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" y="360000"/>
            <a:ext cx="5182920" cy="71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2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22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22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22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2200" spc="-1" strike="noStrike">
              <a:latin typeface="Arial"/>
            </a:endParaRPr>
          </a:p>
        </p:txBody>
      </p:sp>
      <p:sp>
        <p:nvSpPr>
          <p:cNvPr id="39" name="Title 1"/>
          <p:cNvSpPr/>
          <p:nvPr/>
        </p:nvSpPr>
        <p:spPr>
          <a:xfrm>
            <a:off x="114120" y="3479760"/>
            <a:ext cx="3953520" cy="3575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>
              <a:lnSpc>
                <a:spcPct val="8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Databases:</a:t>
            </a:r>
            <a:endParaRPr b="0" lang="en-AU" sz="3600" spc="-1" strike="noStrike">
              <a:latin typeface="Arial"/>
            </a:endParaRPr>
          </a:p>
          <a:p>
            <a:pPr>
              <a:lnSpc>
                <a:spcPct val="8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Structure, </a:t>
            </a:r>
            <a:endParaRPr b="0" lang="en-AU" sz="4800" spc="-1" strike="noStrike">
              <a:latin typeface="Arial"/>
            </a:endParaRPr>
          </a:p>
          <a:p>
            <a:pPr>
              <a:lnSpc>
                <a:spcPct val="8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naming, </a:t>
            </a:r>
            <a:br/>
            <a:r>
              <a:rPr b="0" i="1" lang="en-AU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data types, </a:t>
            </a:r>
            <a:br/>
            <a:r>
              <a:rPr b="0" i="1" lang="en-AU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data formats</a:t>
            </a:r>
            <a:endParaRPr b="0" lang="en-AU" sz="4800" spc="-1" strike="noStrike"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3492000" y="1260000"/>
            <a:ext cx="5363640" cy="377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Relationships can be complicated</a:t>
            </a:r>
            <a:endParaRPr b="0" lang="en-AU" sz="4400" spc="-1" strike="noStrike">
              <a:latin typeface="Arial"/>
            </a:endParaRPr>
          </a:p>
        </p:txBody>
      </p:sp>
      <p:pic>
        <p:nvPicPr>
          <p:cNvPr id="61" name="Picture 2" descr=""/>
          <p:cNvPicPr/>
          <p:nvPr/>
        </p:nvPicPr>
        <p:blipFill>
          <a:blip r:embed="rId1"/>
          <a:stretch/>
        </p:blipFill>
        <p:spPr>
          <a:xfrm>
            <a:off x="1285920" y="1214280"/>
            <a:ext cx="6786000" cy="5433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Naming conventions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3" name=""/>
          <p:cNvSpPr/>
          <p:nvPr/>
        </p:nvSpPr>
        <p:spPr>
          <a:xfrm>
            <a:off x="200160" y="1214280"/>
            <a:ext cx="8657640" cy="378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a consistent style when naming fields, tables etc.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Avoids confusion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E.g.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global fields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(one value per table instead of one value per record) can cause incorrect results if treated as an ordinary field.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If named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g_FieldName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, its nature is obvious 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Naming conventions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5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Hungarian Notation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: field names, variables etc are preceded by a type descriptor. E.g.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tbl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Staff = table of staff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num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Absences = numeric field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qry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UnderPaid = stored query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rpt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Letters = stored report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frm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NewCustomer = input form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Naming Conventions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7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Do not use spaces in fieldnames!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Use Under_scores or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CamelCase – Using capitals to start words (e.g. </a:t>
            </a: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AccountNumber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Make fieldnames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self-descriptive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, not obscure (e.g. CAN = customer account number)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Prevents errors by referring to the wrong field!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Flat file and relational databases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9" name=""/>
          <p:cNvSpPr/>
          <p:nvPr/>
        </p:nvSpPr>
        <p:spPr>
          <a:xfrm>
            <a:off x="457200" y="1599840"/>
            <a:ext cx="8229240" cy="232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Flat file databases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have one table (like an Excel worksheet)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Relational databases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have 2 or more related tables (like an Excel VLOOKUP)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70" name="Picture 3" descr=""/>
          <p:cNvPicPr/>
          <p:nvPr/>
        </p:nvPicPr>
        <p:blipFill>
          <a:blip r:embed="rId1"/>
          <a:stretch/>
        </p:blipFill>
        <p:spPr>
          <a:xfrm>
            <a:off x="928800" y="4057560"/>
            <a:ext cx="5724000" cy="2657160"/>
          </a:xfrm>
          <a:prstGeom prst="rect">
            <a:avLst/>
          </a:prstGeom>
          <a:ln w="0">
            <a:noFill/>
          </a:ln>
        </p:spPr>
      </p:pic>
      <p:sp>
        <p:nvSpPr>
          <p:cNvPr id="71" name="TextBox 5"/>
          <p:cNvSpPr/>
          <p:nvPr/>
        </p:nvSpPr>
        <p:spPr>
          <a:xfrm>
            <a:off x="6715080" y="3929040"/>
            <a:ext cx="2285640" cy="2837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VLOOKUP actually defines a relationship between the key value Calculated Age and a matching value in the Age lookup table. </a:t>
            </a:r>
            <a:endParaRPr b="0" lang="en-A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428840" y="356760"/>
            <a:ext cx="45428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Why relational?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3" name=""/>
          <p:cNvSpPr/>
          <p:nvPr/>
        </p:nvSpPr>
        <p:spPr>
          <a:xfrm>
            <a:off x="3486240" y="1785960"/>
            <a:ext cx="5371560" cy="399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Reduces data redundancy (unnecessary repetition) 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Normalisation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= dividing a flat file database into related tables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74" name="Picture 4" descr=""/>
          <p:cNvPicPr/>
          <p:nvPr/>
        </p:nvPicPr>
        <p:blipFill>
          <a:blip r:embed="rId1"/>
          <a:stretch/>
        </p:blipFill>
        <p:spPr>
          <a:xfrm>
            <a:off x="0" y="2143080"/>
            <a:ext cx="3362040" cy="252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2" descr=""/>
          <p:cNvPicPr/>
          <p:nvPr/>
        </p:nvPicPr>
        <p:blipFill>
          <a:blip r:embed="rId1"/>
          <a:stretch/>
        </p:blipFill>
        <p:spPr>
          <a:xfrm>
            <a:off x="419040" y="1476360"/>
            <a:ext cx="3500280" cy="2839680"/>
          </a:xfrm>
          <a:prstGeom prst="rect">
            <a:avLst/>
          </a:prstGeom>
          <a:ln w="0">
            <a:noFill/>
          </a:ln>
        </p:spPr>
      </p:pic>
      <p:pic>
        <p:nvPicPr>
          <p:cNvPr id="76" name="Picture 3" descr=""/>
          <p:cNvPicPr/>
          <p:nvPr/>
        </p:nvPicPr>
        <p:blipFill>
          <a:blip r:embed="rId2"/>
          <a:stretch/>
        </p:blipFill>
        <p:spPr>
          <a:xfrm>
            <a:off x="4919760" y="1476360"/>
            <a:ext cx="3866760" cy="2885760"/>
          </a:xfrm>
          <a:prstGeom prst="rect">
            <a:avLst/>
          </a:prstGeom>
          <a:ln w="0">
            <a:noFill/>
          </a:ln>
        </p:spPr>
      </p:pic>
      <p:sp>
        <p:nvSpPr>
          <p:cNvPr id="77" name="TextBox 5"/>
          <p:cNvSpPr/>
          <p:nvPr/>
        </p:nvSpPr>
        <p:spPr>
          <a:xfrm>
            <a:off x="347760" y="1058760"/>
            <a:ext cx="357156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Before normalisation: </a:t>
            </a: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flat file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78" name="TextBox 6"/>
          <p:cNvSpPr/>
          <p:nvPr/>
        </p:nvSpPr>
        <p:spPr>
          <a:xfrm>
            <a:off x="4848120" y="1047600"/>
            <a:ext cx="357156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After normalisation: </a:t>
            </a: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relational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79" name="TextBox 7"/>
          <p:cNvSpPr/>
          <p:nvPr/>
        </p:nvSpPr>
        <p:spPr>
          <a:xfrm>
            <a:off x="1928880" y="4929120"/>
            <a:ext cx="5500440" cy="1313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Department data is only stored once. So:</a:t>
            </a:r>
            <a:endParaRPr b="0" lang="en-AU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Less storage required</a:t>
            </a:r>
            <a:endParaRPr b="0" lang="en-AU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Department changes now only made </a:t>
            </a:r>
            <a:r>
              <a:rPr b="0" i="1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once</a:t>
            </a: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,</a:t>
            </a:r>
            <a:endParaRPr b="0" lang="en-AU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not once for </a:t>
            </a:r>
            <a:r>
              <a:rPr b="0" i="1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each worker in the dept</a:t>
            </a: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!</a:t>
            </a:r>
            <a:endParaRPr b="0" lang="en-AU" sz="2000" spc="-1" strike="noStrike">
              <a:latin typeface="Arial"/>
            </a:endParaRPr>
          </a:p>
        </p:txBody>
      </p:sp>
      <p:sp>
        <p:nvSpPr>
          <p:cNvPr id="80" name="Right Arrow 8"/>
          <p:cNvSpPr/>
          <p:nvPr/>
        </p:nvSpPr>
        <p:spPr>
          <a:xfrm>
            <a:off x="4071960" y="2290680"/>
            <a:ext cx="785520" cy="642600"/>
          </a:xfrm>
          <a:custGeom>
            <a:avLst/>
            <a:gdLst/>
            <a:ahLst/>
            <a:rect l="l" t="t" r="r" b="b"/>
            <a:pathLst>
              <a:path w="2185" h="1787">
                <a:moveTo>
                  <a:pt x="0" y="446"/>
                </a:moveTo>
                <a:lnTo>
                  <a:pt x="1290" y="446"/>
                </a:lnTo>
                <a:lnTo>
                  <a:pt x="1290" y="0"/>
                </a:lnTo>
                <a:lnTo>
                  <a:pt x="2184" y="893"/>
                </a:lnTo>
                <a:lnTo>
                  <a:pt x="1290" y="1786"/>
                </a:lnTo>
                <a:lnTo>
                  <a:pt x="1290" y="1340"/>
                </a:lnTo>
                <a:lnTo>
                  <a:pt x="0" y="1340"/>
                </a:lnTo>
                <a:lnTo>
                  <a:pt x="0" y="446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3" descr=""/>
          <p:cNvPicPr/>
          <p:nvPr/>
        </p:nvPicPr>
        <p:blipFill>
          <a:blip r:embed="rId1"/>
          <a:stretch/>
        </p:blipFill>
        <p:spPr>
          <a:xfrm>
            <a:off x="2357280" y="500040"/>
            <a:ext cx="3867120" cy="2885760"/>
          </a:xfrm>
          <a:prstGeom prst="rect">
            <a:avLst/>
          </a:prstGeom>
          <a:ln w="0">
            <a:noFill/>
          </a:ln>
        </p:spPr>
      </p:pic>
      <p:sp>
        <p:nvSpPr>
          <p:cNvPr id="82" name="TextBox 7"/>
          <p:cNvSpPr/>
          <p:nvPr/>
        </p:nvSpPr>
        <p:spPr>
          <a:xfrm>
            <a:off x="500040" y="3571920"/>
            <a:ext cx="7929360" cy="192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To find a worker’s extension: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get their department from the STAFF table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use the </a:t>
            </a:r>
            <a:r>
              <a:rPr b="1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relationship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between the tables to find the same department in the DEPARTMENTS table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Read across to the field you want to fetch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3" descr=""/>
          <p:cNvPicPr/>
          <p:nvPr/>
        </p:nvPicPr>
        <p:blipFill>
          <a:blip r:embed="rId1"/>
          <a:stretch/>
        </p:blipFill>
        <p:spPr>
          <a:xfrm>
            <a:off x="2357280" y="500040"/>
            <a:ext cx="3867120" cy="2885760"/>
          </a:xfrm>
          <a:prstGeom prst="rect">
            <a:avLst/>
          </a:prstGeom>
          <a:ln w="0">
            <a:noFill/>
          </a:ln>
        </p:spPr>
      </p:pic>
      <p:sp>
        <p:nvSpPr>
          <p:cNvPr id="84" name="TextBox 7"/>
          <p:cNvSpPr/>
          <p:nvPr/>
        </p:nvSpPr>
        <p:spPr>
          <a:xfrm>
            <a:off x="500040" y="3571920"/>
            <a:ext cx="7929360" cy="2288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The department field in the staff table is a </a:t>
            </a:r>
            <a:r>
              <a:rPr b="1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key field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Used to look up matching data in the other table.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In the related table (DEPARTMENTS), the matching key field must be </a:t>
            </a:r>
            <a:r>
              <a:rPr b="1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unique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.  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If there were 2 departments, the results of a lookup would be unreliable at best.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85" name="Rectangle 3"/>
          <p:cNvSpPr/>
          <p:nvPr/>
        </p:nvSpPr>
        <p:spPr>
          <a:xfrm>
            <a:off x="3000240" y="642960"/>
            <a:ext cx="714240" cy="2714400"/>
          </a:xfrm>
          <a:prstGeom prst="rect">
            <a:avLst/>
          </a:prstGeom>
          <a:solidFill>
            <a:srgbClr val="ffff00">
              <a:alpha val="17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Rectangle 4"/>
          <p:cNvSpPr/>
          <p:nvPr/>
        </p:nvSpPr>
        <p:spPr>
          <a:xfrm>
            <a:off x="4286160" y="571680"/>
            <a:ext cx="857160" cy="856800"/>
          </a:xfrm>
          <a:prstGeom prst="rect">
            <a:avLst/>
          </a:prstGeom>
          <a:solidFill>
            <a:srgbClr val="ffff00">
              <a:alpha val="17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Primary &amp; Foreign Keys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8" name=""/>
          <p:cNvSpPr/>
          <p:nvPr/>
        </p:nvSpPr>
        <p:spPr>
          <a:xfrm>
            <a:off x="457200" y="1268280"/>
            <a:ext cx="8229240" cy="48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field is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primary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key when it appears in the table where it is defined.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key field appearing in a table other than the one that defines it is called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foreign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key.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An example is easier to understand…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OVERVIEW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2" name=""/>
          <p:cNvSpPr/>
          <p:nvPr/>
        </p:nvSpPr>
        <p:spPr>
          <a:xfrm>
            <a:off x="457200" y="1600200"/>
            <a:ext cx="8229240" cy="325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capabilities and limitations of DBMS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structure of databases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naming conventions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flat file and relational databases;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data types and data formats;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68360" y="189000"/>
            <a:ext cx="82292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Remember the last example?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90" name=""/>
          <p:cNvGraphicFramePr/>
          <p:nvPr/>
        </p:nvGraphicFramePr>
        <p:xfrm>
          <a:off x="4788000" y="1268280"/>
          <a:ext cx="1607760" cy="1350720"/>
        </p:xfrm>
        <a:graphic>
          <a:graphicData uri="http://schemas.openxmlformats.org/drawingml/2006/table">
            <a:tbl>
              <a:tblPr/>
              <a:tblGrid>
                <a:gridCol w="1608120"/>
              </a:tblGrid>
              <a:tr h="451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STAFF_TABLE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49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450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Department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91" name="Picture 3" descr=""/>
          <p:cNvPicPr/>
          <p:nvPr/>
        </p:nvPicPr>
        <p:blipFill>
          <a:blip r:embed="rId1"/>
          <a:stretch/>
        </p:blipFill>
        <p:spPr>
          <a:xfrm>
            <a:off x="468360" y="907920"/>
            <a:ext cx="3866760" cy="28857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2" name=""/>
          <p:cNvGraphicFramePr/>
          <p:nvPr/>
        </p:nvGraphicFramePr>
        <p:xfrm>
          <a:off x="7093080" y="1341360"/>
          <a:ext cx="1607760" cy="1991880"/>
        </p:xfrm>
        <a:graphic>
          <a:graphicData uri="http://schemas.openxmlformats.org/drawingml/2006/table">
            <a:tbl>
              <a:tblPr/>
              <a:tblGrid>
                <a:gridCol w="1608120"/>
              </a:tblGrid>
              <a:tr h="64260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DEPARTMENTS_TABLE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49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Department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451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Boss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449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Extension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93" name="Title 1"/>
          <p:cNvSpPr/>
          <p:nvPr/>
        </p:nvSpPr>
        <p:spPr>
          <a:xfrm>
            <a:off x="539640" y="4437000"/>
            <a:ext cx="8229240" cy="223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Department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field is defined in the departments table, so in that table it is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primary key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 same field appears in the staff table, but it is not defined there – it’s just referred to there. So in the staff table,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Department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is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foreign key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en-A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94" name="Elbow Connector 8"/>
          <p:cNvSpPr/>
          <p:nvPr/>
        </p:nvSpPr>
        <p:spPr>
          <a:xfrm flipH="1">
            <a:off x="6155280" y="2132640"/>
            <a:ext cx="937080" cy="21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4a7ebb"/>
            </a:solidFill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Data types and data formats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6" name=""/>
          <p:cNvSpPr/>
          <p:nvPr/>
        </p:nvSpPr>
        <p:spPr>
          <a:xfrm>
            <a:off x="457200" y="1599840"/>
            <a:ext cx="8229240" cy="1257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Data </a:t>
            </a:r>
            <a:r>
              <a:rPr b="1" lang="en-AU" sz="3200" spc="-1" strike="noStrike">
                <a:solidFill>
                  <a:srgbClr val="ff0000"/>
                </a:solidFill>
                <a:latin typeface="Calibri"/>
              </a:rPr>
              <a:t>types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specify the type of data that can be stored in a field.  Typically: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97" name="Rectangle 3"/>
          <p:cNvSpPr/>
          <p:nvPr/>
        </p:nvSpPr>
        <p:spPr>
          <a:xfrm>
            <a:off x="500040" y="2786040"/>
            <a:ext cx="7929360" cy="350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Text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 (anything that can be typed)</a:t>
            </a:r>
            <a:endParaRPr b="0" lang="en-AU" sz="28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Number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 (some DBMS offer a range of number types such as byte, integer, floating point etc)</a:t>
            </a:r>
            <a:endParaRPr b="0" lang="en-AU" sz="28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Date/Time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 (allows time and date calculations)</a:t>
            </a:r>
            <a:endParaRPr b="0" lang="en-AU" sz="28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Boolean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 (yes/no, true/false)</a:t>
            </a:r>
            <a:endParaRPr b="0" lang="en-AU" sz="28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Container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Arial"/>
              </a:rPr>
              <a:t> (In Filemaker, can hold any type of data e.g. photos, music, entire documents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0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3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6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9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Calculated fields (Filemaker)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9" name=""/>
          <p:cNvSpPr/>
          <p:nvPr/>
        </p:nvSpPr>
        <p:spPr>
          <a:xfrm>
            <a:off x="428760" y="1285920"/>
            <a:ext cx="8229240" cy="392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Data is not typed in.  DBMS calculates the field’s contents using a formula (which is very like an Excel formula).  E.g.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Field 1 (number): Amount_Due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Field 2 (number): Amount_Paid 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Field 3 (calculated):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Amount_Owing = Amount_Due - Amount_Paid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Calculated fields (Access)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1" name=""/>
          <p:cNvSpPr/>
          <p:nvPr/>
        </p:nvSpPr>
        <p:spPr>
          <a:xfrm>
            <a:off x="428760" y="1428840"/>
            <a:ext cx="8229240" cy="192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A new field defined in a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query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 with a formula calculates new information based on existing data.</a:t>
            </a:r>
            <a:endParaRPr b="0" lang="en-AU" sz="3600" spc="-1" strike="noStrike">
              <a:latin typeface="Arial"/>
            </a:endParaRPr>
          </a:p>
        </p:txBody>
      </p:sp>
      <p:pic>
        <p:nvPicPr>
          <p:cNvPr id="102" name="Picture 2" descr=""/>
          <p:cNvPicPr/>
          <p:nvPr/>
        </p:nvPicPr>
        <p:blipFill>
          <a:blip r:embed="rId1"/>
          <a:stretch/>
        </p:blipFill>
        <p:spPr>
          <a:xfrm>
            <a:off x="5214960" y="3057480"/>
            <a:ext cx="3800160" cy="3800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Calculated fields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4" name=""/>
          <p:cNvSpPr/>
          <p:nvPr/>
        </p:nvSpPr>
        <p:spPr>
          <a:xfrm>
            <a:off x="457200" y="1213920"/>
            <a:ext cx="8229240" cy="118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58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Contents are recalculated whenever the data used by the formula changes (like in Excel)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Some Filemaker formulae using functions and logical structures like IF and CASE: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105" name="Rectangle 3"/>
          <p:cNvSpPr/>
          <p:nvPr/>
        </p:nvSpPr>
        <p:spPr>
          <a:xfrm>
            <a:off x="5786280" y="3441600"/>
            <a:ext cx="3500280" cy="3111120"/>
          </a:xfrm>
          <a:prstGeom prst="rect">
            <a:avLst/>
          </a:prstGeom>
          <a:noFill/>
          <a:ln w="3240">
            <a:solidFill>
              <a:srgbClr val="000000"/>
            </a:solidFill>
            <a:miter/>
          </a:ln>
          <a:effectLst>
            <a:outerShdw blurRad="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Let ( ys = u_KidYear &amp; SEM;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Case (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ys="71" ;   4.25 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ys="72" ;   4.5 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ys="81" ;   4.75 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ys="82" ;   5 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ys="91" ;   5.25 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ys="92" ;   5.5 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ys="101" ; 5.75 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ys="102" ; 6 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"N/A”))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6" name="Rectangle 4"/>
          <p:cNvSpPr/>
          <p:nvPr/>
        </p:nvSpPr>
        <p:spPr>
          <a:xfrm>
            <a:off x="383760" y="3929040"/>
            <a:ext cx="4465800" cy="36792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  <a:effectLst>
            <a:outerShdw blurRad="0" dir="0" dist="381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(u_hint_valuesVCE)  * (subs::weights/100)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7" name="Rectangle 5"/>
          <p:cNvSpPr/>
          <p:nvPr/>
        </p:nvSpPr>
        <p:spPr>
          <a:xfrm>
            <a:off x="357120" y="4429080"/>
            <a:ext cx="4714560" cy="119088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  <a:effectLst>
            <a:outerShdw blurRad="0" dir="0" dist="381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 ( subs::year=0;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If(u_KidYear&lt;11; u_hint710; u_hintVCE);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If(u_SubIsVCE?; u_hintVCE;u_hint710)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8" name="Rectangle 6"/>
          <p:cNvSpPr/>
          <p:nvPr/>
        </p:nvSpPr>
        <p:spPr>
          <a:xfrm>
            <a:off x="369000" y="3429000"/>
            <a:ext cx="2121840" cy="367920"/>
          </a:xfrm>
          <a:prstGeom prst="rect">
            <a:avLst/>
          </a:prstGeom>
          <a:noFill/>
          <a:ln w="3240">
            <a:solidFill>
              <a:srgbClr val="000000"/>
            </a:solidFill>
            <a:miter/>
          </a:ln>
          <a:effectLst>
            <a:outerShdw blurRad="0" dir="0" dist="381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GetAsNumber(HG)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Calculated fields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0" name=""/>
          <p:cNvSpPr/>
          <p:nvPr/>
        </p:nvSpPr>
        <p:spPr>
          <a:xfrm>
            <a:off x="428400" y="2214360"/>
            <a:ext cx="8257680" cy="28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Note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::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which means “the related field called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weights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in the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subs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table”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 the previous employee example, the department boss’ name could be fetched with a reference to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departments::boss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111" name="Rectangle 3"/>
          <p:cNvSpPr/>
          <p:nvPr/>
        </p:nvSpPr>
        <p:spPr>
          <a:xfrm>
            <a:off x="820440" y="1357200"/>
            <a:ext cx="687060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  <a:effectLst>
            <a:outerShdw blurRad="0" dir="0" dist="381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(u_hint_valuesVCE)  * (subs::weights/100)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Tips</a:t>
            </a: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3" name=""/>
          <p:cNvSpPr/>
          <p:nvPr/>
        </p:nvSpPr>
        <p:spPr>
          <a:xfrm>
            <a:off x="456840" y="1214280"/>
            <a:ext cx="8472240" cy="491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2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Never save people’s names in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single field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Can’t search or sort by either name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Store phone numbers as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text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, not number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Can’t use spaces, (parentheses), leading zero, dash, PABX codes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Store suburbs &amp; postcodes in fields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separate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to the address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Allows sorting/searching by those fields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Choose the most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efficient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field type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E.g. integer, not floating point, if fractions are not needed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ff0000"/>
                </a:solidFill>
                <a:latin typeface="Calibri"/>
              </a:rPr>
              <a:t>Data formats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5" name=""/>
          <p:cNvSpPr/>
          <p:nvPr/>
        </p:nvSpPr>
        <p:spPr>
          <a:xfrm>
            <a:off x="142920" y="1285560"/>
            <a:ext cx="8229240" cy="314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9000"/>
          </a:bodyPr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Not to be confused with data </a:t>
            </a:r>
            <a:r>
              <a:rPr b="1" i="1" lang="en-AU" sz="2800" spc="-1" strike="noStrike">
                <a:solidFill>
                  <a:srgbClr val="000000"/>
                </a:solidFill>
                <a:latin typeface="Calibri"/>
              </a:rPr>
              <a:t>types</a:t>
            </a: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, which describe the contents of a field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Data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formats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specify how data is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displayed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E.g. date format: 10 June 2009 or 10/06/2009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The number of decimal places to show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Use checkboxes, radio buttons, dropdown menus, pop-up lists or text boxes?</a:t>
            </a:r>
            <a:endParaRPr b="0" lang="en-AU" sz="2400" spc="-1" strike="noStrike">
              <a:latin typeface="Arial"/>
            </a:endParaRPr>
          </a:p>
        </p:txBody>
      </p:sp>
      <p:pic>
        <p:nvPicPr>
          <p:cNvPr id="116" name="Picture 2" descr=""/>
          <p:cNvPicPr/>
          <p:nvPr/>
        </p:nvPicPr>
        <p:blipFill>
          <a:blip r:embed="rId1"/>
          <a:stretch/>
        </p:blipFill>
        <p:spPr>
          <a:xfrm>
            <a:off x="4857840" y="4202280"/>
            <a:ext cx="4285800" cy="2655360"/>
          </a:xfrm>
          <a:prstGeom prst="rect">
            <a:avLst/>
          </a:prstGeom>
          <a:ln w="0">
            <a:noFill/>
          </a:ln>
        </p:spPr>
      </p:pic>
      <p:sp>
        <p:nvSpPr>
          <p:cNvPr id="117" name="TextBox 4"/>
          <p:cNvSpPr/>
          <p:nvPr/>
        </p:nvSpPr>
        <p:spPr>
          <a:xfrm>
            <a:off x="1785960" y="5500800"/>
            <a:ext cx="2999880" cy="82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Formatting a field in Filemaker…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"/>
          <p:cNvSpPr/>
          <p:nvPr/>
        </p:nvSpPr>
        <p:spPr>
          <a:xfrm>
            <a:off x="457200" y="1599840"/>
            <a:ext cx="8229240" cy="16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7000"/>
          </a:bodyPr>
          <a:p>
            <a:pPr marL="343080" indent="-34308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by Mark Kelly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vcedata.com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119" name="TextBox 3"/>
          <p:cNvSpPr/>
          <p:nvPr/>
        </p:nvSpPr>
        <p:spPr>
          <a:xfrm>
            <a:off x="428760" y="3500280"/>
            <a:ext cx="8357760" cy="146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Terms to know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4" name=""/>
          <p:cNvSpPr/>
          <p:nvPr/>
        </p:nvSpPr>
        <p:spPr>
          <a:xfrm>
            <a:off x="457200" y="1285560"/>
            <a:ext cx="8229240" cy="535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Table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Fields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Records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Field types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– including Boolean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Validation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range, type, existence, existence in limited list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</p:txBody>
      </p:sp>
      <p:pic>
        <p:nvPicPr>
          <p:cNvPr id="45" name="Picture 4" descr=""/>
          <p:cNvPicPr/>
          <p:nvPr/>
        </p:nvPicPr>
        <p:blipFill>
          <a:blip r:embed="rId1"/>
          <a:stretch/>
        </p:blipFill>
        <p:spPr>
          <a:xfrm>
            <a:off x="0" y="5991120"/>
            <a:ext cx="12220200" cy="866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Terms to know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7" name=""/>
          <p:cNvSpPr/>
          <p:nvPr/>
        </p:nvSpPr>
        <p:spPr>
          <a:xfrm>
            <a:off x="457200" y="1356840"/>
            <a:ext cx="8229240" cy="476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Limited list, 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value list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Access hierarchy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Scripting, macros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Calculated/computed fields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Hungarian fieldname notation</a:t>
            </a:r>
            <a:endParaRPr b="0" lang="en-AU" sz="3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 G_Total (global field), frmWages (form)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  <p:pic>
        <p:nvPicPr>
          <p:cNvPr id="48" name="Picture 4" descr=""/>
          <p:cNvPicPr/>
          <p:nvPr/>
        </p:nvPicPr>
        <p:blipFill>
          <a:blip r:embed="rId1"/>
          <a:stretch/>
        </p:blipFill>
        <p:spPr>
          <a:xfrm>
            <a:off x="0" y="5991120"/>
            <a:ext cx="12220200" cy="866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Concepts to know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Normalisation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Design tools</a:t>
            </a:r>
            <a:endParaRPr b="0" lang="en-AU" sz="40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Entity Relationship Diagram</a:t>
            </a:r>
            <a:endParaRPr b="0" lang="en-AU" sz="3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Data Dictionary</a:t>
            </a:r>
            <a:endParaRPr b="0" lang="en-AU" sz="3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Data structure diagram/chart</a:t>
            </a:r>
            <a:endParaRPr b="0" lang="en-AU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Terms to Know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457200" y="1267920"/>
            <a:ext cx="8229240" cy="558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Key field, primary key, match field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Foreign key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Relational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Flat-file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Relationships</a:t>
            </a:r>
            <a:endParaRPr b="0" lang="en-AU" sz="3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1:1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1:many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many:many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  <p:pic>
        <p:nvPicPr>
          <p:cNvPr id="53" name="Picture 4" descr=""/>
          <p:cNvPicPr/>
          <p:nvPr/>
        </p:nvPicPr>
        <p:blipFill>
          <a:blip r:embed="rId1"/>
          <a:stretch/>
        </p:blipFill>
        <p:spPr>
          <a:xfrm>
            <a:off x="4924440" y="3857760"/>
            <a:ext cx="4219200" cy="2895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Terms to Know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5" name=""/>
          <p:cNvSpPr/>
          <p:nvPr/>
        </p:nvSpPr>
        <p:spPr>
          <a:xfrm>
            <a:off x="457200" y="1599840"/>
            <a:ext cx="8229240" cy="490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Examiners </a:t>
            </a:r>
            <a:r>
              <a:rPr b="0" i="1" lang="en-AU" sz="3600" spc="-1" strike="noStrike">
                <a:solidFill>
                  <a:srgbClr val="000000"/>
                </a:solidFill>
                <a:latin typeface="Calibri"/>
              </a:rPr>
              <a:t>should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 not use “MS Access” terminology in exam questions – but play it safe.  Know these…</a:t>
            </a:r>
            <a:endParaRPr b="0" lang="en-AU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Form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 (input) layout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Query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 find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Report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 (output) layout</a:t>
            </a: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Structure of databases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7" name=""/>
          <p:cNvSpPr/>
          <p:nvPr/>
        </p:nvSpPr>
        <p:spPr>
          <a:xfrm>
            <a:off x="457200" y="1143000"/>
            <a:ext cx="8229240" cy="498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Databases need at least one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table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of data (relational databases need at least two tables)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table consists of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fields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(columns) e.g. surname, postcode, pay rate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field needs to be defined before data is entered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field has  a type, e.g.  Text, number, Boolean.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Structure of databases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9" name=""/>
          <p:cNvSpPr/>
          <p:nvPr/>
        </p:nvSpPr>
        <p:spPr>
          <a:xfrm>
            <a:off x="457200" y="1143000"/>
            <a:ext cx="8229240" cy="498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table’s row containing a full set of fields about a person or item is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record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(e.g. Fred’s surname, postcode, pay rate)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Related tables are linked by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relationships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to allow lookups of data from other tables.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using a customer ID entered in the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sales table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can extract their name, address, payment history etc from the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customer table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Application>LibreOffice/7.2.2.2$Windows_X86_64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2009-02-06T14:31:51Z</dcterms:created>
  <dc:creator>kel</dc:creator>
  <dc:description/>
  <dc:language>en-AU</dc:language>
  <cp:lastModifiedBy>Mark Kelly</cp:lastModifiedBy>
  <dcterms:modified xsi:type="dcterms:W3CDTF">2022-01-25T09:28:35Z</dcterms:modified>
  <cp:revision>39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