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"/>
          <p:cNvPicPr/>
          <p:nvPr/>
        </p:nvPicPr>
        <p:blipFill>
          <a:blip r:embed="rId1"/>
          <a:stretch/>
        </p:blipFill>
        <p:spPr>
          <a:xfrm>
            <a:off x="-71280" y="-19080"/>
            <a:ext cx="9286200" cy="6948000"/>
          </a:xfrm>
          <a:prstGeom prst="rect">
            <a:avLst/>
          </a:prstGeom>
          <a:ln w="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14240" y="1292040"/>
            <a:ext cx="7772040" cy="713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c3d69b"/>
                </a:solidFill>
                <a:latin typeface="Calibri"/>
              </a:rPr>
              <a:t>Applied Computing Slideshows</a:t>
            </a:r>
            <a:br/>
            <a:r>
              <a:rPr b="0" i="1" lang="en-AU" sz="3200" spc="-1" strike="noStrike">
                <a:solidFill>
                  <a:srgbClr val="c3d69b"/>
                </a:solidFill>
                <a:latin typeface="Calibri"/>
              </a:rPr>
              <a:t>by Mark Kelly</a:t>
            </a:r>
            <a:br/>
            <a:r>
              <a:rPr b="0" i="1" lang="en-AU" sz="3200" spc="-1" strike="noStrike">
                <a:solidFill>
                  <a:srgbClr val="c3d69b"/>
                </a:solidFill>
                <a:latin typeface="Calibri"/>
              </a:rPr>
              <a:t>vcedata.com</a:t>
            </a:r>
            <a:br/>
            <a:r>
              <a:rPr b="0" i="1" lang="en-AU" sz="3200" spc="-1" strike="noStrike">
                <a:solidFill>
                  <a:srgbClr val="c3d69b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40" name="Title 1"/>
          <p:cNvSpPr/>
          <p:nvPr/>
        </p:nvSpPr>
        <p:spPr>
          <a:xfrm>
            <a:off x="857160" y="3335040"/>
            <a:ext cx="7772040" cy="192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6000" spc="-1" strike="noStrike">
                <a:solidFill>
                  <a:srgbClr val="c3d69b"/>
                </a:solidFill>
                <a:latin typeface="Calibri"/>
                <a:ea typeface="DejaVu Sans"/>
              </a:rPr>
              <a:t>Database purposes</a:t>
            </a:r>
            <a:endParaRPr b="0" lang="en-A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1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Personnel records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school’s student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company’s staff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School attendance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Factory work logs, to calculate wages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2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Network management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Network &amp; internet login names, passwords, privileges, restrictions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Printing credit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Internet credit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65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Porpoises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Storing knowledge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KnowledgeBases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FAQs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Expert Systems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Wikis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68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142920" y="150012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Event information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Automated system error log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Help desk requests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Medications issued to patients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Reports</a:t>
            </a:r>
            <a:endParaRPr b="0" lang="en-AU" sz="3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School reports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Financial summaries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Monthly bank statements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71" name="Picture 5" descr=""/>
          <p:cNvPicPr/>
          <p:nvPr/>
        </p:nvPicPr>
        <p:blipFill>
          <a:blip r:embed="rId1"/>
          <a:stretch/>
        </p:blipFill>
        <p:spPr>
          <a:xfrm>
            <a:off x="5810400" y="1895400"/>
            <a:ext cx="3333240" cy="496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457200" y="1285920"/>
            <a:ext cx="8229240" cy="52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Booking systems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Airlines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Theatre tickets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Doctors’ appointments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Restaurant bookings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74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Puppies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Inventories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How many size 26 blue socks are left in stock?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Is it time to reorder left-handed rubber flange grommets?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Software registers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Online shopping with real-time stock availability (e.g. Amazon)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Library catalogues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77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Papooses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Customer Lists</a:t>
            </a:r>
            <a:endParaRPr b="0" lang="en-AU" sz="36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Customer records: name, address, purchases etc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Car buyers automatically notified of safety recalls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Dentist, doctor, optometrist reminders about checkups being due</a:t>
            </a:r>
            <a:endParaRPr b="0" lang="en-AU" sz="28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Library loans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1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4000"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600" spc="-1" strike="noStrike">
                <a:solidFill>
                  <a:srgbClr val="000000"/>
                </a:solidFill>
                <a:latin typeface="Calibri"/>
              </a:rPr>
              <a:t>Government records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Medicare payments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Tax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Car registrations, driver licences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Births, deaths and marriages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Criminal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Passports, immigration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Pharmacy prescriptions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Posses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Supplier lists</a:t>
            </a:r>
            <a:endParaRPr b="0" lang="en-AU" sz="32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Who provides your shop with green socks?</a:t>
            </a:r>
            <a:endParaRPr b="0" lang="en-AU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Assets</a:t>
            </a:r>
            <a:endParaRPr b="0" lang="en-AU" sz="3200" spc="-1" strike="noStrike"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Furniture, IT equipment, vehicles, tools etc owned by an org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400" spc="-1" strike="noStrike">
              <a:latin typeface="Arial"/>
            </a:endParaRPr>
          </a:p>
        </p:txBody>
      </p:sp>
      <p:pic>
        <p:nvPicPr>
          <p:cNvPr id="84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457200" y="1285560"/>
            <a:ext cx="8229240" cy="50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Event management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School sports carnival events, competitors and results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Competition entries, winners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Community management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Website, web forum memberships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Mailing lists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Club membership lists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87" name="Picture 4" descr=""/>
          <p:cNvPicPr/>
          <p:nvPr/>
        </p:nvPicPr>
        <p:blipFill>
          <a:blip r:embed="rId1"/>
          <a:stretch/>
        </p:blipFill>
        <p:spPr>
          <a:xfrm>
            <a:off x="6840360" y="3429000"/>
            <a:ext cx="2303280" cy="342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are databases?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2" name=""/>
          <p:cNvSpPr/>
          <p:nvPr/>
        </p:nvSpPr>
        <p:spPr>
          <a:xfrm>
            <a:off x="457200" y="1599840"/>
            <a:ext cx="8229240" cy="368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A </a:t>
            </a:r>
            <a:r>
              <a:rPr b="0" lang="en-AU" sz="3600" spc="-1" strike="noStrike">
                <a:solidFill>
                  <a:srgbClr val="ff0000"/>
                </a:solidFill>
                <a:latin typeface="Calibri"/>
              </a:rPr>
              <a:t>database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is an organised collection of data (e.g. details of your CD collection)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ff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ff0000"/>
                </a:solidFill>
                <a:latin typeface="Calibri"/>
              </a:rPr>
              <a:t>DBMS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 (Database Management System) is software that creates and manages databases. E.g.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Access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Filemaker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i="1" lang="en-AU" sz="3600" spc="-1" strike="noStrike">
                <a:solidFill>
                  <a:srgbClr val="000000"/>
                </a:solidFill>
                <a:latin typeface="Calibri"/>
              </a:rPr>
              <a:t>SQL</a:t>
            </a: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Let’s use their names carefully, OK?</a:t>
            </a:r>
            <a:endParaRPr b="0" lang="en-AU" sz="36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901"/>
              </a:spcBef>
              <a:tabLst>
                <a:tab algn="l" pos="0"/>
              </a:tabLst>
            </a:pPr>
            <a:endParaRPr b="0" lang="en-A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Purpoos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Financial records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Tax records, including GST &amp; BAS figures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Income, costs, profit/loss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ISP records of customer downloads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Insurance company policy holders &amp; expirations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Magazine subscriptions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Purr pussies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457200" y="1285560"/>
            <a:ext cx="8229240" cy="50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Catalogues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Libraries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University &amp; museum collections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Photos (e.g. Flickr)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Torrent trackers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eBay items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Timetabling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School timetables, class lists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Public transport timetables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2800" spc="-1" strike="noStrike">
              <a:latin typeface="Arial"/>
            </a:endParaRPr>
          </a:p>
        </p:txBody>
      </p:sp>
      <p:pic>
        <p:nvPicPr>
          <p:cNvPr id="92" name="Picture 4" descr=""/>
          <p:cNvPicPr/>
          <p:nvPr/>
        </p:nvPicPr>
        <p:blipFill>
          <a:blip r:embed="rId1"/>
          <a:stretch/>
        </p:blipFill>
        <p:spPr>
          <a:xfrm>
            <a:off x="6000840" y="4071960"/>
            <a:ext cx="3238200" cy="295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3"/>
          <p:cNvSpPr/>
          <p:nvPr/>
        </p:nvSpPr>
        <p:spPr>
          <a:xfrm>
            <a:off x="428760" y="3500280"/>
            <a:ext cx="8357760" cy="146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11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44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95" name="Picture 5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What do databases do?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Store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data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Search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data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Sort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group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calculate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data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Report on</a:t>
            </a:r>
            <a:r>
              <a:rPr b="0" lang="en-AU" sz="4000" spc="-1" strike="noStrike">
                <a:solidFill>
                  <a:srgbClr val="000000"/>
                </a:solidFill>
                <a:latin typeface="Calibri"/>
              </a:rPr>
              <a:t> data</a:t>
            </a:r>
            <a:endParaRPr b="0" lang="en-AU" sz="4000" spc="-1" strike="noStrike">
              <a:latin typeface="Arial"/>
            </a:endParaRPr>
          </a:p>
        </p:txBody>
      </p:sp>
      <p:pic>
        <p:nvPicPr>
          <p:cNvPr id="45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Capabilities of DBMS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7" name=""/>
          <p:cNvSpPr/>
          <p:nvPr/>
        </p:nvSpPr>
        <p:spPr>
          <a:xfrm>
            <a:off x="457200" y="1499760"/>
            <a:ext cx="8229240" cy="46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Capable of handling immense quantities of data of many types, including pictures etc.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search, sort, reorganise very quickly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combine related data from separate files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import &amp; export data in many formats,  e.g. CSV and exchange data with other apps.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Capabilities of DBMS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457200" y="1499760"/>
            <a:ext cx="8229240" cy="46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produce quality individualised output such as bills, certificates, letters etc.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programmed to perform powerful data manipulation.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calculate new information from existing data (e.g. age from date of birth)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Limitations of DBMS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0" y="1213920"/>
            <a:ext cx="9143640" cy="400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5000"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Database must be defined before data can be entered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Relationships and macro/script programming can be difficult to design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Get slower as they get bigger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 loss can be catastrophic if there are no backups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Can be very bulky to store &amp; transfer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3" name=""/>
          <p:cNvSpPr/>
          <p:nvPr/>
        </p:nvSpPr>
        <p:spPr>
          <a:xfrm>
            <a:off x="571680" y="1213920"/>
            <a:ext cx="8229240" cy="53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Databases are used to store and manage large quantities of information such as…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249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Recording transactions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Bank deposits, withdrawals, credit card use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Transaction Processing System (TPS) recording sales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Summarising bulk data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Management Information Systems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Executive information Systems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5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Chronologies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Calendars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Diaries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Work Logs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  <p:pic>
        <p:nvPicPr>
          <p:cNvPr id="56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Purposes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000" spc="-1" strike="noStrike">
                <a:solidFill>
                  <a:srgbClr val="000000"/>
                </a:solidFill>
                <a:latin typeface="Calibri"/>
              </a:rPr>
              <a:t>Mass mailings</a:t>
            </a:r>
            <a:endParaRPr b="0" lang="en-AU" sz="4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Cheques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Gas bills etc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Renewal notices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Membership notifications</a:t>
            </a:r>
            <a:endParaRPr b="0" lang="en-AU" sz="3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600" spc="-1" strike="noStrike">
                <a:solidFill>
                  <a:srgbClr val="000000"/>
                </a:solidFill>
                <a:latin typeface="Calibri"/>
              </a:rPr>
              <a:t>Cards, labels (e.g. cross country)</a:t>
            </a:r>
            <a:endParaRPr b="0" lang="en-AU" sz="3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600" spc="-1" strike="noStrike"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1"/>
          <a:stretch/>
        </p:blipFill>
        <p:spPr>
          <a:xfrm>
            <a:off x="0" y="5991120"/>
            <a:ext cx="12220200" cy="86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Application>LibreOffice/7.2.2.2$Windows_X86_64 LibreOffice_project/02b2acce88a210515b4a5bb2e46cbfb63fe97d56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>Mark Kelly</cp:lastModifiedBy>
  <dcterms:modified xsi:type="dcterms:W3CDTF">2022-01-22T12:15:59Z</dcterms:modified>
  <cp:revision>44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