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file:///Design-Tools-Database.ppt" TargetMode="External"/><Relationship Id="rId2" Type="http://schemas.openxmlformats.org/officeDocument/2006/relationships/hyperlink" Target="file:///Design-Tools-Website.ppt" TargetMode="External"/><Relationship Id="rId3" Type="http://schemas.openxmlformats.org/officeDocument/2006/relationships/hyperlink" Target="file:///Design-Tools-DFD.ppt" TargetMode="External"/><Relationship Id="rId4" Type="http://schemas.openxmlformats.org/officeDocument/2006/relationships/hyperlink" Target="file:///ERD.ppt" TargetMode="External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file:///SD-U3O1-10-Use-Cases.ppt" TargetMode="External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"/>
          <p:cNvPicPr/>
          <p:nvPr/>
        </p:nvPicPr>
        <p:blipFill>
          <a:blip r:embed="rId1"/>
          <a:stretch/>
        </p:blipFill>
        <p:spPr>
          <a:xfrm>
            <a:off x="3438000" y="3221640"/>
            <a:ext cx="3809520" cy="380952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14240" y="500040"/>
            <a:ext cx="7772040" cy="713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40" name="Title 1"/>
          <p:cNvSpPr/>
          <p:nvPr/>
        </p:nvSpPr>
        <p:spPr>
          <a:xfrm>
            <a:off x="857160" y="1643040"/>
            <a:ext cx="7772040" cy="2285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Design tools </a:t>
            </a:r>
            <a:br/>
            <a:r>
              <a:rPr b="0" i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(not including tools for </a:t>
            </a:r>
            <a:r>
              <a:rPr b="1" i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Database</a:t>
            </a:r>
            <a:r>
              <a:rPr b="0" i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or </a:t>
            </a:r>
            <a:r>
              <a:rPr b="1" i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Website</a:t>
            </a:r>
            <a:r>
              <a:rPr b="0" i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Design or </a:t>
            </a:r>
            <a:r>
              <a:rPr b="1" i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DFD</a:t>
            </a:r>
            <a:r>
              <a:rPr b="0" i="1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 ‘parent’ level can be logically divided into sublevels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63" name="Picture 2" descr=""/>
          <p:cNvPicPr/>
          <p:nvPr/>
        </p:nvPicPr>
        <p:blipFill>
          <a:blip r:embed="rId1"/>
          <a:stretch/>
        </p:blipFill>
        <p:spPr>
          <a:xfrm>
            <a:off x="984240" y="2214720"/>
            <a:ext cx="6587640" cy="3714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4280" y="-360"/>
            <a:ext cx="86864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When a hierarchy chart is used to show levels of authority in an organisation, it’s called an organisational chart (org chart)</a:t>
            </a:r>
            <a:endParaRPr b="0" lang="en-AU" sz="2800" spc="-1" strike="noStrike">
              <a:latin typeface="Arial"/>
            </a:endParaRPr>
          </a:p>
        </p:txBody>
      </p:sp>
      <p:pic>
        <p:nvPicPr>
          <p:cNvPr id="65" name="Picture 2" descr=""/>
          <p:cNvPicPr/>
          <p:nvPr/>
        </p:nvPicPr>
        <p:blipFill>
          <a:blip r:embed="rId1"/>
          <a:stretch/>
        </p:blipFill>
        <p:spPr>
          <a:xfrm>
            <a:off x="142920" y="1228680"/>
            <a:ext cx="8848440" cy="562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ab5e4">
                <a:alpha val="31372"/>
              </a:srgbClr>
            </a:gs>
            <a:gs pos="100000">
              <a:srgbClr val="e1e8f5">
                <a:alpha val="31372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</a:tabLst>
            </a:pPr>
            <a:r>
              <a:rPr b="0" lang="en-AU" sz="5400" spc="-1" strike="noStrike">
                <a:solidFill>
                  <a:srgbClr val="000000"/>
                </a:solidFill>
                <a:latin typeface="Calibri"/>
              </a:rPr>
              <a:t>Decision Trees</a:t>
            </a:r>
            <a:endParaRPr b="0" lang="en-AU" sz="5400" spc="-1" strike="noStrike"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 chart showing decisions (usually yes/no) and consequent actions.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Very clear and unambiguous decisions and instructions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Often done with </a:t>
            </a:r>
            <a:r>
              <a:rPr b="1" lang="en-AU" sz="3600" spc="-1" strike="noStrike">
                <a:solidFill>
                  <a:srgbClr val="000000"/>
                </a:solidFill>
                <a:latin typeface="Calibri"/>
              </a:rPr>
              <a:t>flowchart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 shapes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Good for emergency plans</a:t>
            </a: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28760" y="142560"/>
            <a:ext cx="8229240" cy="65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Decision Tree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69" name="Picture 2" descr=""/>
          <p:cNvPicPr/>
          <p:nvPr/>
        </p:nvPicPr>
        <p:blipFill>
          <a:blip r:embed="rId1"/>
          <a:stretch/>
        </p:blipFill>
        <p:spPr>
          <a:xfrm>
            <a:off x="500040" y="852480"/>
            <a:ext cx="8400600" cy="564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Decision Tree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71" name="Picture 2" descr=""/>
          <p:cNvPicPr/>
          <p:nvPr/>
        </p:nvPicPr>
        <p:blipFill>
          <a:blip r:embed="rId1"/>
          <a:stretch/>
        </p:blipFill>
        <p:spPr>
          <a:xfrm>
            <a:off x="2357280" y="1500120"/>
            <a:ext cx="5190840" cy="399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Decision Tree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73" name="Picture 2" descr=""/>
          <p:cNvPicPr/>
          <p:nvPr/>
        </p:nvPicPr>
        <p:blipFill>
          <a:blip r:embed="rId1"/>
          <a:stretch/>
        </p:blipFill>
        <p:spPr>
          <a:xfrm>
            <a:off x="1714680" y="1714680"/>
            <a:ext cx="5714640" cy="353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285480" y="1500120"/>
            <a:ext cx="3042720" cy="415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Decision Trees underlie </a:t>
            </a:r>
            <a:br/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Expert Systems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75" name="Picture 3" descr=""/>
          <p:cNvPicPr/>
          <p:nvPr/>
        </p:nvPicPr>
        <p:blipFill>
          <a:blip r:embed="rId1"/>
          <a:stretch/>
        </p:blipFill>
        <p:spPr>
          <a:xfrm>
            <a:off x="3786120" y="0"/>
            <a:ext cx="4939920" cy="671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ab5e4">
                <a:alpha val="31372"/>
              </a:srgbClr>
            </a:gs>
            <a:gs pos="100000">
              <a:srgbClr val="e1e8f5">
                <a:alpha val="31372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582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</a:tabLst>
            </a:pPr>
            <a:r>
              <a:rPr b="0" lang="en-AU" sz="5400" spc="-1" strike="noStrike">
                <a:solidFill>
                  <a:srgbClr val="000000"/>
                </a:solidFill>
                <a:latin typeface="Calibri"/>
              </a:rPr>
              <a:t>Flow Charts</a:t>
            </a:r>
            <a:br/>
            <a:r>
              <a:rPr b="0" lang="en-AU" sz="5400" spc="-1" strike="noStrike">
                <a:solidFill>
                  <a:srgbClr val="000000"/>
                </a:solidFill>
                <a:latin typeface="Calibri"/>
              </a:rPr>
              <a:t>Nassi-Shneiderman charts</a:t>
            </a:r>
            <a:br/>
            <a:r>
              <a:rPr b="0" lang="en-AU" sz="5400" spc="-1" strike="noStrike">
                <a:solidFill>
                  <a:srgbClr val="000000"/>
                </a:solidFill>
                <a:latin typeface="Calibri"/>
              </a:rPr>
              <a:t>(not part of new SD course)</a:t>
            </a:r>
            <a:endParaRPr b="0" lang="en-AU" sz="5400" spc="-1" strike="noStrike"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395280" y="2997000"/>
            <a:ext cx="8229240" cy="21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Step-by-step decisions and actions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Used to design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processes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procedures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Commonly used in programming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Flow Charts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457200" y="1517400"/>
            <a:ext cx="8229240" cy="49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Few shapes – easy to remember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Bulky – takes a lot of paper to print!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 special purpose shapes to show common programming constructs such as loops, multi-branch decisions etc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These constructs have to be created out of basic shapes like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decision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action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28760" y="1425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Basic Flow Chart Shapes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1" name="Flowchart: Decision 3"/>
          <p:cNvSpPr/>
          <p:nvPr/>
        </p:nvSpPr>
        <p:spPr>
          <a:xfrm>
            <a:off x="857160" y="1500120"/>
            <a:ext cx="2071440" cy="1642680"/>
          </a:xfrm>
          <a:prstGeom prst="flowChartDecision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Decision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2" name="Flowchart: Process 4"/>
          <p:cNvSpPr/>
          <p:nvPr/>
        </p:nvSpPr>
        <p:spPr>
          <a:xfrm>
            <a:off x="857160" y="3643200"/>
            <a:ext cx="2071440" cy="1214280"/>
          </a:xfrm>
          <a:prstGeom prst="flowChartProcess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Process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3" name="Flowchart: Alternate Process 5"/>
          <p:cNvSpPr/>
          <p:nvPr/>
        </p:nvSpPr>
        <p:spPr>
          <a:xfrm>
            <a:off x="4143240" y="1714680"/>
            <a:ext cx="2643120" cy="999720"/>
          </a:xfrm>
          <a:prstGeom prst="flowChartAlternateProcess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Start / End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84" name="Straight Arrow Connector 7"/>
          <p:cNvSpPr/>
          <p:nvPr/>
        </p:nvSpPr>
        <p:spPr>
          <a:xfrm>
            <a:off x="4214880" y="3571920"/>
            <a:ext cx="2000520" cy="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00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TextBox 9"/>
          <p:cNvSpPr/>
          <p:nvPr/>
        </p:nvSpPr>
        <p:spPr>
          <a:xfrm>
            <a:off x="4500720" y="3643200"/>
            <a:ext cx="278568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Connector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457200" y="1600200"/>
            <a:ext cx="8229240" cy="375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Functionality and appearance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Context Diagrams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Hierarchy Charts / Organisational charts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Decision Trees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Flow Charts, Nassi-Shneiderman (NS) charts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Pseudocode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Flowchart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1500120" y="1428840"/>
            <a:ext cx="5943240" cy="4933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85840" y="274320"/>
            <a:ext cx="8229240" cy="653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Less Common Flowchart Shapes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9" name="Flowchart: Data 5"/>
          <p:cNvSpPr/>
          <p:nvPr/>
        </p:nvSpPr>
        <p:spPr>
          <a:xfrm>
            <a:off x="714240" y="1357200"/>
            <a:ext cx="2643120" cy="1214280"/>
          </a:xfrm>
          <a:prstGeom prst="flowChartInputOutpu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Data input/output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0" name="Flowchart: Predefined Process 6"/>
          <p:cNvSpPr/>
          <p:nvPr/>
        </p:nvSpPr>
        <p:spPr>
          <a:xfrm>
            <a:off x="642960" y="3143160"/>
            <a:ext cx="2571480" cy="1428480"/>
          </a:xfrm>
          <a:prstGeom prst="flowChartPredefinedProcess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Process defined elsewhere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1" name="Flowchart: Magnetic Disk 7"/>
          <p:cNvSpPr/>
          <p:nvPr/>
        </p:nvSpPr>
        <p:spPr>
          <a:xfrm>
            <a:off x="4643280" y="1214280"/>
            <a:ext cx="2214360" cy="1857240"/>
          </a:xfrm>
          <a:prstGeom prst="flowChartMagneticDisk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Magnetic disk storage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2" name="Flowchart: Sequential Access Storage 8"/>
          <p:cNvSpPr/>
          <p:nvPr/>
        </p:nvSpPr>
        <p:spPr>
          <a:xfrm>
            <a:off x="4643280" y="3357720"/>
            <a:ext cx="2357280" cy="1642680"/>
          </a:xfrm>
          <a:prstGeom prst="flowChartMagneticTape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Sequential data access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3" name="Flowchart: Or 9"/>
          <p:cNvSpPr/>
          <p:nvPr/>
        </p:nvSpPr>
        <p:spPr>
          <a:xfrm>
            <a:off x="1214280" y="5000760"/>
            <a:ext cx="1714320" cy="1571040"/>
          </a:xfrm>
          <a:prstGeom prst="flowChartOr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TextBox 10"/>
          <p:cNvSpPr/>
          <p:nvPr/>
        </p:nvSpPr>
        <p:spPr>
          <a:xfrm>
            <a:off x="2143080" y="5286240"/>
            <a:ext cx="642600" cy="36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ff0000"/>
                </a:solidFill>
                <a:latin typeface="Arial"/>
                <a:ea typeface="DejaVu Sans"/>
              </a:rPr>
              <a:t>OR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5" name="Flowchart: Stored Data 11"/>
          <p:cNvSpPr/>
          <p:nvPr/>
        </p:nvSpPr>
        <p:spPr>
          <a:xfrm>
            <a:off x="4714920" y="5286240"/>
            <a:ext cx="2428560" cy="1142640"/>
          </a:xfrm>
          <a:prstGeom prst="flowChartOnlineStorage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Stored data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Nassi-Shneiderman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more compact form of flowchart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Note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spelling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the names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Has space-saving special-purpose shapes such as WHILE loops etc.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More dense than flowchart – not as easy to decode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71680" y="142560"/>
            <a:ext cx="3785760" cy="78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Flowchart v N-S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6033960" y="1643040"/>
            <a:ext cx="2752560" cy="2304720"/>
          </a:xfrm>
          <a:prstGeom prst="rect">
            <a:avLst/>
          </a:prstGeom>
          <a:ln w="0">
            <a:noFill/>
          </a:ln>
        </p:spPr>
      </p:pic>
      <p:sp>
        <p:nvSpPr>
          <p:cNvPr id="100" name="Rectangle 5"/>
          <p:cNvSpPr/>
          <p:nvPr/>
        </p:nvSpPr>
        <p:spPr>
          <a:xfrm>
            <a:off x="6000840" y="4071960"/>
            <a:ext cx="292860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Image from</a:t>
            </a:r>
            <a:br/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IT@Work </a:t>
            </a: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by Andersen, Christophersen and Timmer-Arends,VCTA / MacMillan.</a:t>
            </a:r>
            <a:endParaRPr b="0" lang="en-AU" sz="1200" spc="-1" strike="noStrike">
              <a:latin typeface="Arial"/>
            </a:endParaRPr>
          </a:p>
        </p:txBody>
      </p:sp>
      <p:sp>
        <p:nvSpPr>
          <p:cNvPr id="101" name="Flowchart: Terminator 6"/>
          <p:cNvSpPr/>
          <p:nvPr/>
        </p:nvSpPr>
        <p:spPr>
          <a:xfrm>
            <a:off x="677880" y="142920"/>
            <a:ext cx="1999800" cy="285480"/>
          </a:xfrm>
          <a:prstGeom prst="flowChartTerminator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Begin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02" name="Rectangle 7"/>
          <p:cNvSpPr/>
          <p:nvPr/>
        </p:nvSpPr>
        <p:spPr>
          <a:xfrm>
            <a:off x="857160" y="571680"/>
            <a:ext cx="1642680" cy="42804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Create DTP file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03" name="Flowchart: Decision 9"/>
          <p:cNvSpPr/>
          <p:nvPr/>
        </p:nvSpPr>
        <p:spPr>
          <a:xfrm>
            <a:off x="677880" y="3214800"/>
            <a:ext cx="1999800" cy="1285560"/>
          </a:xfrm>
          <a:prstGeom prst="flowChartDecision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Is graphics file in a compatible format?</a:t>
            </a: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104" name="Rectangle 14"/>
          <p:cNvSpPr/>
          <p:nvPr/>
        </p:nvSpPr>
        <p:spPr>
          <a:xfrm>
            <a:off x="857160" y="1214280"/>
            <a:ext cx="1642680" cy="42840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Import text file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05" name="Straight Arrow Connector 16"/>
          <p:cNvSpPr/>
          <p:nvPr/>
        </p:nvSpPr>
        <p:spPr>
          <a:xfrm>
            <a:off x="1678680" y="1000080"/>
            <a:ext cx="360" cy="214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Rectangle 21"/>
          <p:cNvSpPr/>
          <p:nvPr/>
        </p:nvSpPr>
        <p:spPr>
          <a:xfrm>
            <a:off x="3071880" y="4786200"/>
            <a:ext cx="1642680" cy="42840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Position graphics image on page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07" name="Rectangle 22"/>
          <p:cNvSpPr/>
          <p:nvPr/>
        </p:nvSpPr>
        <p:spPr>
          <a:xfrm>
            <a:off x="846000" y="4786200"/>
            <a:ext cx="1642680" cy="42840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Convert graphics file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08" name="Rectangle 23"/>
          <p:cNvSpPr/>
          <p:nvPr/>
        </p:nvSpPr>
        <p:spPr>
          <a:xfrm>
            <a:off x="3071880" y="3641760"/>
            <a:ext cx="1642680" cy="42840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Open graphics file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09" name="Flowchart: Decision 24"/>
          <p:cNvSpPr/>
          <p:nvPr/>
        </p:nvSpPr>
        <p:spPr>
          <a:xfrm>
            <a:off x="677880" y="1857240"/>
            <a:ext cx="1999800" cy="1000080"/>
          </a:xfrm>
          <a:prstGeom prst="flowChartDecision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Any more graphics files?</a:t>
            </a:r>
            <a:endParaRPr b="0" lang="en-AU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110" name="Straight Arrow Connector 29"/>
          <p:cNvSpPr/>
          <p:nvPr/>
        </p:nvSpPr>
        <p:spPr>
          <a:xfrm>
            <a:off x="1677960" y="2857680"/>
            <a:ext cx="360" cy="357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TextBox 30"/>
          <p:cNvSpPr/>
          <p:nvPr/>
        </p:nvSpPr>
        <p:spPr>
          <a:xfrm>
            <a:off x="1616040" y="2849400"/>
            <a:ext cx="428400" cy="3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12" name="TextBox 31"/>
          <p:cNvSpPr/>
          <p:nvPr/>
        </p:nvSpPr>
        <p:spPr>
          <a:xfrm>
            <a:off x="2684520" y="3608280"/>
            <a:ext cx="428040" cy="3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  <a:ea typeface="DejaVu Sans"/>
              </a:rPr>
              <a:t>Y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13" name="Straight Arrow Connector 33"/>
          <p:cNvSpPr/>
          <p:nvPr/>
        </p:nvSpPr>
        <p:spPr>
          <a:xfrm flipV="1">
            <a:off x="2678040" y="3855240"/>
            <a:ext cx="393840" cy="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Straight Arrow Connector 35"/>
          <p:cNvSpPr/>
          <p:nvPr/>
        </p:nvSpPr>
        <p:spPr>
          <a:xfrm flipH="1" flipV="1">
            <a:off x="355680" y="2355840"/>
            <a:ext cx="32148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TextBox 36"/>
          <p:cNvSpPr/>
          <p:nvPr/>
        </p:nvSpPr>
        <p:spPr>
          <a:xfrm>
            <a:off x="419040" y="1928880"/>
            <a:ext cx="428400" cy="3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16" name="Straight Arrow Connector 40"/>
          <p:cNvSpPr/>
          <p:nvPr/>
        </p:nvSpPr>
        <p:spPr>
          <a:xfrm flipH="1">
            <a:off x="356400" y="2357280"/>
            <a:ext cx="720" cy="314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Straight Arrow Connector 42"/>
          <p:cNvSpPr/>
          <p:nvPr/>
        </p:nvSpPr>
        <p:spPr>
          <a:xfrm>
            <a:off x="3893400" y="4070520"/>
            <a:ext cx="360" cy="71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Straight Arrow Connector 44"/>
          <p:cNvSpPr/>
          <p:nvPr/>
        </p:nvSpPr>
        <p:spPr>
          <a:xfrm flipH="1">
            <a:off x="1666800" y="4500720"/>
            <a:ext cx="10440" cy="28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TextBox 45"/>
          <p:cNvSpPr/>
          <p:nvPr/>
        </p:nvSpPr>
        <p:spPr>
          <a:xfrm>
            <a:off x="1633680" y="4478400"/>
            <a:ext cx="428040" cy="30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20" name="Straight Arrow Connector 50"/>
          <p:cNvSpPr/>
          <p:nvPr/>
        </p:nvSpPr>
        <p:spPr>
          <a:xfrm>
            <a:off x="2489040" y="5000400"/>
            <a:ext cx="582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Straight Arrow Connector 53"/>
          <p:cNvSpPr/>
          <p:nvPr/>
        </p:nvSpPr>
        <p:spPr>
          <a:xfrm>
            <a:off x="4714920" y="5000400"/>
            <a:ext cx="500040" cy="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Straight Arrow Connector 55"/>
          <p:cNvSpPr/>
          <p:nvPr/>
        </p:nvSpPr>
        <p:spPr>
          <a:xfrm flipV="1">
            <a:off x="5214960" y="2358000"/>
            <a:ext cx="1800" cy="2643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Straight Arrow Connector 57"/>
          <p:cNvSpPr/>
          <p:nvPr/>
        </p:nvSpPr>
        <p:spPr>
          <a:xfrm flipH="1">
            <a:off x="2677320" y="2356200"/>
            <a:ext cx="2537280" cy="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Straight Arrow Connector 64"/>
          <p:cNvSpPr/>
          <p:nvPr/>
        </p:nvSpPr>
        <p:spPr>
          <a:xfrm flipH="1">
            <a:off x="1677960" y="1643040"/>
            <a:ext cx="720" cy="214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Straight Arrow Connector 66"/>
          <p:cNvSpPr/>
          <p:nvPr/>
        </p:nvSpPr>
        <p:spPr>
          <a:xfrm>
            <a:off x="1677960" y="428760"/>
            <a:ext cx="720" cy="14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Flowchart: Terminator 67"/>
          <p:cNvSpPr/>
          <p:nvPr/>
        </p:nvSpPr>
        <p:spPr>
          <a:xfrm>
            <a:off x="677880" y="6357960"/>
            <a:ext cx="1999800" cy="285480"/>
          </a:xfrm>
          <a:prstGeom prst="flowChartTerminator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End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27" name="Straight Arrow Connector 69"/>
          <p:cNvSpPr/>
          <p:nvPr/>
        </p:nvSpPr>
        <p:spPr>
          <a:xfrm>
            <a:off x="356760" y="5500800"/>
            <a:ext cx="500400" cy="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Rectangle 72"/>
          <p:cNvSpPr/>
          <p:nvPr/>
        </p:nvSpPr>
        <p:spPr>
          <a:xfrm>
            <a:off x="857160" y="5357880"/>
            <a:ext cx="1642680" cy="35676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Save DTP file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29" name="Rectangle 73"/>
          <p:cNvSpPr/>
          <p:nvPr/>
        </p:nvSpPr>
        <p:spPr>
          <a:xfrm>
            <a:off x="857160" y="5857920"/>
            <a:ext cx="1642680" cy="356760"/>
          </a:xfrm>
          <a:prstGeom prst="rect">
            <a:avLst/>
          </a:prstGeom>
          <a:noFill/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PrintDTP file</a:t>
            </a:r>
            <a:endParaRPr b="0" lang="en-AU" sz="1400" spc="-1" strike="noStrike">
              <a:latin typeface="Arial"/>
            </a:endParaRPr>
          </a:p>
        </p:txBody>
      </p:sp>
      <p:sp>
        <p:nvSpPr>
          <p:cNvPr id="130" name="Straight Arrow Connector 77"/>
          <p:cNvSpPr/>
          <p:nvPr/>
        </p:nvSpPr>
        <p:spPr>
          <a:xfrm>
            <a:off x="1678680" y="5715000"/>
            <a:ext cx="360" cy="14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Straight Arrow Connector 79"/>
          <p:cNvSpPr/>
          <p:nvPr/>
        </p:nvSpPr>
        <p:spPr>
          <a:xfrm flipH="1">
            <a:off x="1677960" y="6215040"/>
            <a:ext cx="720" cy="142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ab5e4">
                <a:alpha val="31372"/>
              </a:srgbClr>
            </a:gs>
            <a:gs pos="100000">
              <a:srgbClr val="e1e8f5">
                <a:alpha val="31372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</a:tabLst>
            </a:pPr>
            <a:r>
              <a:rPr b="0" lang="en-AU" sz="5400" spc="-1" strike="noStrike">
                <a:solidFill>
                  <a:srgbClr val="000000"/>
                </a:solidFill>
                <a:latin typeface="Calibri"/>
              </a:rPr>
              <a:t>Pseudocode</a:t>
            </a:r>
            <a:endParaRPr b="0" lang="en-AU" sz="54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Note the spelling!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Halfway between normal language and programming language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Allows very rapid planning of ideas and methods without getting bogged down in 100% accurate program coding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Once the logic is worked out, pseudocode is translated into proper programming code.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72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Pseudocode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428760" y="107172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 an algorithm to sort a virtual deck of cards in Structured English (or pseudocode).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create an array of 52 integers - cards(52)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loop through the array, filling each array item - card(i) - with the index (1 to 52)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loop through the array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for each card</a:t>
            </a:r>
            <a:endParaRPr b="0" lang="en-AU" sz="2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generate a random number between 1 and 52 (rnd)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swap the current index with that of array(rnd) - swap card(i),card(rnd)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end loop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Use Case Diagram (UCD) – for SD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457200" y="1413000"/>
            <a:ext cx="8229240" cy="47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Logical design tool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Map out roles and communications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See the separate UCD slideshow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38" name="Picture 3" descr="ucd-simple.jpg"/>
          <p:cNvPicPr/>
          <p:nvPr/>
        </p:nvPicPr>
        <p:blipFill>
          <a:blip r:embed="rId1"/>
          <a:stretch/>
        </p:blipFill>
        <p:spPr>
          <a:xfrm>
            <a:off x="2128680" y="4157640"/>
            <a:ext cx="4886280" cy="164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457200" y="1599840"/>
            <a:ext cx="8229240" cy="16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0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by Mark Kelly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40" name="TextBox 3"/>
          <p:cNvSpPr/>
          <p:nvPr/>
        </p:nvSpPr>
        <p:spPr>
          <a:xfrm>
            <a:off x="428760" y="3500280"/>
            <a:ext cx="8357760" cy="1465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93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Also see my other slideshows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457200" y="1428480"/>
            <a:ext cx="8229240" cy="53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Database design tools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Input-Process-Output (IPO) charts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Data structure tables, data dictionaries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Structure Charts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Website design tools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Annotated diagrams / mockups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Layout diagrams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Storyboards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Sitemaps</a:t>
            </a:r>
            <a:endParaRPr b="0" lang="en-AU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DFD/context diagram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lang="en-AU" sz="28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ERD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010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Design Tools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457200" y="1599840"/>
            <a:ext cx="8229240" cy="22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Two main categories</a:t>
            </a:r>
            <a:endParaRPr b="0" lang="en-AU" sz="4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Logical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Physical</a:t>
            </a:r>
            <a:endParaRPr b="0" lang="en-AU" sz="3600" spc="-1" strike="noStrike">
              <a:latin typeface="Arial"/>
            </a:endParaRPr>
          </a:p>
        </p:txBody>
      </p:sp>
      <p:pic>
        <p:nvPicPr>
          <p:cNvPr id="47" name="Picture 4" descr=""/>
          <p:cNvPicPr/>
          <p:nvPr/>
        </p:nvPicPr>
        <p:blipFill>
          <a:blip r:embed="rId1"/>
          <a:stretch/>
        </p:blipFill>
        <p:spPr>
          <a:xfrm>
            <a:off x="5072040" y="3048120"/>
            <a:ext cx="3809520" cy="380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Logical Design Tools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They don’t design how to actually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build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any part of the system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They specify a plan for a system’s overall 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structure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and what it should be able to achieve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Could well be used during the PSM’s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analysis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phase (which develops a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logical design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rather than a physical design)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Logical Design Tools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457200" y="1599840"/>
            <a:ext cx="8229240" cy="454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Examples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Context Diagrams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Data Dictionaries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Hierarchy Charts / Organisational charts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Decision Trees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Use Case diagrams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Physical Design Tools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457200" y="1600200"/>
            <a:ext cx="8229240" cy="48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These actually plan how to build a system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They give instructions on what to do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Data Flow Diagrams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Storyboards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Flow Charts, Nassi-Shneiderman charts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Structure Charts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IPO charts 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Layout diagrams / mockups 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Pseudocode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ab5e4">
                <a:alpha val="31372"/>
              </a:srgbClr>
            </a:gs>
            <a:gs pos="100000">
              <a:srgbClr val="e1e8f5">
                <a:alpha val="31372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</a:tabLst>
            </a:pPr>
            <a:r>
              <a:rPr b="0" lang="en-AU" sz="5400" spc="-1" strike="noStrike">
                <a:solidFill>
                  <a:srgbClr val="000000"/>
                </a:solidFill>
                <a:latin typeface="Calibri"/>
              </a:rPr>
              <a:t>Hierarchy Charts / Organisational charts</a:t>
            </a:r>
            <a:endParaRPr b="0" lang="en-AU" sz="5400" spc="-1" strike="noStrike"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457200" y="2928600"/>
            <a:ext cx="8229240" cy="31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Show the organisation of a complex system or organisation, from highest levels to lowest levels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"/>
          <p:cNvPicPr/>
          <p:nvPr/>
        </p:nvPicPr>
        <p:blipFill>
          <a:blip r:embed="rId1"/>
          <a:stretch/>
        </p:blipFill>
        <p:spPr>
          <a:xfrm>
            <a:off x="571680" y="1214280"/>
            <a:ext cx="5542920" cy="3257280"/>
          </a:xfrm>
          <a:prstGeom prst="rect">
            <a:avLst/>
          </a:prstGeom>
          <a:ln w="0">
            <a:noFill/>
          </a:ln>
        </p:spPr>
      </p:pic>
      <p:sp>
        <p:nvSpPr>
          <p:cNvPr id="57" name="TextBox 4"/>
          <p:cNvSpPr/>
          <p:nvPr/>
        </p:nvSpPr>
        <p:spPr>
          <a:xfrm>
            <a:off x="642960" y="181080"/>
            <a:ext cx="8000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Hierarchy – an organisation based on rank, or levels</a:t>
            </a:r>
            <a:endParaRPr b="0" lang="en-AU" sz="2400" spc="-1" strike="noStrike">
              <a:latin typeface="Arial"/>
            </a:endParaRPr>
          </a:p>
        </p:txBody>
      </p:sp>
      <p:sp>
        <p:nvSpPr>
          <p:cNvPr id="58" name="Left Arrow 5"/>
          <p:cNvSpPr/>
          <p:nvPr/>
        </p:nvSpPr>
        <p:spPr>
          <a:xfrm>
            <a:off x="3786120" y="1071720"/>
            <a:ext cx="2642760" cy="785160"/>
          </a:xfrm>
          <a:custGeom>
            <a:avLst/>
            <a:gdLst/>
            <a:ahLst/>
            <a:rect l="l" t="t" r="r" b="b"/>
            <a:pathLst>
              <a:path w="7344" h="2184">
                <a:moveTo>
                  <a:pt x="7343" y="545"/>
                </a:moveTo>
                <a:lnTo>
                  <a:pt x="1091" y="545"/>
                </a:lnTo>
                <a:lnTo>
                  <a:pt x="1091" y="0"/>
                </a:lnTo>
                <a:lnTo>
                  <a:pt x="0" y="1091"/>
                </a:lnTo>
                <a:lnTo>
                  <a:pt x="1091" y="2183"/>
                </a:lnTo>
                <a:lnTo>
                  <a:pt x="1091" y="1637"/>
                </a:lnTo>
                <a:lnTo>
                  <a:pt x="7343" y="1637"/>
                </a:lnTo>
                <a:lnTo>
                  <a:pt x="7343" y="545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Highest level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59" name="Left Arrow 6"/>
          <p:cNvSpPr/>
          <p:nvPr/>
        </p:nvSpPr>
        <p:spPr>
          <a:xfrm>
            <a:off x="5572080" y="2000160"/>
            <a:ext cx="2642760" cy="785520"/>
          </a:xfrm>
          <a:custGeom>
            <a:avLst/>
            <a:gdLst/>
            <a:ahLst/>
            <a:rect l="l" t="t" r="r" b="b"/>
            <a:pathLst>
              <a:path w="7344" h="2185">
                <a:moveTo>
                  <a:pt x="7343" y="546"/>
                </a:moveTo>
                <a:lnTo>
                  <a:pt x="1091" y="546"/>
                </a:lnTo>
                <a:lnTo>
                  <a:pt x="1091" y="0"/>
                </a:lnTo>
                <a:lnTo>
                  <a:pt x="0" y="1092"/>
                </a:lnTo>
                <a:lnTo>
                  <a:pt x="1091" y="2184"/>
                </a:lnTo>
                <a:lnTo>
                  <a:pt x="1091" y="1638"/>
                </a:lnTo>
                <a:lnTo>
                  <a:pt x="7343" y="1638"/>
                </a:lnTo>
                <a:lnTo>
                  <a:pt x="7343" y="546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Sublevel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0" name="Left Arrow 7"/>
          <p:cNvSpPr/>
          <p:nvPr/>
        </p:nvSpPr>
        <p:spPr>
          <a:xfrm>
            <a:off x="6286680" y="2928960"/>
            <a:ext cx="2642760" cy="785520"/>
          </a:xfrm>
          <a:custGeom>
            <a:avLst/>
            <a:gdLst/>
            <a:ahLst/>
            <a:rect l="l" t="t" r="r" b="b"/>
            <a:pathLst>
              <a:path w="7344" h="2185">
                <a:moveTo>
                  <a:pt x="7343" y="546"/>
                </a:moveTo>
                <a:lnTo>
                  <a:pt x="1091" y="546"/>
                </a:lnTo>
                <a:lnTo>
                  <a:pt x="1091" y="0"/>
                </a:lnTo>
                <a:lnTo>
                  <a:pt x="0" y="1092"/>
                </a:lnTo>
                <a:lnTo>
                  <a:pt x="1091" y="2184"/>
                </a:lnTo>
                <a:lnTo>
                  <a:pt x="1091" y="1638"/>
                </a:lnTo>
                <a:lnTo>
                  <a:pt x="7343" y="1638"/>
                </a:lnTo>
                <a:lnTo>
                  <a:pt x="7343" y="546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Subsublevel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61" name="Left Arrow 8"/>
          <p:cNvSpPr/>
          <p:nvPr/>
        </p:nvSpPr>
        <p:spPr>
          <a:xfrm>
            <a:off x="5643720" y="3857760"/>
            <a:ext cx="2642760" cy="785160"/>
          </a:xfrm>
          <a:custGeom>
            <a:avLst/>
            <a:gdLst/>
            <a:ahLst/>
            <a:rect l="l" t="t" r="r" b="b"/>
            <a:pathLst>
              <a:path w="7344" h="2184">
                <a:moveTo>
                  <a:pt x="7343" y="545"/>
                </a:moveTo>
                <a:lnTo>
                  <a:pt x="1091" y="545"/>
                </a:lnTo>
                <a:lnTo>
                  <a:pt x="1091" y="0"/>
                </a:lnTo>
                <a:lnTo>
                  <a:pt x="0" y="1091"/>
                </a:lnTo>
                <a:lnTo>
                  <a:pt x="1091" y="2183"/>
                </a:lnTo>
                <a:lnTo>
                  <a:pt x="1091" y="1637"/>
                </a:lnTo>
                <a:lnTo>
                  <a:pt x="7343" y="1637"/>
                </a:lnTo>
                <a:lnTo>
                  <a:pt x="7343" y="545"/>
                </a:lnTo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Subsubsublevel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Application>LibreOffice/7.2.2.2$Windows_X86_64 LibreOffice_project/02b2acce88a210515b4a5bb2e46cbfb63fe97d56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2009-02-06T14:31:51Z</dcterms:created>
  <dc:creator>kel</dc:creator>
  <dc:description/>
  <dc:language>en-AU</dc:language>
  <cp:lastModifiedBy>Mark Kelly</cp:lastModifiedBy>
  <dcterms:modified xsi:type="dcterms:W3CDTF">2022-01-22T13:56:34Z</dcterms:modified>
  <cp:revision>43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