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4.gif" ContentType="image/gif"/>
  <Override PartName="/ppt/media/image2.png" ContentType="image/png"/>
  <Override PartName="/ppt/media/image3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5" descr=""/>
          <p:cNvPicPr/>
          <p:nvPr/>
        </p:nvPicPr>
        <p:blipFill>
          <a:blip r:embed="rId1"/>
          <a:stretch/>
        </p:blipFill>
        <p:spPr>
          <a:xfrm>
            <a:off x="2195640" y="3060000"/>
            <a:ext cx="4761360" cy="357084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4360" y="648000"/>
            <a:ext cx="7771320" cy="479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>
              <a:rPr sz="4400"/>
            </a:b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>
              <a:rPr sz="4400"/>
            </a:b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vcedata.com</a:t>
            </a:r>
            <a:br>
              <a:rPr sz="4400"/>
            </a:b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itle 1"/>
          <p:cNvSpPr/>
          <p:nvPr/>
        </p:nvSpPr>
        <p:spPr>
          <a:xfrm>
            <a:off x="826920" y="1628640"/>
            <a:ext cx="7771320" cy="151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Problem Solving Methodology 4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AU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EVALUATION</a:t>
            </a:r>
            <a:endParaRPr b="0" lang="en-A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"/>
          <p:cNvSpPr txBox="1"/>
          <p:nvPr/>
        </p:nvSpPr>
        <p:spPr>
          <a:xfrm>
            <a:off x="7200000" y="5760000"/>
            <a:ext cx="1800000" cy="7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1300" spc="-1" strike="noStrike">
                <a:solidFill>
                  <a:srgbClr val="000000"/>
                </a:solidFill>
                <a:latin typeface="Arial"/>
              </a:rPr>
              <a:t>Last changed</a:t>
            </a: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AU" sz="1300" spc="-1" strike="noStrike">
                <a:solidFill>
                  <a:srgbClr val="000000"/>
                </a:solidFill>
                <a:latin typeface="Arial"/>
              </a:rPr>
              <a:t>2024-03-15 @ 09;45;25 </a:t>
            </a: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0040" y="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Remember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00040" y="1285920"/>
            <a:ext cx="8228520" cy="4642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Evaluation </a:t>
            </a: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criteria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are </a:t>
            </a:r>
            <a:r>
              <a:rPr b="1" i="1" lang="en-AU" sz="4400" spc="-1" strike="noStrike">
                <a:solidFill>
                  <a:srgbClr val="000000"/>
                </a:solidFill>
                <a:latin typeface="Calibri"/>
              </a:rPr>
              <a:t>topics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to study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Evaluation </a:t>
            </a: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methods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are </a:t>
            </a:r>
            <a:r>
              <a:rPr b="1" i="1" lang="en-AU" sz="4400" spc="-1" strike="noStrike">
                <a:solidFill>
                  <a:srgbClr val="000000"/>
                </a:solidFill>
                <a:latin typeface="Calibri"/>
              </a:rPr>
              <a:t>actions taken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to study the topic.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Each </a:t>
            </a: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criterion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has a corresponding </a:t>
            </a: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method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9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i="1" lang="en-AU" sz="4400" spc="-1" strike="noStrike">
                <a:solidFill>
                  <a:srgbClr val="000000"/>
                </a:solidFill>
                <a:latin typeface="Calibri"/>
              </a:rPr>
              <a:t>Efficiency</a:t>
            </a: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 criteria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228520" cy="4865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Efficiency measures are usually expressed as numbers.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Speed,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e.g. output produced in a given time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Amount of labour required to use it 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(e.g. person-hours)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Total Cost of Ownership of the system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Including initial cost, running costs, repairs, upgrades, consumables, training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0">
              <a:lnSpc>
                <a:spcPct val="100000"/>
              </a:lnSpc>
              <a:spcBef>
                <a:spcPts val="56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20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i="1" lang="en-AU" sz="4400" spc="-1" strike="noStrike">
                <a:solidFill>
                  <a:srgbClr val="000000"/>
                </a:solidFill>
                <a:latin typeface="Calibri"/>
              </a:rPr>
              <a:t>Effectiveness</a:t>
            </a: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 criteria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970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Quality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 of the product. How 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well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 it accomplishes its intended goals.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Accuracy / error rate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Reliability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Attractiveness of output, readability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Ease of use, how enjoyable it is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93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Effectiveness criteria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28760" y="1285920"/>
            <a:ext cx="8228520" cy="4970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Accessibility for people with special needs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(e.g. age, disabilities, colour-blind men, shaky hands)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Portability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Security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Compatibility 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with existing equipment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Expandability, flexibility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Ruggedness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Etc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6576480" y="5395320"/>
            <a:ext cx="2567520" cy="1462680"/>
          </a:xfrm>
          <a:prstGeom prst="rect">
            <a:avLst/>
          </a:prstGeom>
          <a:ln w="0">
            <a:noFill/>
          </a:ln>
        </p:spPr>
      </p:pic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6480000" y="2520000"/>
            <a:ext cx="2626560" cy="18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Evaluation Criteria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1395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There’s a slideshow dedicated to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evaluation criteria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that you might want to look at.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2191320" y="2995920"/>
            <a:ext cx="4108680" cy="343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And this is because you’ve been so good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Picture 3" descr=""/>
          <p:cNvPicPr/>
          <p:nvPr/>
        </p:nvPicPr>
        <p:blipFill>
          <a:blip r:embed="rId1"/>
          <a:stretch/>
        </p:blipFill>
        <p:spPr>
          <a:xfrm>
            <a:off x="1043640" y="1556640"/>
            <a:ext cx="7167240" cy="480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/>
          </p:nvPr>
        </p:nvSpPr>
        <p:spPr>
          <a:xfrm>
            <a:off x="457200" y="294480"/>
            <a:ext cx="8228520" cy="1684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Box 3"/>
          <p:cNvSpPr/>
          <p:nvPr/>
        </p:nvSpPr>
        <p:spPr>
          <a:xfrm>
            <a:off x="428760" y="3500280"/>
            <a:ext cx="83570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What it is – and what it isn’t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When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How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Methods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Criteria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5" descr=""/>
          <p:cNvPicPr/>
          <p:nvPr/>
        </p:nvPicPr>
        <p:blipFill>
          <a:blip r:embed="rId1"/>
          <a:stretch/>
        </p:blipFill>
        <p:spPr>
          <a:xfrm>
            <a:off x="4981680" y="4048200"/>
            <a:ext cx="4161240" cy="280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93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68360" y="14130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Evaluation is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not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testing!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Evaluation does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not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try to prove the system works. That was established during testing!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Evaluation establishes how successfully the project performs in achieving organisational goals and objectives.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i.e. is it doing the job it was created for?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Evaluation is </a:t>
            </a: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not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testing!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413000"/>
            <a:ext cx="8228520" cy="4712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an organisation wanted to improve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profit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So, they create a website to appeal to young people.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test the website. It works 100%.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Testing result: site is a complete success.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development team is delighted.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But...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6840000" y="3600000"/>
            <a:ext cx="2021760" cy="30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Evaluation is </a:t>
            </a: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not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testing!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7680960" y="4170600"/>
            <a:ext cx="1347480" cy="2521080"/>
          </a:xfrm>
          <a:prstGeom prst="rect">
            <a:avLst/>
          </a:prstGeom>
          <a:ln w="0">
            <a:noFill/>
          </a:ln>
        </p:spPr>
      </p:pic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413000"/>
            <a:ext cx="8228520" cy="4712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put the website online. Months later they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evaluate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Profits have not risen because none of the young visitors have credit cards or Paypal.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Evaluation result: the site is a complete failure because it has not achieved its only criterion for success… profit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But it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tested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perfectly. So, yay?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5653440" y="-569880"/>
            <a:ext cx="4876560" cy="4876560"/>
          </a:xfrm>
          <a:prstGeom prst="rect">
            <a:avLst/>
          </a:prstGeom>
          <a:ln w="0">
            <a:noFill/>
          </a:ln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5348520" cy="54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When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to evaluate?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6742800" cy="558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 too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soon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after implementation – users still may be still learning it.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 too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long after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implementation – users will have forgotten the old system and be unable to compare them.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e.g. how do your current shoes compare with those you had 3 years ago?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Let users use the new system long enough to be comfortable and skilled 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(e.g. a month of </a:t>
            </a:r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daily 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use, six months of </a:t>
            </a:r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weekly 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use)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How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to evaluate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899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Measure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 whenever possible – time its speed, count its errors, add up its costs etc.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Cold, hard facts are more reliable.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Interview or survey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only when opinions are being evaluated – e.g.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Is it easy to use?, Do you feel comfortable?, Is it fun? Is the output attractive?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Don’t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ask “Do you think the new system is faster/more accurate than the old one?”</a:t>
            </a:r>
            <a:br>
              <a:rPr sz="3200"/>
            </a:b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People are bad at that sort of judgement.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What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to evaluate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Evaluate the criteria that were specificed during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design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These criteria should be based on the specifications set out in the logical design.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the original aim was to make a system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faster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more accurate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evaluate its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speed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error rate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e.g. if you get a dog for its companionship, don’t evaluate its fuel economy.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Evaluation methods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For each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criterion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evaluate (e.g. speed) there needs to be an appropriate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method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with which to evaluate it.  E.g.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Speed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add up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how much output the system produced in 3 months.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Accuracy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count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the number of errors recorded in the error log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Fun to use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interview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users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Application>LibreOffice/24.2.1.2$Windows_X86_64 LibreOffice_project/db4def46b0453cc22e2d0305797cf981b68ef5ac</Application>
  <AppVersion>15.0000</AppVersion>
  <Words>586</Words>
  <Paragraphs>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/>
  <dcterms:modified xsi:type="dcterms:W3CDTF">2024-03-15T10:22:01Z</dcterms:modified>
  <cp:revision>12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16</vt:i4>
  </property>
</Properties>
</file>