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 descr=""/>
          <p:cNvPicPr/>
          <p:nvPr/>
        </p:nvPicPr>
        <p:blipFill>
          <a:blip r:embed="rId1"/>
          <a:stretch/>
        </p:blipFill>
        <p:spPr>
          <a:xfrm>
            <a:off x="-9360" y="-100080"/>
            <a:ext cx="9162360" cy="6957720"/>
          </a:xfrm>
          <a:prstGeom prst="rect">
            <a:avLst/>
          </a:prstGeom>
          <a:ln w="0"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14240" y="896040"/>
            <a:ext cx="77720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40" name="Title 1"/>
          <p:cNvSpPr/>
          <p:nvPr/>
        </p:nvSpPr>
        <p:spPr>
          <a:xfrm>
            <a:off x="900000" y="2673360"/>
            <a:ext cx="7772040" cy="1423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Programming Skills</a:t>
            </a:r>
            <a:endParaRPr b="0" lang="en-A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Variables -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8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1. Declare the variable – tell the program that you need storage space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E.g. DIM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Age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INTEGER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DIM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Firstname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 AS STRING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Variables -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Initialising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variables – giving them a starting value...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Age = 34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Counter = 0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Name = “”  (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null string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– empty)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 languages let you declare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initialise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DIM Age as INTEGER = 34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Variables -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2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Using variables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Age = Age + 1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Total = Sub1 + Sub2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Ratio = A / B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 = (Ratio * Distance) / Degrees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Variables -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Variable on left of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=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is assigned the value of the expression on the right of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Age = Age +1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 means 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Add 1 to Age, then store the result back in Age.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Shorthand in C, VB …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  Age += 1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In VCAA pseudocode  the left-arrow shows assignment, e.g. 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Age ← Age + 1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Arithmetic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6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Addition +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Subtraction –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Division /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Multiplication *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Exponentiation ^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Also use (parentheses)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Normal order of operations applies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Arithmetic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8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3 + 4 * 2 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Work left to right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Parentheses first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Multiply or divide next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Add/subtract last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3 +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4 * 2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3 +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8 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3 +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 2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Use parentheses to force order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0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(3 + 4 * 2) 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(3 +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4 * 2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) 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(3 + 8)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/ 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11 / 4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Control structures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2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2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Programming components that control the order in which a program executes lines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LOOPS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(e.g. FOR/NEXT, DO/LOOP, WHILE/WEND)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IF/AND/OR/ELSEIF/END IF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structures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CASE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(easy multiple IF tests), e.g. </a:t>
            </a:r>
            <a:endParaRPr b="0" lang="en-AU" sz="2800" spc="-1" strike="noStrike">
              <a:latin typeface="Arial"/>
            </a:endParaRPr>
          </a:p>
          <a:p>
            <a:pPr marL="1143000" indent="-2286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SELECT CASE age</a:t>
            </a:r>
            <a:endParaRPr b="0" lang="en-AU" sz="2400" spc="-1" strike="noStrike">
              <a:latin typeface="Arial"/>
            </a:endParaRPr>
          </a:p>
          <a:p>
            <a:pPr marL="1600200" indent="-2286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Case 0 to 2: type = “baby”</a:t>
            </a:r>
            <a:endParaRPr b="0" lang="en-AU" sz="2000" spc="-1" strike="noStrike">
              <a:latin typeface="Arial"/>
            </a:endParaRPr>
          </a:p>
          <a:p>
            <a:pPr marL="1600200" indent="-2286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Case 3 to 5: type = “toddler”</a:t>
            </a:r>
            <a:endParaRPr b="0" lang="en-AU" sz="2000" spc="-1" strike="noStrike">
              <a:latin typeface="Arial"/>
            </a:endParaRPr>
          </a:p>
          <a:p>
            <a:pPr marL="1600200" indent="-2286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Case 6 to 12: type = “child”</a:t>
            </a:r>
            <a:endParaRPr b="0" lang="en-AU" sz="2000" spc="-1" strike="noStrike">
              <a:latin typeface="Arial"/>
            </a:endParaRPr>
          </a:p>
          <a:p>
            <a:pPr marL="1600200" indent="-2286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Case 13 to 19: type= “teen”</a:t>
            </a:r>
            <a:endParaRPr b="0" lang="en-AU" sz="2000" spc="-1" strike="noStrike">
              <a:latin typeface="Arial"/>
            </a:endParaRPr>
          </a:p>
          <a:p>
            <a:pPr marL="1600200" indent="-2286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Case else: type = “adult”</a:t>
            </a:r>
            <a:endParaRPr b="0" lang="en-AU" sz="2000" spc="-1" strike="noStrike">
              <a:latin typeface="Arial"/>
            </a:endParaRPr>
          </a:p>
          <a:p>
            <a:pPr marL="1143000" indent="-2286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END SELECT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DATA STUCTURES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4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Programming components that store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ARRAYS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– 1 dimensional, 2 dimensional, more.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STACKS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– temporary, organised data storage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QUEUES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– types of stacks used to store incoming data in order until it can be processed (especially when lots of data is arriving at a slow peripheral, like a printer)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ab5e4">
                <a:alpha val="31372"/>
              </a:srgbClr>
            </a:gs>
            <a:gs pos="100000">
              <a:srgbClr val="e1e8f5">
                <a:alpha val="31372"/>
              </a:srgbClr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68360" y="18864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Arrays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6" name=""/>
          <p:cNvSpPr/>
          <p:nvPr/>
        </p:nvSpPr>
        <p:spPr>
          <a:xfrm>
            <a:off x="457200" y="981000"/>
            <a:ext cx="822924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Group of variables with the same name, but different index numbers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If you have 1000 people’s incomes and wanted to add them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income1 + income2 + income3 + income4 + income5+ ... + income1000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basic basics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programming cycle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Edit source code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Compile &amp; link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Debug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Good and bad practices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Debugging techniques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 programming terms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68360" y="18864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Arrays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457200" y="981000"/>
            <a:ext cx="822924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??!! Hopelessly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long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and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difficult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and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inflexible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What if you didn’t know how many incomes would be there from day to day?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What if you just want to add the first 10, last 100 incomes?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Arrays to the rescue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457200" y="1413000"/>
            <a:ext cx="8229240" cy="471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DIM Incomes(1000)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Means DIMension an array called Incomes with 1000 ‘slots’ (indices)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Refer to array items by name and index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 Incomes(13)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Arrays to the rescue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Most often,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variable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is used to address array indices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Incomes(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) where 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contains a value like 13.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‘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convert all names to uppercase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i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= 1 to 1000</a:t>
            </a:r>
            <a:br/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NAME(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i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) = UCASE(NAME(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i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))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NEXT 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i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Arrays and loops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Arrays really only become powerful with the aid of loops.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 loop through any number of items in an array with zero effort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For i = 1 to 1000</a:t>
            </a:r>
            <a:endParaRPr b="0" lang="en-AU" sz="32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Total = Total + Incomes(i)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Next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Arrays and loops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6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Want the last 100 incomes instead?  Easy...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For i = 901 to 1000</a:t>
            </a:r>
            <a:endParaRPr b="0" lang="en-AU" sz="32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Total = Total + Incomes(i)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Next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Arrays and loops – </a:t>
            </a:r>
            <a:br/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built for each other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Want 100,000 incomes instead?  Easy...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For i = 1 to 100000</a:t>
            </a:r>
            <a:endParaRPr b="0" lang="en-AU" sz="32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Total = Total + Incomes(i)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Next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Arrays and Loops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 sure what the starting and ending indices will be needed in future?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Startpoint = Inputbox(“Starting value?”)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Endpoint = Inputbox(“Ending value?”)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For i = Startpoint to Endpoint</a:t>
            </a:r>
            <a:endParaRPr b="0" lang="en-AU" sz="32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Total = total + Incomes(i)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Next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ab5e4">
                <a:alpha val="31372"/>
              </a:srgbClr>
            </a:gs>
            <a:gs pos="100000">
              <a:srgbClr val="e1e8f5">
                <a:alpha val="31372"/>
              </a:srgbClr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Functions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2" name=""/>
          <p:cNvSpPr/>
          <p:nvPr/>
        </p:nvSpPr>
        <p:spPr>
          <a:xfrm>
            <a:off x="250560" y="1196640"/>
            <a:ext cx="8784720" cy="566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Predefined calculations defined by the language.  Typical ones are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Square root – e.g SQR(num)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Extract characters from the left of a string e.g. LEFT(name,1)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Convert string to uppercase, e.g. UCASE(name)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Fullname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= LEFT(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gname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,1) &amp; “.” &amp; 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Surname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Functions can be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nested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Name = ucase(left(gname,1)) &amp; mid(gname,2,999)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Putting it together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DIM sinvalue(180)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For v = 1 to 180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Sinvalue(v) = SIN(v)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Next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Note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indentation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of the 3</a:t>
            </a:r>
            <a:r>
              <a:rPr b="0" lang="en-AU" sz="3200" spc="-1" strike="noStrike" baseline="30000">
                <a:solidFill>
                  <a:srgbClr val="000000"/>
                </a:solidFill>
                <a:latin typeface="Calibri"/>
              </a:rPr>
              <a:t>rd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line to show it’s controlled by the FOR loop?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Two ways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468360" y="134136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separate tools: source code editor (e.g. Notepad ++), compiler, linker, debugger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Can choose your own favourite tools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More work involved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an integrated editor/compiler/debugger (IDE – integrated development environment)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Convenient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If you dislike a component, you have no choice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The programming cycle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468360" y="155736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While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program not finished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Edit source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Compile source code into executable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Debug executable code – find errors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End While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Some Terms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457200" y="1267920"/>
            <a:ext cx="8229240" cy="525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Source code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Plain human-readable text computer programming code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Cannot be directly run as a program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‘For i = 1 to 100’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Executable code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Pronounced “ex ECK you tbl” not “exe CUTE abl”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Source code has been converted into instructions a specific CPU can read and obey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Usually stored as an “EXE” file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More terms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457200" y="1267920"/>
            <a:ext cx="8229240" cy="525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Interpreter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Instead of editing, compiling to executable, source code is converted to executable code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every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time it is run by the interpreter.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Pro: Is quicker to develop a program because the  slow compilation step is omitted in the edit/compile/run loop.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Pro: Run the same source in different interpreters to run the same program on several platforms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Con: Interpreters usually execute more slower than compiled code.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Platform?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457200" y="1268280"/>
            <a:ext cx="8229240" cy="532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Source code is compiled to run on a specific CPU with its specific instruction set (e.g. Intel, AMD, PowerPC)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run a compiled program on a computer with a different CPU without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porting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(compiling it again for the other CPU) 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emulation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Emulation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Emulation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: software that translates executable code from one CPU’s instruction set into the target platform’s instruction set.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95280" y="188640"/>
            <a:ext cx="8229240" cy="848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INTERNAL DOCUMENTATION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2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Comments added to code for programmers to read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Explains what the code is doing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Should be non-trivial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Modules should begin with comments about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the module name 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its author(s), 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last revision date, 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notes on known problems or what needs to be added next.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Debugging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Finding errors in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Types of errors: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Syntax errors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Logical errors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Runtime errors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Syntax errors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When the source code is not in a format that the compiler or interpreter can understand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For example: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PRONT “Hello” (mistyped keyword)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PRINT ‘Hello’ (punctuation error)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RND(0) instead of RAND(0) or RANDOM (wrong keyword)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Syntax Errors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Very easy for a compiler/interpreter to find and tell you about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Usually easy for you to fix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Logical Errors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source code’s format and punctuation is correct, but it does not produce the expected answer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Usually a fault of the 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algorithm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Since no warnings appear, logical errors can be hard to find without extensive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testing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Logical errors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Wanting to increase a number by 10%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Using this: X = X + 10%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Actually adds 0.1 to X.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Needed X = X + (X*10%)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 is a programming language?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457200" y="1196640"/>
            <a:ext cx="8229240" cy="532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way to control the CPU of a computer to carry out desired operations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Most modern languages consist of 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Command statements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– e.g MSGBOX, FOR/NEXT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Syntax rules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(how to structure &amp; punctuate instructions)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Objects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(e.g. textboxes) which have</a:t>
            </a:r>
            <a:endParaRPr b="0" lang="en-AU" sz="2800" spc="-1" strike="noStrike"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Methods (open, show)</a:t>
            </a:r>
            <a:endParaRPr b="0" lang="en-AU" sz="2400" spc="-1" strike="noStrike"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Properties (e.g. Visible, width, backcolor)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Events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which objects can detect and respond to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Runtime errors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Syntax is perfect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Logic is correct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Something bad occurs during execution, e.g.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Lost network connectivity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Jammed printer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Running out of memory or disk space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Operating system failure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Analogy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Syntax error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: trying to board a bus through the exhaust pipe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Logical error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: getting on the wrong bus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Runtime error: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the bus breaks down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Debugging Techniques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modular programming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(more later) to reduce the amount of code you have to wade through to find the error.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Inspect the values of variables line by line until the fault appears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Set breakpoints to pause execution and let you inspect values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Debug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4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5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Reduce the amount of active code “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remming out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” code (converting it to comments) to isolate the faulty code.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MSGBOX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statements to show program flow (which parts of code are being executed). You might assume a module or branch of an IF statement is executing whereas it’s not even getting that far.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DEBUG PRINT to show values during execution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Debugging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Look for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patterns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  Code often includes similar lines but one might be subtly different which highlights the error.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code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indenting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so missing or misplaced parts of structures, loops etc are highlighted.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persistent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and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logical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and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detailed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Logical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8" name=""/>
          <p:cNvSpPr/>
          <p:nvPr/>
        </p:nvSpPr>
        <p:spPr>
          <a:xfrm>
            <a:off x="457200" y="1125360"/>
            <a:ext cx="8229240" cy="539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Say you have 10,000 lines of data.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One of those lines has an unexpected value that is crashing your program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Search 10,000 lines one by one?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Another strategy?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Better!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0" name=""/>
          <p:cNvSpPr/>
          <p:nvPr/>
        </p:nvSpPr>
        <p:spPr>
          <a:xfrm>
            <a:off x="457200" y="1125360"/>
            <a:ext cx="8229240" cy="539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Divide data into 2 chunks of 5,000 lines each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Find which one 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abends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(“abnormally ends”) your code.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Take that chunk and divide it in two.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Repeat until the remaining chunk is so small you can manually check lines for the error.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This is an example of a 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binary search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How much better?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2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10 lines = 3 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iterations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(repetitions) to reach a handful of possible lines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10, 5, 2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100 lines =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5 iterations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100, 50, 25, 12, 6, 3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10,000 lines =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11 iterations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10000, 5000, 2500, 1250, 625, 312, 156, 78, 34, 17, 8, 4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Certainly quicker than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10,000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iterations!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Algorithms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difference between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10,000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check method and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11 check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method is based on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logic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underlying the procedures.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logic behind a calculation method is an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algorithm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algorithm is the secret ingredient that makes one program 100 times better than another.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Algorithms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6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Google Page Rank algorithm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with the inaccurate algorithms used before it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shell sort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algorithm with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bubble sort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 searching with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hash codes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with a line-by-line search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sorting with an index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and sorting by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swapping values in an array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85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Languages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457200" y="1267920"/>
            <a:ext cx="8229240" cy="50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There are many computer programming languages (Basic, Java, C, Python, LISP, Cobol etc)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has its strengths &amp; weaknesses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tends to do better at a particular job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Choose the language for the task in hand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C for a device driver, Basic for a quick &amp; dirty job.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Algorithms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Expressed as pseudocode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Describes the strategy of the calculation without using 100% accurate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syntax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 be converted into the right syntax for any language during coding.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Pseudocode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Grade_counter ← 1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While grade_counter is &lt;= 10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Input the next grade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Add the grade into the total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Class_average ← total/10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Print class_average.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0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 declarations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2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 </a:t>
            </a:r>
            <a:r>
              <a:rPr b="1" i="1" lang="en-AU" sz="3200" spc="-1" strike="noStrike">
                <a:solidFill>
                  <a:srgbClr val="000000"/>
                </a:solidFill>
                <a:latin typeface="Calibri"/>
              </a:rPr>
              <a:t>strongly typed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languages force you to declare variables before they’re used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Other languages make it optional (e.g. Visual Basic’s OPTION EXPLICIT)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Better to declare before use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Lets compiler detect mistyped variable names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Also lets the compiler warn you of unused (orphaned) variables.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Variable declarations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Get the variable type as close as you can to its optimal use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If a value is never going to have a decimal part, don’t make it floating point (real, decimal)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Test time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468360" y="126828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9000"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1. List examples of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a) An object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b) A method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c) A property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d) An event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2. What is a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variable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?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3. What is another name for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string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4. What is the biggest number a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byte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can contain?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5. Give an example of data that should be stored as type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Boolean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"/>
          <p:cNvSpPr/>
          <p:nvPr/>
        </p:nvSpPr>
        <p:spPr>
          <a:xfrm>
            <a:off x="468360" y="260280"/>
            <a:ext cx="8229240" cy="58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6. What happens when you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a)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Declare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 variable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b)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Initialise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 variable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7. What is the value of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produced by this code?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A=2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B=3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C=4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X = A+B*C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"/>
          <p:cNvSpPr/>
          <p:nvPr/>
        </p:nvSpPr>
        <p:spPr>
          <a:xfrm>
            <a:off x="468360" y="404280"/>
            <a:ext cx="8229240" cy="59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8. What is the answer to 2^3?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9.  Rewrite the code in question 7 using standard SD exam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pseudocode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10. What output would the following code produce?  (Be careful! Tricky question)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DIM num(10) AS INTEGER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FOR i = 1 to 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num(i) = i*2+i/10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NEXT i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PRINT num(5)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"/>
          <p:cNvSpPr/>
          <p:nvPr/>
        </p:nvSpPr>
        <p:spPr>
          <a:xfrm>
            <a:off x="468360" y="404280"/>
            <a:ext cx="8229240" cy="59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11.  Explain the difference between a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subprogram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and a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function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12. Give one reason to practise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modular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programming.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13. What is the role of a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compiler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14. Give a small example of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source code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15. Define: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a. Porting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b. Emulation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c. Platform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"/>
          <p:cNvSpPr/>
          <p:nvPr/>
        </p:nvSpPr>
        <p:spPr>
          <a:xfrm>
            <a:off x="468360" y="404280"/>
            <a:ext cx="8229240" cy="59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16. List the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three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types of programming errors and give an example of each.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17. What is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debugging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18. Explain the importance of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indenting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source code.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19. What is an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iteration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20. What is an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algorithm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21. What is an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invariant calculation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and why is it bad?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22. What is an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orphaned variable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"/>
          <p:cNvSpPr/>
          <p:nvPr/>
        </p:nvSpPr>
        <p:spPr>
          <a:xfrm>
            <a:off x="468360" y="404280"/>
            <a:ext cx="8229240" cy="59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8. What is the answer to 2^3?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9.  Rewrite the code in question 7 using standard SD exam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pseudocode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10. What output would the following code produce?  (Be careful! Tricky question)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DIM num(10) AS INTEGER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FOR i = 1 to 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num(i) = i*2+i/10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NEXT i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PRINT num(5)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Object oriented programming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OOP focuses on objects and the events they can detect and respond to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Command buttons carry out instructions when clicked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Listboxes can be scrolled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Objects can be dragged &amp; dropped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Event-driven programming: the system waits for something to happen &amp; then reacts to it.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"/>
          <p:cNvSpPr/>
          <p:nvPr/>
        </p:nvSpPr>
        <p:spPr>
          <a:xfrm>
            <a:off x="468360" y="404280"/>
            <a:ext cx="8229240" cy="59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8. What is the answer to 2^3?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9.  Rewrite the code in question 7 using standard SD exam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pseudocode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10. What output would the following code produce?  (Be careful! Tricky question)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DIM num(10) AS INTEGER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FOR i = 1 to 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num(i) = i*2+i/10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NEXT i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PRINT num(5)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"/>
          <p:cNvSpPr/>
          <p:nvPr/>
        </p:nvSpPr>
        <p:spPr>
          <a:xfrm>
            <a:off x="410400" y="834120"/>
            <a:ext cx="8229240" cy="16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0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54" name="TextBox 3"/>
          <p:cNvSpPr/>
          <p:nvPr/>
        </p:nvSpPr>
        <p:spPr>
          <a:xfrm>
            <a:off x="428760" y="3500280"/>
            <a:ext cx="8357760" cy="14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Basic Basics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Variables – named storage locations in RAM that can hold certain types of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Variable types -  variables can be defined to contain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Numbers (of varying sizes, with or without decimal places)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Text / strings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Dates, times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Numeric variable types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4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3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TYPES WITH NO DECIMAL PART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Boolean – stores true or false data, very small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Byte – values of 0-255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Integer – values -32767 to +32767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Long – values up to quadzillions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higher the possible value stored, the more storage is required.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Aim to use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smallest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necessary type.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Numeric variable types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6" name=""/>
          <p:cNvSpPr/>
          <p:nvPr/>
        </p:nvSpPr>
        <p:spPr>
          <a:xfrm>
            <a:off x="46836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TYPES WITH A DECIMAL PART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Single precision (up to about 7 decimal places)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Double precision (14 decimal places)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Only use these if fractions will need to be stored.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 store whole numbers (integers) in single/double, but not vice versa!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2022-01-22T13:19:05Z</dcterms:modified>
  <cp:revision>42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