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4.gif" ContentType="image/gif"/>
  <Override PartName="/ppt/media/image2.png" ContentType="image/pn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gif" ContentType="image/gif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"/>
          <p:cNvPicPr/>
          <p:nvPr/>
        </p:nvPicPr>
        <p:blipFill>
          <a:blip r:embed="rId1"/>
          <a:stretch/>
        </p:blipFill>
        <p:spPr>
          <a:xfrm>
            <a:off x="1504800" y="3269880"/>
            <a:ext cx="6234840" cy="355536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2446920" y="1413360"/>
            <a:ext cx="7771680" cy="19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i="1" lang="en-AU" sz="6000" spc="-1" strike="noStrike">
                <a:solidFill>
                  <a:srgbClr val="c9211e"/>
                </a:solidFill>
                <a:latin typeface="Calibri"/>
                <a:ea typeface="DejaVu Sans"/>
              </a:rPr>
              <a:t>Data Security</a:t>
            </a:r>
            <a:endParaRPr b="0" lang="en-A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Access Privileges in Filemaker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1523880" y="1925640"/>
            <a:ext cx="6095160" cy="387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Safe Disposal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74840" y="121428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rmAutofit fontScale="92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Deleted’ files are easily recovered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be safe, unwanted files should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wiped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Military-grade wiping involves overwriting data at least 7 times with rubbish data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Computers being disposed of should have their hard disks reformatted.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reformatting can be reversed!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 organisers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shred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used hard disks to be sure.  The disks are physically pulverised.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Hard disk destruction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2071800" y="1405080"/>
            <a:ext cx="4761720" cy="3523680"/>
          </a:xfrm>
          <a:prstGeom prst="rect">
            <a:avLst/>
          </a:prstGeom>
          <a:ln w="0">
            <a:noFill/>
          </a:ln>
        </p:spPr>
      </p:pic>
      <p:sp>
        <p:nvSpPr>
          <p:cNvPr id="106" name="Rectangle 5"/>
          <p:cNvSpPr/>
          <p:nvPr/>
        </p:nvSpPr>
        <p:spPr>
          <a:xfrm>
            <a:off x="1714680" y="5487840"/>
            <a:ext cx="5285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http://www.youtube.com/watch?v=8qImGK8bHjE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7" name="Rectangle 6"/>
          <p:cNvSpPr/>
          <p:nvPr/>
        </p:nvSpPr>
        <p:spPr>
          <a:xfrm>
            <a:off x="1714680" y="5214960"/>
            <a:ext cx="53571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http://www.youtube.com/watch?v=sQYPCPB1g3o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8" name="TextBox 7"/>
          <p:cNvSpPr/>
          <p:nvPr/>
        </p:nvSpPr>
        <p:spPr>
          <a:xfrm>
            <a:off x="1714680" y="4857840"/>
            <a:ext cx="30711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Hours of crushing fun…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Backup = copying data so it can be restored if the original is lost or damaged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be done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regularly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(daily!)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be stored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Procedure must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tested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documented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5810400" y="3638520"/>
            <a:ext cx="3332880" cy="321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types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Full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copy absolutely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everything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 new and old data and programs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Incremental (partial, differential)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copy only files that are new or have been changed since the last backup.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Scheme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Weekly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full backups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Daily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incremental backups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restore data, reload the latest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full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backup and then add on all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incremental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backups made since then.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Backups are increasingly being done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continuously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cloud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Continuous Data Protection (CDP)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413000"/>
            <a:ext cx="8228880" cy="4712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Changed files are automatically saved to local or remote storage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Different versions of the same-named file can be restored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save to cloud, local network, or remtoe friend’s computer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CRASHPLAN.COM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6323040" y="428760"/>
            <a:ext cx="2856960" cy="285696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Media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71280" y="1886040"/>
            <a:ext cx="8228880" cy="447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Media” = what the data is saved to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Tape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large capacity, slow, wears out, expensive.  Very common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Removable hard disk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fast, large capacity, cheap.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CD/DVD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relatively low capacity, easily damaged. Non-magnetic, so not hurt by electromagnetic fields as are tapes, HDDs.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Media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Selection criteria: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Read/write speed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Capacity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Lifetime of recorded data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Robustness (e.g. against scratching, magnetic fields)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Archiving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3412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Copy obsolete data to secondary storage (e.g. DVD)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delete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original data.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Backing up = copy data,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keep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original.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Physical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software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controls for protecting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stored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communicated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data.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1" name="Picture 4" descr="D:\down\zits-data-disaster.gif"/>
          <p:cNvPicPr/>
          <p:nvPr/>
        </p:nvPicPr>
        <p:blipFill>
          <a:blip r:embed="rId1"/>
          <a:stretch/>
        </p:blipFill>
        <p:spPr>
          <a:xfrm>
            <a:off x="611280" y="3284640"/>
            <a:ext cx="8100360" cy="2591640"/>
          </a:xfrm>
          <a:prstGeom prst="rect">
            <a:avLst/>
          </a:prstGeom>
          <a:ln w="0">
            <a:noFill/>
          </a:ln>
        </p:spPr>
      </p:pic>
      <p:sp>
        <p:nvSpPr>
          <p:cNvPr id="82" name="Title 1"/>
          <p:cNvSpPr/>
          <p:nvPr/>
        </p:nvSpPr>
        <p:spPr>
          <a:xfrm>
            <a:off x="539640" y="5950080"/>
            <a:ext cx="8228880" cy="350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‘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Zits’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Virus scanners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have up-to-date virus definitions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be running all the time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be accurate: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false-positives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– wrongly believes a virus exists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false-negatives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– fails to identify a virus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Even market-leading products are imperfect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Some free products (e.g. Avira) outperformed Symantec &amp; McAfee in a test in 2009.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Other scanners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Malware – spyware, adware.  Either does bad things (e.g. monitoring users’ actions) or is badly programmed and badly affects the stability of computers.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2786040" y="3786120"/>
            <a:ext cx="3809160" cy="288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6505560" y="4191120"/>
            <a:ext cx="2637720" cy="266616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Other scanners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-14400" y="121428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rmAutofit fontScale="96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Trojan Horses – bad software installed by users who think it’s innocent.  Payloads: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Keylogger: records passwords, credit card info, bank account logins &amp; sends them to hackers.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Spamming agent: your computer acts as a zombie sending spam on behalf of the hacker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Distributed Denial Of Service (DDOS)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attack: your computer is taken over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and joins a concerted attack on a </a:t>
            </a:r>
            <a:br/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server chosen by the hacker.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4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Firewalls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071720"/>
            <a:ext cx="8228880" cy="505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Closes unused internet communication ports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Your computer has 65535 of them, but you only use about 3.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Hackers can gain entry to a PC through unguarded ports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Firewalls close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unused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ports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Open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ports are watched to ensure only authorised programs use them (preventing Trojans sending spam or DDOS attacks)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Firewalls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8880" cy="491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software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hardware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firewalls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Software: Windows Firewall, Zone Alarm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Needs training when first installed.  You teach it which programs are allowed to connect to the internet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Hardware firewalls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483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Routers – on all Local Area Networks, and in nearly all home/office cable/ADSL modems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use Stateful Packet Inspection (SPI) to examine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inside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data packets to see if they’re harmful.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Protect against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incoming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bad data, but not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outgoing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bad data. If you’re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already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infected by a Trojan, a router won’t stop your PC sending spam, keylogs 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Other physical controls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Locked doors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Barred windows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UPS (uninterruptible power supply) to protect file servers or workstations from power overloads, blackouts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Air conditioning to protect hardware from humidity, heat.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Swipe cards to control physical user access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physical controls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Kensington cable’ discourages thieves walking off with items.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Quality door locks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Window locks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43" name="Picture 2" descr="http://1.bp.blogspot.com/_JD3zUKCMljY/Rsi-zzDLzXI/AAAAAAAAAV4/sCOEUaZNlj0/s400/kensington-cable.jpg"/>
          <p:cNvPicPr/>
          <p:nvPr/>
        </p:nvPicPr>
        <p:blipFill>
          <a:blip r:embed="rId1"/>
          <a:stretch/>
        </p:blipFill>
        <p:spPr>
          <a:xfrm>
            <a:off x="6300360" y="2277000"/>
            <a:ext cx="2285280" cy="228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372"/>
              </a:srgbClr>
            </a:gs>
            <a:gs pos="100000">
              <a:srgbClr val="c2d1ed">
                <a:alpha val="31372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476360" y="1052640"/>
            <a:ext cx="6562080" cy="430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Consequences of not protecting data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Consequences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loss of trade secrets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potential violation of the Privacy Act, Health Records Act etc if personal information is damaged or released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loss of reputation as a trustworthy organisation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loss of income after catastrophic data loss destroys your ability to get paid by customers or conduct business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prosecution by the tax office if tax records are lost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corporate death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Data Security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Virtual teams often work with confidential or secret data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data needs to be protected against loss or damage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Sensitive information needs protection against theft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61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because you’ve been good…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48" name="Picture 3" descr=""/>
          <p:cNvPicPr/>
          <p:nvPr/>
        </p:nvPicPr>
        <p:blipFill>
          <a:blip r:embed="rId1"/>
          <a:stretch/>
        </p:blipFill>
        <p:spPr>
          <a:xfrm>
            <a:off x="982080" y="1484640"/>
            <a:ext cx="7704000" cy="433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3"/>
          <p:cNvSpPr/>
          <p:nvPr/>
        </p:nvSpPr>
        <p:spPr>
          <a:xfrm>
            <a:off x="357120" y="4143240"/>
            <a:ext cx="435708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4582440" cy="242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63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4680000" y="1980000"/>
            <a:ext cx="4285440" cy="29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- Passwords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Passwords can be applied to: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Individual computers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Network access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Website access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FTP access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Opening documents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Changing documents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5353200" y="4000680"/>
            <a:ext cx="3790080" cy="1913760"/>
          </a:xfrm>
          <a:prstGeom prst="rect">
            <a:avLst/>
          </a:prstGeom>
          <a:ln w="0">
            <a:noFill/>
          </a:ln>
        </p:spPr>
      </p:pic>
      <p:sp>
        <p:nvSpPr>
          <p:cNvPr id="88" name="TextBox 4"/>
          <p:cNvSpPr/>
          <p:nvPr/>
        </p:nvSpPr>
        <p:spPr>
          <a:xfrm>
            <a:off x="5572080" y="5845320"/>
            <a:ext cx="37854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 password-protected database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50644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2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+ HARDWARE - Biometric ID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000080"/>
            <a:ext cx="8228880" cy="5714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Passwords are weak protection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Easily forgotten, discovered, guessed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Biometric ID measures a unique physical attribute of an individual, e.g.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Fingerprint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Iris pattern (the coloured bit of the eye)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Retinal pattern (the blood vessels at the back of the eye)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Can’t be copied, faked, stolen as passwords and swipe cards can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- Encryption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Makes stored files unreadable for unauthorised people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Public Key encryption does not have an unlocking key - the weak point of all previous encryption systems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Public key encryption (look up RSA, PGP) is very, VERY hard to break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Even if an encrypted document is stolen or copied, it is worthless to the thief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Encryption during communication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483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SSL (Secure Socket Layer) and TLS (Transport Layer Security) encrypt web traffic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active when the padlock in your browser snaps shut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Messages between web servers (e.g. banks) and visitors are encrypted by the sender and decrypted by the recipient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Secure sites sometimes identifiable by a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HTTPS://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prefix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- Access hierarchy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42920" y="107172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Different users get different levels of access to data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Level of access based on what they need to get their work done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Prevents unskilled, stupid or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evil people deliberately,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carelessly or accidentally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destroying data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7" name="Picture 3" descr="retard_keyboard.gif"/>
          <p:cNvPicPr/>
          <p:nvPr/>
        </p:nvPicPr>
        <p:blipFill>
          <a:blip r:embed="rId1"/>
          <a:stretch/>
        </p:blipFill>
        <p:spPr>
          <a:xfrm>
            <a:off x="5486400" y="4086360"/>
            <a:ext cx="3656880" cy="277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Access hierarchy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8880" cy="491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Databases, for example, can assign rights such as: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See some data, but not all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See all data, but not add/delete/change change it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Add data but not delete any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Add and delete data but not change any programming or presentation layouts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Access all areas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Application>LibreOffice/7.2.2.2$Windows_X86_64 LibreOffice_project/02b2acce88a210515b4a5bb2e46cbfb63fe97d56</Application>
  <AppVersion>15.0000</AppVersion>
  <Words>1157</Words>
  <Paragraphs>151</Paragraphs>
  <Company>here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2011-06-01T01:37:41Z</dcterms:created>
  <dc:creator>Mark Kelly</dc:creator>
  <dc:description/>
  <dc:language>en-AU</dc:language>
  <cp:lastModifiedBy>Mark Kelly</cp:lastModifiedBy>
  <dcterms:modified xsi:type="dcterms:W3CDTF">2022-01-22T11:48:56Z</dcterms:modified>
  <cp:revision>13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31</vt:i4>
  </property>
</Properties>
</file>