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presProps.xml" ContentType="application/vnd.openxmlformats-officedocument.presentationml.presProps+xml"/>
  <Override PartName="/ppt/media/image57.png" ContentType="image/png"/>
  <Override PartName="/ppt/media/image28.jpeg" ContentType="image/jpe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34.jpeg" ContentType="image/jpe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3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43.gif" ContentType="image/gif"/>
  <Override PartName="/ppt/media/image20.jpeg" ContentType="image/jpeg"/>
  <Override PartName="/ppt/media/image44.png" ContentType="image/pn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47.png" ContentType="image/pn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62.png" ContentType="image/png"/>
  <Override PartName="/ppt/media/image36.jpeg" ContentType="image/jpeg"/>
  <Override PartName="/ppt/media/image37.jpeg" ContentType="image/jpeg"/>
  <Override PartName="/ppt/media/image38.jpeg" ContentType="image/jpeg"/>
  <Override PartName="/ppt/media/image45.png" ContentType="image/png"/>
  <Override PartName="/ppt/media/image39.jpeg" ContentType="image/jpeg"/>
  <Override PartName="/ppt/media/image40.jpeg" ContentType="image/jpeg"/>
  <Override PartName="/ppt/media/image41.jpeg" ContentType="image/jpeg"/>
  <Override PartName="/ppt/media/image42.gif" ContentType="image/gif"/>
  <Override PartName="/ppt/media/image48.png" ContentType="image/png"/>
  <Override PartName="/ppt/media/image55.jpeg" ContentType="image/jpeg"/>
  <Override PartName="/ppt/media/image49.jpeg" ContentType="image/jpeg"/>
  <Override PartName="/ppt/media/image64.gif" ContentType="image/gif"/>
  <Override PartName="/ppt/media/image50.png" ContentType="image/png"/>
  <Override PartName="/ppt/media/image51.png" ContentType="image/png"/>
  <Override PartName="/ppt/media/image52.jpeg" ContentType="image/jpeg"/>
  <Override PartName="/ppt/media/image53.png" ContentType="image/png"/>
  <Override PartName="/ppt/media/image54.jpeg" ContentType="image/jpeg"/>
  <Override PartName="/ppt/media/image56.png" ContentType="image/png"/>
  <Override PartName="/ppt/media/image60.png" ContentType="image/png"/>
  <Override PartName="/ppt/media/image61.png" ContentType="image/png"/>
  <Override PartName="/ppt/media/image63.png" ContentType="image/png"/>
  <Override PartName="/ppt/media/image65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image" Target="../media/image43.gif"/><Relationship Id="rId3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64.gif"/><Relationship Id="rId2" Type="http://schemas.openxmlformats.org/officeDocument/2006/relationships/slideLayout" Target="../slideLayouts/slideLayout1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65.g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5" descr=""/>
          <p:cNvPicPr/>
          <p:nvPr/>
        </p:nvPicPr>
        <p:blipFill>
          <a:blip r:embed="rId1"/>
          <a:stretch/>
        </p:blipFill>
        <p:spPr>
          <a:xfrm>
            <a:off x="28440" y="2492280"/>
            <a:ext cx="5837040" cy="409392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0600" cy="712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2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2556000" y="1664640"/>
            <a:ext cx="6143400" cy="14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1000"/>
          </a:bodyPr>
          <a:p>
            <a:pPr algn="r">
              <a:lnSpc>
                <a:spcPct val="100000"/>
              </a:lnSpc>
            </a:pPr>
            <a:r>
              <a:rPr b="1" i="1" lang="en-AU" sz="6000" spc="-1" strike="noStrike">
                <a:solidFill>
                  <a:srgbClr val="c9211e"/>
                </a:solidFill>
                <a:latin typeface="Bahnschrift Light SemiCondensed"/>
                <a:ea typeface="DejaVu Sans"/>
              </a:rPr>
              <a:t>Use Case Diagrams</a:t>
            </a:r>
            <a:endParaRPr b="0" lang="en-AU" sz="6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en-AU" sz="1600" spc="-1" strike="noStrike">
                <a:solidFill>
                  <a:srgbClr val="c9211e"/>
                </a:solidFill>
                <a:latin typeface="Bahnschrift Light SemiCondensed"/>
                <a:ea typeface="DejaVu Sans"/>
              </a:rPr>
              <a:t>v1.1 - 2022-02-20</a:t>
            </a: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6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6000" spc="-1" strike="noStrike">
              <a:latin typeface="Arial"/>
            </a:endParaRPr>
          </a:p>
        </p:txBody>
      </p:sp>
      <p:sp>
        <p:nvSpPr>
          <p:cNvPr id="79" name="TextBox 5"/>
          <p:cNvSpPr/>
          <p:nvPr/>
        </p:nvSpPr>
        <p:spPr>
          <a:xfrm>
            <a:off x="5866920" y="4320000"/>
            <a:ext cx="28778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Use-case actors relaxing</a:t>
            </a:r>
            <a:endParaRPr b="0" lang="en-AU" sz="1200" spc="-1" strike="noStrike"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5040000" y="3060000"/>
            <a:ext cx="3850560" cy="2698560"/>
          </a:xfrm>
          <a:custGeom>
            <a:avLst/>
            <a:gdLst/>
            <a:ahLst/>
            <a:rect l="l" t="t" r="r" b="b"/>
            <a:pathLst>
              <a:path w="9502" h="7502">
                <a:moveTo>
                  <a:pt x="9501" y="1875"/>
                </a:moveTo>
                <a:lnTo>
                  <a:pt x="2375" y="1875"/>
                </a:lnTo>
                <a:lnTo>
                  <a:pt x="2375" y="0"/>
                </a:lnTo>
                <a:lnTo>
                  <a:pt x="0" y="3750"/>
                </a:lnTo>
                <a:lnTo>
                  <a:pt x="2375" y="7501"/>
                </a:lnTo>
                <a:lnTo>
                  <a:pt x="2375" y="5625"/>
                </a:lnTo>
                <a:lnTo>
                  <a:pt x="9501" y="5625"/>
                </a:lnTo>
                <a:lnTo>
                  <a:pt x="9501" y="1875"/>
                </a:lnTo>
              </a:path>
            </a:pathLst>
          </a:custGeom>
          <a:solidFill>
            <a:srgbClr val="ccff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AU" sz="1500" spc="-1" strike="noStrike">
                <a:solidFill>
                  <a:srgbClr val="000000"/>
                </a:solidFill>
                <a:latin typeface="Arial"/>
                <a:ea typeface="DejaVu Sans"/>
              </a:rPr>
              <a:t>Use-case actors relaxing. </a:t>
            </a:r>
            <a:endParaRPr b="0" lang="en-AU" sz="15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5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No, it’s not funny... yet</a:t>
            </a:r>
            <a:endParaRPr b="0" lang="en-AU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After finishing this slideshow, it will be </a:t>
            </a:r>
            <a:r>
              <a:rPr b="1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hilarious</a:t>
            </a: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5877000" y="1133640"/>
            <a:ext cx="3265200" cy="5722560"/>
          </a:xfrm>
          <a:prstGeom prst="rect">
            <a:avLst/>
          </a:prstGeom>
          <a:ln w="0">
            <a:noFill/>
          </a:ln>
        </p:spPr>
      </p:pic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ACTORS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79280" y="148428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person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organisation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external system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that plays a role in the system being developed.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initiate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participate in processes.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Actors are drawn as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stick figures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Cos stick figures 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cool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Like </a:t>
            </a:r>
            <a:r>
              <a:rPr b="1" lang="en-AU" sz="2200" spc="-1" strike="noStrike">
                <a:solidFill>
                  <a:srgbClr val="000000"/>
                </a:solidFill>
                <a:latin typeface="Calibri"/>
              </a:rPr>
              <a:t>ninjas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, but without swords. 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ACTORS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Always drawn around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edges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UCD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same actor only appears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once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 a UCD*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be connected to at least one process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‘process’ is called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unlike a DFD where external entities can appear more than once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Use Case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68360" y="155736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Pronounced “yoose case”, not “yooze case”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Drawn as 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oval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circle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Name is put in the circle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Name must start with 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active verb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(“make”, “open” etc)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08" name="Picture 3" descr="usecasebasics.gif"/>
          <p:cNvPicPr/>
          <p:nvPr/>
        </p:nvPicPr>
        <p:blipFill>
          <a:blip r:embed="rId1"/>
          <a:stretch/>
        </p:blipFill>
        <p:spPr>
          <a:xfrm>
            <a:off x="971640" y="4869000"/>
            <a:ext cx="7710120" cy="158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Watch out!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 a use case’s name don't combine sentences with commas or '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‘*.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This implies that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multiple actions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have been combined.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you see a process with an AND, snap it into multiple processes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Same rule applies in DFDs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Secretary books quote and advises customer of the date”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Secretary books quote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advises customer of the date”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Should be…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Secretary books quote”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Secretary advises customer of the date”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Associations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50572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Sometimes called “communication”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Shown as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line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Sometimes shown as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arrow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(more details later)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Connects 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actor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 actor may be associated with several use cases.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 use case may be associated with several actors.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7800" cy="60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Arrowed associations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7800" cy="47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Important thing to make clear now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Arrows do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 indicate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data flow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Arrows are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 the same as in a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DFD 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Assume communication is always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two way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between actor and use case. Data flows both ways between them.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 not need separate arrows for each datum as in a DFD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4461840" y="4887360"/>
            <a:ext cx="3818160" cy="177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80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Arrows in UCD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arrow just indicates which actor 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initiated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use case (the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primary actor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) and which actor 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was affected by it starting (the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passive actor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With no arrow, it’s unclear which actor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started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 use case...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118440"/>
            <a:ext cx="8227800" cy="78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UML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7800" cy="287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nified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odelling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anguage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standard graphical language to model computer applications.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independent from any programming language. 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5040000" y="3700440"/>
            <a:ext cx="4079160" cy="315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Example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25" name="Picture 3" descr="usecase5-doctor.jpg"/>
          <p:cNvPicPr/>
          <p:nvPr/>
        </p:nvPicPr>
        <p:blipFill>
          <a:blip r:embed="rId1"/>
          <a:stretch/>
        </p:blipFill>
        <p:spPr>
          <a:xfrm>
            <a:off x="1116000" y="1268280"/>
            <a:ext cx="6651360" cy="3382920"/>
          </a:xfrm>
          <a:prstGeom prst="rect">
            <a:avLst/>
          </a:prstGeom>
          <a:ln w="0">
            <a:noFill/>
          </a:ln>
        </p:spPr>
      </p:pic>
      <p:sp>
        <p:nvSpPr>
          <p:cNvPr id="126" name="TextBox 4"/>
          <p:cNvSpPr/>
          <p:nvPr/>
        </p:nvSpPr>
        <p:spPr>
          <a:xfrm>
            <a:off x="395280" y="4724280"/>
            <a:ext cx="8567640" cy="182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a patient make an appointment, or can a scheduler?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Or both?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a scheduler cancel an appointment?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Hard to say.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800" cy="717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Reading a UCD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28" name="Picture 3" descr="usecase5-doctor.jpg"/>
          <p:cNvPicPr/>
          <p:nvPr/>
        </p:nvPicPr>
        <p:blipFill>
          <a:blip r:embed="rId1"/>
          <a:stretch/>
        </p:blipFill>
        <p:spPr>
          <a:xfrm>
            <a:off x="1116000" y="1268280"/>
            <a:ext cx="6651360" cy="3382920"/>
          </a:xfrm>
          <a:prstGeom prst="rect">
            <a:avLst/>
          </a:prstGeom>
          <a:ln w="0">
            <a:noFill/>
          </a:ln>
        </p:spPr>
      </p:pic>
      <p:sp>
        <p:nvSpPr>
          <p:cNvPr id="129" name="TextBox 4"/>
          <p:cNvSpPr/>
          <p:nvPr/>
        </p:nvSpPr>
        <p:spPr>
          <a:xfrm>
            <a:off x="395280" y="4941720"/>
            <a:ext cx="85676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patient calls the clinic to make an appointment.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Version 2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31" name="Picture 3" descr="usecase5-doctor.jpg"/>
          <p:cNvPicPr/>
          <p:nvPr/>
        </p:nvPicPr>
        <p:blipFill>
          <a:blip r:embed="rId1"/>
          <a:stretch/>
        </p:blipFill>
        <p:spPr>
          <a:xfrm>
            <a:off x="1116000" y="1341360"/>
            <a:ext cx="4101840" cy="2085840"/>
          </a:xfrm>
          <a:prstGeom prst="rect">
            <a:avLst/>
          </a:prstGeom>
          <a:ln w="9525">
            <a:solidFill>
              <a:srgbClr val="4f81bd"/>
            </a:solidFill>
            <a:miter/>
          </a:ln>
        </p:spPr>
      </p:pic>
      <p:pic>
        <p:nvPicPr>
          <p:cNvPr id="132" name="Picture 4" descr="usecase5-doctor-arrowed.jpg"/>
          <p:cNvPicPr/>
          <p:nvPr/>
        </p:nvPicPr>
        <p:blipFill>
          <a:blip r:embed="rId2"/>
          <a:stretch/>
        </p:blipFill>
        <p:spPr>
          <a:xfrm>
            <a:off x="826920" y="3860640"/>
            <a:ext cx="4379760" cy="2226960"/>
          </a:xfrm>
          <a:prstGeom prst="rect">
            <a:avLst/>
          </a:prstGeom>
          <a:ln w="9525">
            <a:solidFill>
              <a:srgbClr val="ff0000"/>
            </a:solidFill>
            <a:miter/>
          </a:ln>
        </p:spPr>
      </p:pic>
      <p:sp>
        <p:nvSpPr>
          <p:cNvPr id="133" name="TextBox 5"/>
          <p:cNvSpPr/>
          <p:nvPr/>
        </p:nvSpPr>
        <p:spPr>
          <a:xfrm>
            <a:off x="5796000" y="1484280"/>
            <a:ext cx="295092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Arrows make it clearer: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Only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patients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make and cancel appointments, not schedulers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Patients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request medication, doctors respond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Clerks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begin the bill payment use case.  Patients respond.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Note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289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lack of an arrow does not mean an actor CANNOT initiate a use case.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lack of an arrow just means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it’s not clear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whether the actor can initiate the use case or not.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5010480" y="3960000"/>
            <a:ext cx="3809520" cy="26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93200" y="144000"/>
            <a:ext cx="8227800" cy="72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Quick Quiz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38" name="Picture 3" descr="usecase5-doctor.jpg"/>
          <p:cNvPicPr/>
          <p:nvPr/>
        </p:nvPicPr>
        <p:blipFill>
          <a:blip r:embed="rId1"/>
          <a:stretch/>
        </p:blipFill>
        <p:spPr>
          <a:xfrm>
            <a:off x="468360" y="1413000"/>
            <a:ext cx="4951080" cy="2519280"/>
          </a:xfrm>
          <a:prstGeom prst="rect">
            <a:avLst/>
          </a:prstGeom>
          <a:ln w="9525">
            <a:solidFill>
              <a:srgbClr val="4f81bd"/>
            </a:solidFill>
            <a:miter/>
          </a:ln>
        </p:spPr>
      </p:pic>
      <p:sp>
        <p:nvSpPr>
          <p:cNvPr id="139" name="TextBox 5"/>
          <p:cNvSpPr/>
          <p:nvPr/>
        </p:nvSpPr>
        <p:spPr>
          <a:xfrm>
            <a:off x="5508720" y="1413000"/>
            <a:ext cx="338292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actors are in this UCD?</a:t>
            </a:r>
            <a:endParaRPr b="0" lang="en-AU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communications (associations)?</a:t>
            </a:r>
            <a:endParaRPr b="0" lang="en-AU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use cases?</a:t>
            </a:r>
            <a:endParaRPr b="0" lang="en-AU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a doctor request that a patient be given medication?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Think it out...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40000" y="118800"/>
            <a:ext cx="8227800" cy="78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Quick Quiz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41" name="Picture 3" descr="usecase5-doctor.jpg"/>
          <p:cNvPicPr/>
          <p:nvPr/>
        </p:nvPicPr>
        <p:blipFill>
          <a:blip r:embed="rId1"/>
          <a:stretch/>
        </p:blipFill>
        <p:spPr>
          <a:xfrm>
            <a:off x="468360" y="1413000"/>
            <a:ext cx="4951080" cy="2519280"/>
          </a:xfrm>
          <a:prstGeom prst="rect">
            <a:avLst/>
          </a:prstGeom>
          <a:ln w="9525">
            <a:solidFill>
              <a:srgbClr val="4f81bd"/>
            </a:solidFill>
            <a:miter/>
          </a:ln>
        </p:spPr>
      </p:pic>
      <p:sp>
        <p:nvSpPr>
          <p:cNvPr id="142" name="TextBox 5"/>
          <p:cNvSpPr/>
          <p:nvPr/>
        </p:nvSpPr>
        <p:spPr>
          <a:xfrm>
            <a:off x="5508720" y="1413000"/>
            <a:ext cx="349128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actors are in this UCD? </a:t>
            </a:r>
            <a:r>
              <a:rPr b="0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4</a:t>
            </a:r>
            <a:endParaRPr b="0" lang="en-AU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communications (associations)? </a:t>
            </a:r>
            <a:r>
              <a:rPr b="0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8</a:t>
            </a:r>
            <a:endParaRPr b="0" lang="en-AU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use cases? </a:t>
            </a:r>
            <a:r>
              <a:rPr b="0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4</a:t>
            </a:r>
            <a:endParaRPr b="0" lang="en-AU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a doctor request that a patient be given medication? </a:t>
            </a:r>
            <a:r>
              <a:rPr b="0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Yes, </a:t>
            </a:r>
            <a:r>
              <a:rPr b="1" lang="en-AU" sz="2400" spc="-1" strike="noStrike">
                <a:solidFill>
                  <a:srgbClr val="ff0000"/>
                </a:solidFill>
                <a:latin typeface="Arial"/>
                <a:ea typeface="DejaVu Sans"/>
              </a:rPr>
              <a:t>maybe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24000" y="0"/>
            <a:ext cx="8567640" cy="90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Actors are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</a:rPr>
              <a:t>roles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, not individuals or job titles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4116240"/>
            <a:ext cx="8227800" cy="25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Mr Southerby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CEO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needs access to management information.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Fred Smith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Order Entry Clerk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needs to enter orders.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45" name="Picture 5" descr="RolesNotPeople-pre2.jpg"/>
          <p:cNvPicPr/>
          <p:nvPr/>
        </p:nvPicPr>
        <p:blipFill>
          <a:blip r:embed="rId1"/>
          <a:stretch/>
        </p:blipFill>
        <p:spPr>
          <a:xfrm>
            <a:off x="1692360" y="1484280"/>
            <a:ext cx="4779720" cy="230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/>
          </p:nvPr>
        </p:nvSpPr>
        <p:spPr>
          <a:xfrm>
            <a:off x="457200" y="3573360"/>
            <a:ext cx="8227800" cy="25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Sometimes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Mr Southerby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need to enter an order when Fred isn't there...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DON’T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draw an arrow between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Mr Southerby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Enter Order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case!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Actors are </a:t>
            </a:r>
            <a:r>
              <a:rPr b="1" i="1" lang="en-AU" sz="3600" spc="-1" strike="noStrike">
                <a:solidFill>
                  <a:srgbClr val="000000"/>
                </a:solidFill>
                <a:latin typeface="Calibri"/>
              </a:rPr>
              <a:t>roles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, not individuals or job titles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148" name="Picture 6" descr="RolesNotPeople-pre.jpg"/>
          <p:cNvPicPr/>
          <p:nvPr/>
        </p:nvPicPr>
        <p:blipFill>
          <a:blip r:embed="rId1"/>
          <a:stretch/>
        </p:blipFill>
        <p:spPr>
          <a:xfrm>
            <a:off x="2050920" y="836640"/>
            <a:ext cx="4779720" cy="230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457200" y="3573360"/>
            <a:ext cx="8227800" cy="25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Entering orders is not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CEO.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It’s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clerk.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 when Mr Southerby enters orders, he’s taking on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Order Entry Clerk.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50" name="Picture 3" descr="RolesNotPeople.jpg"/>
          <p:cNvPicPr/>
          <p:nvPr/>
        </p:nvPicPr>
        <p:blipFill>
          <a:blip r:embed="rId1"/>
          <a:stretch/>
        </p:blipFill>
        <p:spPr>
          <a:xfrm>
            <a:off x="1908000" y="1125360"/>
            <a:ext cx="5379840" cy="2303280"/>
          </a:xfrm>
          <a:prstGeom prst="rect">
            <a:avLst/>
          </a:prstGeom>
          <a:ln w="0">
            <a:noFill/>
          </a:ln>
        </p:spPr>
      </p:pic>
      <p:sp>
        <p:nvSpPr>
          <p:cNvPr id="151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Actors are </a:t>
            </a:r>
            <a:r>
              <a:rPr b="1" i="1" lang="en-AU" sz="3600" spc="-1" strike="noStrike">
                <a:solidFill>
                  <a:srgbClr val="000000"/>
                </a:solidFill>
                <a:latin typeface="Calibri"/>
              </a:rPr>
              <a:t>roles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, not individuals or job titles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/>
          </p:nvPr>
        </p:nvSpPr>
        <p:spPr>
          <a:xfrm>
            <a:off x="457200" y="3573360"/>
            <a:ext cx="8227800" cy="25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system does not know or care which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individual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is entering orders.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system cares which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agent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is doing it.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when Mr S enters an order, 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at that moment the agent called the ‘order entry clerk’.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53" name="Picture 3" descr="RolesNotPeople.jpg"/>
          <p:cNvPicPr/>
          <p:nvPr/>
        </p:nvPicPr>
        <p:blipFill>
          <a:blip r:embed="rId1"/>
          <a:stretch/>
        </p:blipFill>
        <p:spPr>
          <a:xfrm>
            <a:off x="1908000" y="1125360"/>
            <a:ext cx="5379840" cy="2303280"/>
          </a:xfrm>
          <a:prstGeom prst="rect">
            <a:avLst/>
          </a:prstGeom>
          <a:ln w="0">
            <a:noFill/>
          </a:ln>
        </p:spPr>
      </p:pic>
      <p:sp>
        <p:nvSpPr>
          <p:cNvPr id="154" name="Title 1"/>
          <p:cNvSpPr/>
          <p:nvPr/>
        </p:nvSpPr>
        <p:spPr>
          <a:xfrm>
            <a:off x="0" y="0"/>
            <a:ext cx="9142200" cy="690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Actors are </a:t>
            </a:r>
            <a:r>
              <a:rPr b="1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roles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, not individuals or job titles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80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UML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UML provides several types of diagrams to represent applications under development.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class diagram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sequence diagram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statechart diagram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component diagram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deployment diagram.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activity diagram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And...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Actors are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</a:rPr>
              <a:t>roles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, not individuals or job titles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79280" y="620640"/>
            <a:ext cx="8685000" cy="38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When naming actors, think of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that a person takes on rather than their name or job title.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Most job titles involve the putting on of a number of different hats in different situations.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Name the actor with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role,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a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job title. Think hats!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57" name="Picture 4" descr="RolesNotPeople3.jpg"/>
          <p:cNvPicPr/>
          <p:nvPr/>
        </p:nvPicPr>
        <p:blipFill>
          <a:blip r:embed="rId1"/>
          <a:stretch/>
        </p:blipFill>
        <p:spPr>
          <a:xfrm>
            <a:off x="3276720" y="4221000"/>
            <a:ext cx="3732120" cy="2303280"/>
          </a:xfrm>
          <a:prstGeom prst="rect">
            <a:avLst/>
          </a:prstGeom>
          <a:ln w="0">
            <a:noFill/>
          </a:ln>
        </p:spPr>
      </p:pic>
      <p:sp>
        <p:nvSpPr>
          <p:cNvPr id="158" name="TextBox 5"/>
          <p:cNvSpPr/>
          <p:nvPr/>
        </p:nvSpPr>
        <p:spPr>
          <a:xfrm>
            <a:off x="7020000" y="5157720"/>
            <a:ext cx="179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final UCD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0" name="TextBox 5"/>
          <p:cNvSpPr/>
          <p:nvPr/>
        </p:nvSpPr>
        <p:spPr>
          <a:xfrm>
            <a:off x="324000" y="2060640"/>
            <a:ext cx="849456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Which actor initiates the entering of an order?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Which actor responds to an order being entered?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 the Accounts System actor a human?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starts off the getting of an address?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Can the Accounts System cancel an order?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During order entry, does the accounts system send information to the order entry clerk?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is the passive actor during order entry?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is the primary actor during order entry?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61" name="Content Placeholder 7" descr="ucd-simple.jpg"/>
          <p:cNvPicPr/>
          <p:nvPr/>
        </p:nvPicPr>
        <p:blipFill>
          <a:blip r:embed="rId1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3" name="TextBox 5"/>
          <p:cNvSpPr/>
          <p:nvPr/>
        </p:nvSpPr>
        <p:spPr>
          <a:xfrm>
            <a:off x="324000" y="2060640"/>
            <a:ext cx="84945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Which actor initiates the entering of an order?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clerk.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64" name="Content Placeholder 7" descr="ucd-simple.jpg"/>
          <p:cNvPicPr/>
          <p:nvPr/>
        </p:nvPicPr>
        <p:blipFill>
          <a:blip r:embed="rId1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66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480" cy="1645920"/>
          </a:xfrm>
          <a:prstGeom prst="rect">
            <a:avLst/>
          </a:prstGeom>
          <a:ln w="0">
            <a:noFill/>
          </a:ln>
        </p:spPr>
      </p:pic>
      <p:sp>
        <p:nvSpPr>
          <p:cNvPr id="167" name="TextBox 5"/>
          <p:cNvSpPr/>
          <p:nvPr/>
        </p:nvSpPr>
        <p:spPr>
          <a:xfrm>
            <a:off x="324000" y="2060640"/>
            <a:ext cx="84945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Which actor responds to an order being entered?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accounts system.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68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70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480" cy="1645920"/>
          </a:xfrm>
          <a:prstGeom prst="rect">
            <a:avLst/>
          </a:prstGeom>
          <a:ln w="0">
            <a:noFill/>
          </a:ln>
        </p:spPr>
      </p:pic>
      <p:sp>
        <p:nvSpPr>
          <p:cNvPr id="171" name="TextBox 5"/>
          <p:cNvSpPr/>
          <p:nvPr/>
        </p:nvSpPr>
        <p:spPr>
          <a:xfrm>
            <a:off x="324000" y="2060640"/>
            <a:ext cx="8494560" cy="22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 the Accounts System actor a human?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No, it’s an </a:t>
            </a:r>
            <a:r>
              <a:rPr b="1" lang="en-AU" sz="2800" spc="-1" strike="noStrike">
                <a:solidFill>
                  <a:srgbClr val="c9211e"/>
                </a:solidFill>
                <a:latin typeface="Arial"/>
                <a:ea typeface="DejaVu Sans"/>
              </a:rPr>
              <a:t>information system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72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74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480" cy="1645920"/>
          </a:xfrm>
          <a:prstGeom prst="rect">
            <a:avLst/>
          </a:prstGeom>
          <a:ln w="0">
            <a:noFill/>
          </a:ln>
        </p:spPr>
      </p:pic>
      <p:sp>
        <p:nvSpPr>
          <p:cNvPr id="175" name="TextBox 5"/>
          <p:cNvSpPr/>
          <p:nvPr/>
        </p:nvSpPr>
        <p:spPr>
          <a:xfrm>
            <a:off x="324000" y="2060640"/>
            <a:ext cx="84945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starts off the getting of an address?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AU" sz="2800" spc="-1" strike="noStrike">
                <a:solidFill>
                  <a:srgbClr val="c9211e"/>
                </a:solidFill>
                <a:latin typeface="Arial"/>
                <a:ea typeface="DejaVu Sans"/>
              </a:rPr>
              <a:t>accounts system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76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78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480" cy="1645920"/>
          </a:xfrm>
          <a:prstGeom prst="rect">
            <a:avLst/>
          </a:prstGeom>
          <a:ln w="0">
            <a:noFill/>
          </a:ln>
        </p:spPr>
      </p:pic>
      <p:sp>
        <p:nvSpPr>
          <p:cNvPr id="179" name="TextBox 5"/>
          <p:cNvSpPr/>
          <p:nvPr/>
        </p:nvSpPr>
        <p:spPr>
          <a:xfrm>
            <a:off x="324000" y="2060640"/>
            <a:ext cx="84945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Can the Accounts System cancel an order?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80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82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480" cy="1645920"/>
          </a:xfrm>
          <a:prstGeom prst="rect">
            <a:avLst/>
          </a:prstGeom>
          <a:ln w="0">
            <a:noFill/>
          </a:ln>
        </p:spPr>
      </p:pic>
      <p:sp>
        <p:nvSpPr>
          <p:cNvPr id="183" name="TextBox 5"/>
          <p:cNvSpPr/>
          <p:nvPr/>
        </p:nvSpPr>
        <p:spPr>
          <a:xfrm>
            <a:off x="324000" y="2060640"/>
            <a:ext cx="8494560" cy="30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During order entry, does the accounts system send information to the order entry clerk?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Yes. The arrow does </a:t>
            </a:r>
            <a:r>
              <a:rPr b="1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indicate the direction of data flow.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Data flow is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always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2-way (unlike in a DFD)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84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86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480" cy="1645920"/>
          </a:xfrm>
          <a:prstGeom prst="rect">
            <a:avLst/>
          </a:prstGeom>
          <a:ln w="0">
            <a:noFill/>
          </a:ln>
        </p:spPr>
      </p:pic>
      <p:sp>
        <p:nvSpPr>
          <p:cNvPr id="187" name="TextBox 5"/>
          <p:cNvSpPr/>
          <p:nvPr/>
        </p:nvSpPr>
        <p:spPr>
          <a:xfrm>
            <a:off x="324000" y="2060640"/>
            <a:ext cx="84945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is the passive actor during order entry?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accounts system.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88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24000" y="836640"/>
            <a:ext cx="3608280" cy="70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practice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90" name="Content Placeholder 3" descr="ucd-simple.jpg"/>
          <p:cNvPicPr/>
          <p:nvPr/>
        </p:nvPicPr>
        <p:blipFill>
          <a:blip r:embed="rId1"/>
          <a:stretch/>
        </p:blipFill>
        <p:spPr>
          <a:xfrm>
            <a:off x="3995640" y="333360"/>
            <a:ext cx="4884480" cy="1645920"/>
          </a:xfrm>
          <a:prstGeom prst="rect">
            <a:avLst/>
          </a:prstGeom>
          <a:ln w="0">
            <a:noFill/>
          </a:ln>
        </p:spPr>
      </p:pic>
      <p:sp>
        <p:nvSpPr>
          <p:cNvPr id="191" name="TextBox 5"/>
          <p:cNvSpPr/>
          <p:nvPr/>
        </p:nvSpPr>
        <p:spPr>
          <a:xfrm>
            <a:off x="324000" y="2060640"/>
            <a:ext cx="84945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is the primary actor during order entry?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clerk.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92" name="Content Placeholder 7" descr="ucd-simple.jpg"/>
          <p:cNvPicPr/>
          <p:nvPr/>
        </p:nvPicPr>
        <p:blipFill>
          <a:blip r:embed="rId2"/>
          <a:stretch/>
        </p:blipFill>
        <p:spPr>
          <a:xfrm>
            <a:off x="4067280" y="260280"/>
            <a:ext cx="4884480" cy="16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5040000" y="3600000"/>
            <a:ext cx="3959640" cy="397764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Use Case Diagrams!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2719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(UCD)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Sets out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functional requirements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for a planned information system.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 shows the tasks that a system should be able to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do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80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2663640" cy="56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can you deduce from this UCD?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95" name="Picture 3" descr="usecase6-music.jpg"/>
          <p:cNvPicPr/>
          <p:nvPr/>
        </p:nvPicPr>
        <p:blipFill>
          <a:blip r:embed="rId1"/>
          <a:stretch/>
        </p:blipFill>
        <p:spPr>
          <a:xfrm>
            <a:off x="2916360" y="1125360"/>
            <a:ext cx="6114960" cy="486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80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2663640" cy="56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This system lets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band manager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view sales for his band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view the Billboard report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98" name="Picture 3" descr="usecase6-music.jpg"/>
          <p:cNvPicPr/>
          <p:nvPr/>
        </p:nvPicPr>
        <p:blipFill>
          <a:blip r:embed="rId1"/>
          <a:stretch/>
        </p:blipFill>
        <p:spPr>
          <a:xfrm>
            <a:off x="3276720" y="1125360"/>
            <a:ext cx="5754600" cy="457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80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2663640" cy="56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Using this system,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record manager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view report on CD sales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view the Billboard report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201" name="Picture 3" descr="usecase6-music.jpg"/>
          <p:cNvPicPr/>
          <p:nvPr/>
        </p:nvPicPr>
        <p:blipFill>
          <a:blip r:embed="rId1"/>
          <a:stretch/>
        </p:blipFill>
        <p:spPr>
          <a:xfrm>
            <a:off x="3276720" y="1125360"/>
            <a:ext cx="5754600" cy="457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80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2663640" cy="56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system can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retrieve Billboard reports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from 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external system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(the Billboard Reporting Service)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04" name="Picture 3" descr="usecase6-music.jpg"/>
          <p:cNvPicPr/>
          <p:nvPr/>
        </p:nvPicPr>
        <p:blipFill>
          <a:blip r:embed="rId1"/>
          <a:stretch/>
        </p:blipFill>
        <p:spPr>
          <a:xfrm>
            <a:off x="3276720" y="1125360"/>
            <a:ext cx="5754600" cy="457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80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250920" y="907920"/>
            <a:ext cx="4966920" cy="56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absence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of use cases in this diagram shows what the system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doesn't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do.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There is no way for a band manager to (for example) listen to a CD because we see no use case called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Listen to CD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This absence is not a trivial matter.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It might show developers that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extra functionality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is required of the system.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207" name="Picture 3" descr="usecase6-music.jpg"/>
          <p:cNvPicPr/>
          <p:nvPr/>
        </p:nvPicPr>
        <p:blipFill>
          <a:blip r:embed="rId1"/>
          <a:stretch/>
        </p:blipFill>
        <p:spPr>
          <a:xfrm>
            <a:off x="5345280" y="1484280"/>
            <a:ext cx="3796920" cy="302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2700000" y="1534320"/>
            <a:ext cx="6122520" cy="458568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780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Note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250920" y="1260000"/>
            <a:ext cx="8209080" cy="712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UCD actors can get funky in their spare time.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DFDs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never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get funky.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2916000" y="2685600"/>
            <a:ext cx="2095200" cy="240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c9211e"/>
                </a:solidFill>
                <a:latin typeface="Calibri"/>
              </a:rPr>
              <a:t>&lt;&lt;INCLUDE&gt;&gt;</a:t>
            </a:r>
            <a:endParaRPr b="0" lang="en-AU" sz="44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like a subprogram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Shows the inclusion of behaviour described by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another 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 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Saves repetition and wasted space.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Shown as a dotted line with “&lt;&lt;include&gt;&gt;” label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/>
          </p:nvPr>
        </p:nvSpPr>
        <p:spPr>
          <a:xfrm>
            <a:off x="457200" y="592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1440"/>
              </a:spcBef>
              <a:tabLst>
                <a:tab algn="l" pos="0"/>
              </a:tabLst>
            </a:pPr>
            <a:r>
              <a:rPr b="0" lang="en-AU" sz="7200" spc="-1" strike="noStrike">
                <a:solidFill>
                  <a:srgbClr val="000000"/>
                </a:solidFill>
                <a:latin typeface="Calibri"/>
              </a:rPr>
              <a:t>&lt;&lt;INCLUDES&gt;&gt; </a:t>
            </a:r>
            <a:endParaRPr b="0" lang="en-AU" sz="72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6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60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1440"/>
              </a:spcBef>
              <a:tabLst>
                <a:tab algn="l" pos="0"/>
              </a:tabLst>
            </a:pPr>
            <a:r>
              <a:rPr b="0" lang="en-AU" sz="7200" spc="-1" strike="noStrike">
                <a:solidFill>
                  <a:srgbClr val="000000"/>
                </a:solidFill>
                <a:latin typeface="Calibri"/>
              </a:rPr>
              <a:t>&lt;&lt;EXTENDS&gt;&gt;</a:t>
            </a:r>
            <a:endParaRPr b="0" lang="en-AU" sz="72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5931720" y="4795920"/>
            <a:ext cx="2914200" cy="1476000"/>
          </a:xfrm>
          <a:prstGeom prst="rect">
            <a:avLst/>
          </a:prstGeom>
          <a:ln w="0">
            <a:noFill/>
          </a:ln>
        </p:spPr>
      </p:pic>
      <p:pic>
        <p:nvPicPr>
          <p:cNvPr id="216" name="" descr=""/>
          <p:cNvPicPr/>
          <p:nvPr/>
        </p:nvPicPr>
        <p:blipFill>
          <a:blip r:embed="rId2"/>
          <a:stretch/>
        </p:blipFill>
        <p:spPr>
          <a:xfrm>
            <a:off x="682920" y="4796280"/>
            <a:ext cx="3457080" cy="132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&lt;&lt;INCLUDE&gt;&gt;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833720" cy="5067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Both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Manage Customer Details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Enter Order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include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Find Customer Record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both call on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Find Customer Record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procedure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219" name="Picture 3" descr="include.jpg"/>
          <p:cNvPicPr/>
          <p:nvPr/>
        </p:nvPicPr>
        <p:blipFill>
          <a:blip r:embed="rId1"/>
          <a:stretch/>
        </p:blipFill>
        <p:spPr>
          <a:xfrm>
            <a:off x="5292720" y="2924280"/>
            <a:ext cx="2874600" cy="271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INCLUDE and EXTEND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289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Both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add extra behaviour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their use cases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are like a subprogram that calls another function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Always use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dotted line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show an include/extend link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2842920" y="4616280"/>
            <a:ext cx="3457080" cy="132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</a:rPr>
              <a:t>Use Case Diagram: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Used during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analysis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phase of PSM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roblem </a:t>
            </a: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olving </a:t>
            </a: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ethodology (see other slideshows for details)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So, it’s an </a:t>
            </a:r>
            <a:r>
              <a:rPr b="1" lang="en-AU" sz="3200" spc="-1" strike="noStrike">
                <a:solidFill>
                  <a:srgbClr val="c9211e"/>
                </a:solidFill>
                <a:latin typeface="Calibri"/>
              </a:rPr>
              <a:t>analysis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 (problem definition) </a:t>
            </a:r>
            <a:r>
              <a:rPr b="1" lang="en-AU" sz="3200" spc="-1" strike="noStrike">
                <a:solidFill>
                  <a:srgbClr val="c9211e"/>
                </a:solidFill>
                <a:latin typeface="Calibri"/>
              </a:rPr>
              <a:t>tool,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 not a </a:t>
            </a:r>
            <a:r>
              <a:rPr b="0" i="1" lang="en-AU" sz="3200" spc="-1" strike="noStrike">
                <a:solidFill>
                  <a:srgbClr val="c9211e"/>
                </a:solidFill>
                <a:latin typeface="Calibri"/>
              </a:rPr>
              <a:t>design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 (solution definition) </a:t>
            </a:r>
            <a:r>
              <a:rPr b="0" i="1" lang="en-AU" sz="3200" spc="-1" strike="noStrike">
                <a:solidFill>
                  <a:srgbClr val="c9211e"/>
                </a:solidFill>
                <a:latin typeface="Calibri"/>
              </a:rPr>
              <a:t>tool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Outlines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functional requirements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a system or solution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emphasis is on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what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 system will do, not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how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 will do it.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How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is worked out later during design phase of PSM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98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&lt;&lt;include&gt;&gt; arrow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420200"/>
            <a:ext cx="8227800" cy="253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Arrow points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from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base 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included use case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Think of “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this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 &gt;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INCLUDES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&gt;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that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 case”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900000" y="4140000"/>
            <a:ext cx="2914200" cy="1476000"/>
          </a:xfrm>
          <a:prstGeom prst="rect">
            <a:avLst/>
          </a:prstGeom>
          <a:ln w="0">
            <a:noFill/>
          </a:ln>
        </p:spPr>
      </p:pic>
      <p:sp>
        <p:nvSpPr>
          <p:cNvPr id="226" name=""/>
          <p:cNvSpPr txBox="1"/>
          <p:nvPr/>
        </p:nvSpPr>
        <p:spPr>
          <a:xfrm>
            <a:off x="4320000" y="4140000"/>
            <a:ext cx="4320000" cy="16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AU" sz="1800" spc="-1" strike="noStrike">
                <a:latin typeface="Arial"/>
              </a:rPr>
              <a:t>Depositing funds</a:t>
            </a:r>
            <a:r>
              <a:rPr b="0" lang="en-AU" sz="1800" spc="-1" strike="noStrike">
                <a:latin typeface="Arial"/>
              </a:rPr>
              <a:t> always INCLUDES customer authentication.</a:t>
            </a:r>
            <a:endParaRPr b="0" lang="en-AU" sz="1800" spc="-1" strike="noStrike">
              <a:latin typeface="Arial"/>
            </a:endParaRPr>
          </a:p>
          <a:p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1800" spc="-1" strike="noStrike">
                <a:latin typeface="Arial"/>
              </a:rPr>
              <a:t>Withdrawing cash</a:t>
            </a:r>
            <a:r>
              <a:rPr b="0" lang="en-AU" sz="1800" spc="-1" strike="noStrike">
                <a:latin typeface="Arial"/>
              </a:rPr>
              <a:t> always INCLUDES customer authentication.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Content Placeholder 3" descr="includes.jpg"/>
          <p:cNvPicPr/>
          <p:nvPr/>
        </p:nvPicPr>
        <p:blipFill>
          <a:blip r:embed="rId1"/>
          <a:stretch/>
        </p:blipFill>
        <p:spPr>
          <a:xfrm>
            <a:off x="1800000" y="360000"/>
            <a:ext cx="5293440" cy="3068640"/>
          </a:xfrm>
          <a:prstGeom prst="rect">
            <a:avLst/>
          </a:prstGeom>
          <a:ln w="0">
            <a:noFill/>
          </a:ln>
        </p:spPr>
      </p:pic>
      <p:sp>
        <p:nvSpPr>
          <p:cNvPr id="228" name=""/>
          <p:cNvSpPr txBox="1"/>
          <p:nvPr/>
        </p:nvSpPr>
        <p:spPr>
          <a:xfrm>
            <a:off x="900000" y="3780000"/>
            <a:ext cx="7740000" cy="190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AU" sz="2200" spc="-1" strike="noStrike">
                <a:latin typeface="Arial"/>
              </a:rPr>
              <a:t>AUDIENCE PARTICIPATION TIME (</a:t>
            </a:r>
            <a:r>
              <a:rPr b="0" lang="en-AU" sz="2200" spc="-1" strike="noStrike">
                <a:latin typeface="Arial"/>
              </a:rPr>
              <a:t>yeah -</a:t>
            </a:r>
            <a:r>
              <a:rPr b="1" lang="en-AU" sz="2200" spc="-1" strike="noStrike">
                <a:latin typeface="Arial"/>
              </a:rPr>
              <a:t> you)</a:t>
            </a:r>
            <a:endParaRPr b="0" lang="en-AU" sz="2200" spc="-1" strike="noStrike">
              <a:latin typeface="Arial"/>
            </a:endParaRPr>
          </a:p>
          <a:p>
            <a:endParaRPr b="0" lang="en-AU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AU" sz="2200" spc="-1" strike="noStrike">
                <a:latin typeface="Arial"/>
              </a:rPr>
              <a:t>What do people need ALWAYS to do when subscribing to reviews?</a:t>
            </a:r>
            <a:endParaRPr b="0" lang="en-AU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AU" sz="2200" spc="-1" strike="noStrike">
                <a:latin typeface="Arial"/>
              </a:rPr>
              <a:t>What do people ALWAYS need to do when ordering a meal?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/>
          </p:nvPr>
        </p:nvSpPr>
        <p:spPr>
          <a:xfrm>
            <a:off x="468360" y="260280"/>
            <a:ext cx="8227800" cy="64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en-AU" sz="4400" spc="-1" strike="noStrike">
                <a:solidFill>
                  <a:srgbClr val="c9211e"/>
                </a:solidFill>
                <a:latin typeface="Calibri"/>
              </a:rPr>
              <a:t>&lt;&lt;extend&gt;&gt;</a:t>
            </a:r>
            <a:endParaRPr b="0" lang="en-AU" sz="44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230" name="Rectangle 5"/>
          <p:cNvSpPr/>
          <p:nvPr/>
        </p:nvSpPr>
        <p:spPr>
          <a:xfrm>
            <a:off x="468360" y="1305000"/>
            <a:ext cx="8494560" cy="22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 a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conditional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&lt;&lt;include&gt;&gt;.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Only takes place under certain conditions. 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 &lt;&lt;extend&gt;&gt; is a use case that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extends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another use case (the ‘base’ use case) when circumstances require it.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2340000" y="3960000"/>
            <a:ext cx="5000400" cy="170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/>
          </p:nvPr>
        </p:nvSpPr>
        <p:spPr>
          <a:xfrm>
            <a:off x="468360" y="260280"/>
            <a:ext cx="8227800" cy="64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&lt;&lt;extend&gt;&gt;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33" name="Rectangle 5"/>
          <p:cNvSpPr/>
          <p:nvPr/>
        </p:nvSpPr>
        <p:spPr>
          <a:xfrm>
            <a:off x="468360" y="1305000"/>
            <a:ext cx="84945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Shown as a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dotted line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with “&lt;&lt;extend&gt;&gt;” label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condition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under which the &lt;&lt;extend&gt;&gt; occurs can be shown beside the line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E.g. {if paid by credit card}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2009160" y="3202920"/>
            <a:ext cx="5190840" cy="345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3964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&lt;&lt;extend&gt;&gt;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236" name="Picture 3" descr="extends.jpg"/>
          <p:cNvPicPr/>
          <p:nvPr/>
        </p:nvPicPr>
        <p:blipFill>
          <a:blip r:embed="rId1"/>
          <a:stretch/>
        </p:blipFill>
        <p:spPr>
          <a:xfrm>
            <a:off x="539640" y="1088280"/>
            <a:ext cx="4713120" cy="4741560"/>
          </a:xfrm>
          <a:prstGeom prst="rect">
            <a:avLst/>
          </a:prstGeom>
          <a:ln w="0">
            <a:noFill/>
          </a:ln>
        </p:spPr>
      </p:pic>
      <p:sp>
        <p:nvSpPr>
          <p:cNvPr id="237" name="TextBox 4"/>
          <p:cNvSpPr/>
          <p:nvPr/>
        </p:nvSpPr>
        <p:spPr>
          <a:xfrm>
            <a:off x="5508720" y="765000"/>
            <a:ext cx="323820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Note how some activities only take place if wine has been ordered.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38" name="Rectangle 6"/>
          <p:cNvSpPr/>
          <p:nvPr/>
        </p:nvSpPr>
        <p:spPr>
          <a:xfrm>
            <a:off x="5580000" y="3933720"/>
            <a:ext cx="29509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Note: Solid lines or arrows between use cases are </a:t>
            </a:r>
            <a:r>
              <a:rPr b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 allowed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. The only way to link use cases is with </a:t>
            </a: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includes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or </a:t>
            </a: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extends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7800" cy="48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Creating a UCD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395280" y="900000"/>
            <a:ext cx="8227800" cy="519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1. Write the text explanation of a system: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Clerk enters customer ID into system.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ID exists, account management module is triggered.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Otherwise, New Account module is triggered.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Then, clerk enters a product IDs of customer's purchase.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an item is not in stock, customer is advised of delay in delivery and the back-order process is triggered.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7800" cy="48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Creating a UCD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0" y="765000"/>
            <a:ext cx="8227800" cy="3957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2. Convert the text to a UCD: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Clerk enters customer ID into system.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If ID exists, account management module is triggered.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Otherwise, New Account module is triggered.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Then, clerk enters a product IDs of customer's purchase.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If an item is not in stock, customer is advised of delay in delivery and the back-order process is triggered.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243" name="Rectangle 28"/>
          <p:cNvSpPr/>
          <p:nvPr/>
        </p:nvSpPr>
        <p:spPr>
          <a:xfrm>
            <a:off x="0" y="0"/>
            <a:ext cx="914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4" name="Group 5"/>
          <p:cNvGrpSpPr/>
          <p:nvPr/>
        </p:nvGrpSpPr>
        <p:grpSpPr>
          <a:xfrm>
            <a:off x="4859280" y="3341520"/>
            <a:ext cx="4282920" cy="3514680"/>
            <a:chOff x="4859280" y="3341520"/>
            <a:chExt cx="4282920" cy="3514680"/>
          </a:xfrm>
        </p:grpSpPr>
        <p:sp>
          <p:nvSpPr>
            <p:cNvPr id="245" name="AutoShape 27"/>
            <p:cNvSpPr/>
            <p:nvPr/>
          </p:nvSpPr>
          <p:spPr>
            <a:xfrm>
              <a:off x="4859280" y="3341520"/>
              <a:ext cx="4282920" cy="351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Oval 26"/>
            <p:cNvSpPr/>
            <p:nvPr/>
          </p:nvSpPr>
          <p:spPr>
            <a:xfrm>
              <a:off x="5039640" y="3576600"/>
              <a:ext cx="293400" cy="2606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AutoShape 25"/>
            <p:cNvSpPr/>
            <p:nvPr/>
          </p:nvSpPr>
          <p:spPr>
            <a:xfrm>
              <a:off x="5187240" y="3839040"/>
              <a:ext cx="360" cy="364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AutoShape 24"/>
            <p:cNvSpPr/>
            <p:nvPr/>
          </p:nvSpPr>
          <p:spPr>
            <a:xfrm flipH="1">
              <a:off x="5037480" y="4205880"/>
              <a:ext cx="145800" cy="167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AutoShape 23"/>
            <p:cNvSpPr/>
            <p:nvPr/>
          </p:nvSpPr>
          <p:spPr>
            <a:xfrm>
              <a:off x="5187240" y="4205880"/>
              <a:ext cx="102240" cy="167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AutoShape 22"/>
            <p:cNvSpPr/>
            <p:nvPr/>
          </p:nvSpPr>
          <p:spPr>
            <a:xfrm flipH="1">
              <a:off x="5037480" y="3943440"/>
              <a:ext cx="293400" cy="9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Oval 21"/>
            <p:cNvSpPr/>
            <p:nvPr/>
          </p:nvSpPr>
          <p:spPr>
            <a:xfrm>
              <a:off x="5909040" y="3717720"/>
              <a:ext cx="79092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Enter id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52" name="Oval 20"/>
            <p:cNvSpPr/>
            <p:nvPr/>
          </p:nvSpPr>
          <p:spPr>
            <a:xfrm>
              <a:off x="7762320" y="3410280"/>
              <a:ext cx="912240" cy="736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Manage account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53" name="Oval 19"/>
            <p:cNvSpPr/>
            <p:nvPr/>
          </p:nvSpPr>
          <p:spPr>
            <a:xfrm>
              <a:off x="7804440" y="4535280"/>
              <a:ext cx="942120" cy="736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Create account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54" name="Oval 18"/>
            <p:cNvSpPr/>
            <p:nvPr/>
          </p:nvSpPr>
          <p:spPr>
            <a:xfrm>
              <a:off x="5965560" y="5578560"/>
              <a:ext cx="790920" cy="736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Enter purchases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55" name="Oval 17"/>
            <p:cNvSpPr/>
            <p:nvPr/>
          </p:nvSpPr>
          <p:spPr>
            <a:xfrm>
              <a:off x="7804440" y="5972040"/>
              <a:ext cx="790920" cy="736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Create back order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56" name="AutoShape 16"/>
            <p:cNvSpPr/>
            <p:nvPr/>
          </p:nvSpPr>
          <p:spPr>
            <a:xfrm>
              <a:off x="5334840" y="3708360"/>
              <a:ext cx="572400" cy="376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AutoShape 15"/>
            <p:cNvSpPr/>
            <p:nvPr/>
          </p:nvSpPr>
          <p:spPr>
            <a:xfrm>
              <a:off x="5334840" y="3708360"/>
              <a:ext cx="745200" cy="1976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AutoShape 14"/>
            <p:cNvSpPr/>
            <p:nvPr/>
          </p:nvSpPr>
          <p:spPr>
            <a:xfrm flipH="1">
              <a:off x="6582960" y="3779640"/>
              <a:ext cx="1175400" cy="44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AutoShape 13"/>
            <p:cNvSpPr/>
            <p:nvPr/>
          </p:nvSpPr>
          <p:spPr>
            <a:xfrm flipH="1" flipV="1">
              <a:off x="6700320" y="4085280"/>
              <a:ext cx="1100880" cy="816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AutoShape 12"/>
            <p:cNvSpPr/>
            <p:nvPr/>
          </p:nvSpPr>
          <p:spPr>
            <a:xfrm flipH="1" flipV="1">
              <a:off x="6756120" y="5946840"/>
              <a:ext cx="1044360" cy="391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Text Box 11"/>
            <p:cNvSpPr/>
            <p:nvPr/>
          </p:nvSpPr>
          <p:spPr>
            <a:xfrm>
              <a:off x="6966000" y="5912280"/>
              <a:ext cx="718920" cy="19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62" name="Text Box 10"/>
            <p:cNvSpPr/>
            <p:nvPr/>
          </p:nvSpPr>
          <p:spPr>
            <a:xfrm>
              <a:off x="6863760" y="3582000"/>
              <a:ext cx="802800" cy="20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63" name="Text Box 9"/>
            <p:cNvSpPr/>
            <p:nvPr/>
          </p:nvSpPr>
          <p:spPr>
            <a:xfrm>
              <a:off x="6660000" y="3789360"/>
              <a:ext cx="1313280" cy="24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account exists}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64" name="Text Box 8"/>
            <p:cNvSpPr/>
            <p:nvPr/>
          </p:nvSpPr>
          <p:spPr>
            <a:xfrm>
              <a:off x="6758280" y="4535280"/>
              <a:ext cx="880560" cy="52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account does not exist}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65" name="Text Box 7"/>
            <p:cNvSpPr/>
            <p:nvPr/>
          </p:nvSpPr>
          <p:spPr>
            <a:xfrm>
              <a:off x="6701760" y="6148800"/>
              <a:ext cx="880560" cy="52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item is not in stock}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66" name="Text Box 6"/>
            <p:cNvSpPr/>
            <p:nvPr/>
          </p:nvSpPr>
          <p:spPr>
            <a:xfrm>
              <a:off x="4964760" y="4375440"/>
              <a:ext cx="718920" cy="19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clerk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67" name="Text Box 10"/>
            <p:cNvSpPr/>
            <p:nvPr/>
          </p:nvSpPr>
          <p:spPr>
            <a:xfrm>
              <a:off x="7092000" y="4365360"/>
              <a:ext cx="718920" cy="19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7800" cy="48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Creating a UCD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69" name="Rectangle 28"/>
          <p:cNvSpPr/>
          <p:nvPr/>
        </p:nvSpPr>
        <p:spPr>
          <a:xfrm>
            <a:off x="0" y="0"/>
            <a:ext cx="914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0" name="Group 5"/>
          <p:cNvGrpSpPr/>
          <p:nvPr/>
        </p:nvGrpSpPr>
        <p:grpSpPr>
          <a:xfrm>
            <a:off x="2484360" y="2924280"/>
            <a:ext cx="4282920" cy="3514680"/>
            <a:chOff x="2484360" y="2924280"/>
            <a:chExt cx="4282920" cy="3514680"/>
          </a:xfrm>
        </p:grpSpPr>
        <p:sp>
          <p:nvSpPr>
            <p:cNvPr id="271" name="AutoShape 27"/>
            <p:cNvSpPr/>
            <p:nvPr/>
          </p:nvSpPr>
          <p:spPr>
            <a:xfrm>
              <a:off x="2484360" y="2924280"/>
              <a:ext cx="4282920" cy="351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Oval 26"/>
            <p:cNvSpPr/>
            <p:nvPr/>
          </p:nvSpPr>
          <p:spPr>
            <a:xfrm>
              <a:off x="2664720" y="3159360"/>
              <a:ext cx="293400" cy="2606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AutoShape 25"/>
            <p:cNvSpPr/>
            <p:nvPr/>
          </p:nvSpPr>
          <p:spPr>
            <a:xfrm>
              <a:off x="2812320" y="3421800"/>
              <a:ext cx="360" cy="364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AutoShape 24"/>
            <p:cNvSpPr/>
            <p:nvPr/>
          </p:nvSpPr>
          <p:spPr>
            <a:xfrm flipH="1">
              <a:off x="2662560" y="3788280"/>
              <a:ext cx="145800" cy="167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AutoShape 23"/>
            <p:cNvSpPr/>
            <p:nvPr/>
          </p:nvSpPr>
          <p:spPr>
            <a:xfrm>
              <a:off x="2812320" y="3788280"/>
              <a:ext cx="102240" cy="167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AutoShape 22"/>
            <p:cNvSpPr/>
            <p:nvPr/>
          </p:nvSpPr>
          <p:spPr>
            <a:xfrm flipH="1">
              <a:off x="2662560" y="3525840"/>
              <a:ext cx="293400" cy="9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Oval 21"/>
            <p:cNvSpPr/>
            <p:nvPr/>
          </p:nvSpPr>
          <p:spPr>
            <a:xfrm>
              <a:off x="3534120" y="3300120"/>
              <a:ext cx="790920" cy="736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Enter id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78" name="Oval 20"/>
            <p:cNvSpPr/>
            <p:nvPr/>
          </p:nvSpPr>
          <p:spPr>
            <a:xfrm>
              <a:off x="5387400" y="2992680"/>
              <a:ext cx="912240" cy="736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Manage account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79" name="Oval 19"/>
            <p:cNvSpPr/>
            <p:nvPr/>
          </p:nvSpPr>
          <p:spPr>
            <a:xfrm>
              <a:off x="5429520" y="4118040"/>
              <a:ext cx="942120" cy="736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Create account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80" name="Oval 18"/>
            <p:cNvSpPr/>
            <p:nvPr/>
          </p:nvSpPr>
          <p:spPr>
            <a:xfrm>
              <a:off x="3590640" y="5160960"/>
              <a:ext cx="790920" cy="736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Enter purchases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81" name="Oval 17"/>
            <p:cNvSpPr/>
            <p:nvPr/>
          </p:nvSpPr>
          <p:spPr>
            <a:xfrm>
              <a:off x="5429520" y="5554440"/>
              <a:ext cx="790920" cy="736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Create back order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82" name="AutoShape 16"/>
            <p:cNvSpPr/>
            <p:nvPr/>
          </p:nvSpPr>
          <p:spPr>
            <a:xfrm>
              <a:off x="2959920" y="3290760"/>
              <a:ext cx="572400" cy="376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AutoShape 15"/>
            <p:cNvSpPr/>
            <p:nvPr/>
          </p:nvSpPr>
          <p:spPr>
            <a:xfrm>
              <a:off x="2959920" y="3290760"/>
              <a:ext cx="745200" cy="1976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AutoShape 14"/>
            <p:cNvSpPr/>
            <p:nvPr/>
          </p:nvSpPr>
          <p:spPr>
            <a:xfrm flipH="1">
              <a:off x="4208040" y="3362040"/>
              <a:ext cx="1175400" cy="44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AutoShape 13"/>
            <p:cNvSpPr/>
            <p:nvPr/>
          </p:nvSpPr>
          <p:spPr>
            <a:xfrm flipH="1" flipV="1">
              <a:off x="4325400" y="3667680"/>
              <a:ext cx="1100880" cy="816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AutoShape 12"/>
            <p:cNvSpPr/>
            <p:nvPr/>
          </p:nvSpPr>
          <p:spPr>
            <a:xfrm flipH="1" flipV="1">
              <a:off x="4381200" y="5529240"/>
              <a:ext cx="1044360" cy="391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Text Box 11"/>
            <p:cNvSpPr/>
            <p:nvPr/>
          </p:nvSpPr>
          <p:spPr>
            <a:xfrm>
              <a:off x="4591080" y="5495040"/>
              <a:ext cx="718920" cy="19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88" name="Text Box 10"/>
            <p:cNvSpPr/>
            <p:nvPr/>
          </p:nvSpPr>
          <p:spPr>
            <a:xfrm>
              <a:off x="4488840" y="3164760"/>
              <a:ext cx="802800" cy="20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89" name="Text Box 9"/>
            <p:cNvSpPr/>
            <p:nvPr/>
          </p:nvSpPr>
          <p:spPr>
            <a:xfrm>
              <a:off x="4285080" y="3371760"/>
              <a:ext cx="1313280" cy="24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account exists}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90" name="Text Box 8"/>
            <p:cNvSpPr/>
            <p:nvPr/>
          </p:nvSpPr>
          <p:spPr>
            <a:xfrm>
              <a:off x="4383360" y="4118040"/>
              <a:ext cx="880560" cy="52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account does not exist}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91" name="Text Box 7"/>
            <p:cNvSpPr/>
            <p:nvPr/>
          </p:nvSpPr>
          <p:spPr>
            <a:xfrm>
              <a:off x="4326840" y="5731200"/>
              <a:ext cx="880560" cy="52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{if item is not in stock}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92" name="Text Box 6"/>
            <p:cNvSpPr/>
            <p:nvPr/>
          </p:nvSpPr>
          <p:spPr>
            <a:xfrm>
              <a:off x="2589840" y="3957840"/>
              <a:ext cx="718920" cy="19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clerk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293" name="Text Box 10"/>
            <p:cNvSpPr/>
            <p:nvPr/>
          </p:nvSpPr>
          <p:spPr>
            <a:xfrm>
              <a:off x="4717080" y="3947760"/>
              <a:ext cx="718920" cy="19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&lt;&lt;extend&gt;&gt;</a:t>
              </a:r>
              <a:endParaRPr b="0" lang="en-AU" sz="1100" spc="-1" strike="noStrike">
                <a:latin typeface="Arial"/>
              </a:endParaRPr>
            </a:p>
          </p:txBody>
        </p:sp>
      </p:grp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68360" y="765000"/>
            <a:ext cx="8227800" cy="5359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Note: this UCD was created in MS Word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Other software – MS Visio, gliffy.com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Easier than doing it with a pen!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83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System Boundaries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68360" y="981000"/>
            <a:ext cx="8227800" cy="30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You can draw a rectangle – the system boundary - around use cases to indicate the scope of the system. They are usually not needed, but use them anyway.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Useful to mark off functional components that will be rolled out in different releases of a system...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297" name="Picture 3" descr="boundaries.gif"/>
          <p:cNvPicPr/>
          <p:nvPr/>
        </p:nvPicPr>
        <p:blipFill>
          <a:blip r:embed="rId1"/>
          <a:stretch/>
        </p:blipFill>
        <p:spPr>
          <a:xfrm>
            <a:off x="2050920" y="4005360"/>
            <a:ext cx="4570200" cy="244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Content Placeholder 3" descr="usecase1.jpg"/>
          <p:cNvPicPr/>
          <p:nvPr/>
        </p:nvPicPr>
        <p:blipFill>
          <a:blip r:embed="rId1"/>
          <a:stretch/>
        </p:blipFill>
        <p:spPr>
          <a:xfrm>
            <a:off x="34920" y="425520"/>
            <a:ext cx="6983280" cy="6241680"/>
          </a:xfrm>
          <a:prstGeom prst="rect">
            <a:avLst/>
          </a:prstGeom>
          <a:ln w="0">
            <a:noFill/>
          </a:ln>
        </p:spPr>
      </p:pic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317840" cy="847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Try this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00" name="TextBox 4"/>
          <p:cNvSpPr/>
          <p:nvPr/>
        </p:nvSpPr>
        <p:spPr>
          <a:xfrm>
            <a:off x="7056360" y="1773360"/>
            <a:ext cx="208584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Are transcripts </a:t>
            </a:r>
            <a:r>
              <a:rPr b="0" i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always</a:t>
            </a: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 distributed in this system?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Explain your reasoning.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301" name="Rectangle 4"/>
          <p:cNvSpPr/>
          <p:nvPr/>
        </p:nvSpPr>
        <p:spPr>
          <a:xfrm>
            <a:off x="2771640" y="2708280"/>
            <a:ext cx="3454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100" spc="-1" strike="noStrike">
                <a:solidFill>
                  <a:srgbClr val="ff0000"/>
                </a:solidFill>
                <a:latin typeface="Arial"/>
                <a:ea typeface="DejaVu Sans"/>
              </a:rPr>
              <a:t>(Note: the extend lines below should be dashed.)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System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3259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 UCD describes what an information system 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(a combination of hardware + software + networking + data + people + processes)</a:t>
            </a:r>
            <a:endParaRPr b="0" lang="en-AU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from the standpoint of an external observer who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uses the system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or is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affected by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system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Content Placeholder 3" descr="usecase1.jpg"/>
          <p:cNvPicPr/>
          <p:nvPr/>
        </p:nvPicPr>
        <p:blipFill>
          <a:blip r:embed="rId1"/>
          <a:stretch/>
        </p:blipFill>
        <p:spPr>
          <a:xfrm>
            <a:off x="34920" y="425520"/>
            <a:ext cx="6983280" cy="6241680"/>
          </a:xfrm>
          <a:prstGeom prst="rect">
            <a:avLst/>
          </a:prstGeom>
          <a:ln w="0">
            <a:noFill/>
          </a:ln>
        </p:spPr>
      </p:pic>
      <p:sp>
        <p:nvSpPr>
          <p:cNvPr id="303" name="TextBox 4"/>
          <p:cNvSpPr/>
          <p:nvPr/>
        </p:nvSpPr>
        <p:spPr>
          <a:xfrm>
            <a:off x="7056360" y="1773360"/>
            <a:ext cx="208584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No. “Distribute Transcripts” is an extend, so it is only carried out under some (unknown) conditions.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304" name="Oval 5"/>
          <p:cNvSpPr/>
          <p:nvPr/>
        </p:nvSpPr>
        <p:spPr>
          <a:xfrm>
            <a:off x="4067280" y="2924280"/>
            <a:ext cx="863280" cy="7189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Another example to decipher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06" name="Content Placeholder 3" descr="usecase3-atm.jpg"/>
          <p:cNvPicPr/>
          <p:nvPr/>
        </p:nvPicPr>
        <p:blipFill>
          <a:blip r:embed="rId1"/>
          <a:stretch/>
        </p:blipFill>
        <p:spPr>
          <a:xfrm>
            <a:off x="324000" y="1197000"/>
            <a:ext cx="8367480" cy="4390920"/>
          </a:xfrm>
          <a:prstGeom prst="rect">
            <a:avLst/>
          </a:prstGeom>
          <a:ln w="0">
            <a:noFill/>
          </a:ln>
        </p:spPr>
      </p:pic>
      <p:sp>
        <p:nvSpPr>
          <p:cNvPr id="307" name="TextBox 3"/>
          <p:cNvSpPr/>
          <p:nvPr/>
        </p:nvSpPr>
        <p:spPr>
          <a:xfrm>
            <a:off x="6443640" y="5516640"/>
            <a:ext cx="2374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Note: do </a:t>
            </a:r>
            <a:r>
              <a:rPr b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have arrowheads pointing at actors! Is bad!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8" name="Oval 4"/>
          <p:cNvSpPr/>
          <p:nvPr/>
        </p:nvSpPr>
        <p:spPr>
          <a:xfrm>
            <a:off x="7524720" y="4149720"/>
            <a:ext cx="574560" cy="86184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Straight Arrow Connector 6"/>
          <p:cNvSpPr/>
          <p:nvPr/>
        </p:nvSpPr>
        <p:spPr>
          <a:xfrm>
            <a:off x="7632720" y="5516640"/>
            <a:ext cx="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Content Placeholder 3" descr="usecase3-atm.jpg"/>
          <p:cNvPicPr/>
          <p:nvPr/>
        </p:nvPicPr>
        <p:blipFill>
          <a:blip r:embed="rId1"/>
          <a:stretch/>
        </p:blipFill>
        <p:spPr>
          <a:xfrm>
            <a:off x="0" y="2349360"/>
            <a:ext cx="3743280" cy="196200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4"/>
          <p:cNvSpPr/>
          <p:nvPr/>
        </p:nvSpPr>
        <p:spPr>
          <a:xfrm>
            <a:off x="3851280" y="1125360"/>
            <a:ext cx="5290920" cy="39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Use cases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“customer uses machine”, “maintain machine” and “audit”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Actors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“customer”, maintenance engineer“,”“local branch official” and “central computer”. 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Actors are stick people (even where they are machines).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360828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Reminders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13" name="Content Placeholder 3" descr="usecase3-atm.jpg"/>
          <p:cNvPicPr/>
          <p:nvPr/>
        </p:nvPicPr>
        <p:blipFill>
          <a:blip r:embed="rId1"/>
          <a:stretch/>
        </p:blipFill>
        <p:spPr>
          <a:xfrm>
            <a:off x="0" y="2349360"/>
            <a:ext cx="3743280" cy="1962000"/>
          </a:xfrm>
          <a:prstGeom prst="rect">
            <a:avLst/>
          </a:prstGeom>
          <a:ln w="0">
            <a:noFill/>
          </a:ln>
        </p:spPr>
      </p:pic>
      <p:sp>
        <p:nvSpPr>
          <p:cNvPr id="314" name="Rectangle 4"/>
          <p:cNvSpPr/>
          <p:nvPr/>
        </p:nvSpPr>
        <p:spPr>
          <a:xfrm>
            <a:off x="3851280" y="1557360"/>
            <a:ext cx="5290920" cy="39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Associations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connect use cases to 1 or more actors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System boundary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is a box around the use cases to separate 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(defined by the use cases) and 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actors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who are external to the system (e.g. Users of the system).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250920" y="260280"/>
            <a:ext cx="4905000" cy="63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Reminder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16" name="Content Placeholder 3" descr="usecase3-atm.jpg"/>
          <p:cNvPicPr/>
          <p:nvPr/>
        </p:nvPicPr>
        <p:blipFill>
          <a:blip r:embed="rId1"/>
          <a:stretch/>
        </p:blipFill>
        <p:spPr>
          <a:xfrm>
            <a:off x="0" y="2349360"/>
            <a:ext cx="3743280" cy="1962000"/>
          </a:xfrm>
          <a:prstGeom prst="rect">
            <a:avLst/>
          </a:prstGeom>
          <a:ln w="0">
            <a:noFill/>
          </a:ln>
        </p:spPr>
      </p:pic>
      <p:sp>
        <p:nvSpPr>
          <p:cNvPr id="317" name="Rectangle 4"/>
          <p:cNvSpPr/>
          <p:nvPr/>
        </p:nvSpPr>
        <p:spPr>
          <a:xfrm>
            <a:off x="3851280" y="1197000"/>
            <a:ext cx="529092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Note how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headed arrows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show:</a:t>
            </a:r>
            <a:endParaRPr b="0" lang="en-AU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Local bank office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initiates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the ATM maintenance use case; </a:t>
            </a:r>
            <a:endParaRPr b="0" lang="en-AU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customer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initiates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the use of the ATM;</a:t>
            </a:r>
            <a:endParaRPr b="0" lang="en-AU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use of the ATM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initiates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interaction with the central computer.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 does this tell you?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1403280" y="1413000"/>
            <a:ext cx="6432480" cy="51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"/>
          <p:cNvPicPr/>
          <p:nvPr/>
        </p:nvPicPr>
        <p:blipFill>
          <a:blip r:embed="rId1"/>
          <a:stretch/>
        </p:blipFill>
        <p:spPr>
          <a:xfrm>
            <a:off x="0" y="189000"/>
            <a:ext cx="3527280" cy="2822400"/>
          </a:xfrm>
          <a:prstGeom prst="rect">
            <a:avLst/>
          </a:prstGeom>
          <a:ln w="0">
            <a:noFill/>
          </a:ln>
        </p:spPr>
      </p:pic>
      <p:sp>
        <p:nvSpPr>
          <p:cNvPr id="321" name="TextBox 5"/>
          <p:cNvSpPr/>
          <p:nvPr/>
        </p:nvSpPr>
        <p:spPr>
          <a:xfrm>
            <a:off x="4067280" y="260280"/>
            <a:ext cx="4464000" cy="31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customer can check his status and this involves the salesperson.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customer can place an order, and this also involves the salesperson.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shipping clerk fills orders using the system.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customer can request credit, and the supervisor is involved in establishing the credit.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322" name="TextBox 6"/>
          <p:cNvSpPr/>
          <p:nvPr/>
        </p:nvSpPr>
        <p:spPr>
          <a:xfrm>
            <a:off x="506160" y="3801600"/>
            <a:ext cx="7773840" cy="249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Remember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 – all the association lines involve </a:t>
            </a: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two way data flow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.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A </a:t>
            </a: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data flow diagram 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would detail the types and directions of data flow.  The UCD does </a:t>
            </a: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not 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care about that; it only worries about users and system processes.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Sometimes, you need to </a:t>
            </a:r>
            <a:r>
              <a:rPr b="1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label associations</a:t>
            </a:r>
            <a:r>
              <a:rPr b="0" lang="en-AU" sz="2000" spc="-1" strike="noStrike">
                <a:solidFill>
                  <a:srgbClr val="000099"/>
                </a:solidFill>
                <a:latin typeface="Arial"/>
                <a:ea typeface="DejaVu Sans"/>
              </a:rPr>
              <a:t> to show exactly what is happening in that association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 does this tell you?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24" name="Picture 4" descr=""/>
          <p:cNvPicPr/>
          <p:nvPr/>
        </p:nvPicPr>
        <p:blipFill>
          <a:blip r:embed="rId1"/>
          <a:stretch/>
        </p:blipFill>
        <p:spPr>
          <a:xfrm>
            <a:off x="395280" y="1197000"/>
            <a:ext cx="8361000" cy="524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4" descr=""/>
          <p:cNvPicPr/>
          <p:nvPr/>
        </p:nvPicPr>
        <p:blipFill>
          <a:blip r:embed="rId1"/>
          <a:stretch/>
        </p:blipFill>
        <p:spPr>
          <a:xfrm>
            <a:off x="390600" y="804960"/>
            <a:ext cx="4900320" cy="3074760"/>
          </a:xfrm>
          <a:prstGeom prst="rect">
            <a:avLst/>
          </a:prstGeom>
          <a:ln w="0">
            <a:noFill/>
          </a:ln>
        </p:spPr>
      </p:pic>
      <p:sp>
        <p:nvSpPr>
          <p:cNvPr id="326" name="TextBox 4"/>
          <p:cNvSpPr/>
          <p:nvPr/>
        </p:nvSpPr>
        <p:spPr>
          <a:xfrm>
            <a:off x="250920" y="3429000"/>
            <a:ext cx="8567640" cy="22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Catalog requests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only sometimes accompany the placing of an order.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Supplying customer data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ordering products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arranging payment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always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form part of the order placement process.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560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800" cy="56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Create a UCD to describe the following requirements of a new system.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Customers can contact salesmen to make a purchase.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Salesmen enter the sale into the sales database.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Customers can track their sale’s progress via the database.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accounts department sends an invoice to the customer.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UCD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95280" y="11970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Serves to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scope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system’s functionality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Defines what functions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will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or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will not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have to be performed by the system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Shows developers if they have left out anything important, or included functionality that was not necessary (but still costs money &amp; complexity)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help development teams visualise the functional requirements (FRs) of a system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79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560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1. Identify the actors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800" cy="56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Customers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can contact </a:t>
            </a: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salesmen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 make a purchase.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Salesmen enter the sale into the sales database.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Customers can track their sale’s progress via the database.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accounts department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sends an invoice to the customer.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All of these participants interact with the system from the outside.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17375e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No, the </a:t>
            </a:r>
            <a:r>
              <a:rPr b="1" lang="en-AU" sz="2800" spc="-1" strike="noStrike">
                <a:solidFill>
                  <a:srgbClr val="17375e"/>
                </a:solidFill>
                <a:latin typeface="Calibri"/>
              </a:rPr>
              <a:t>database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 is </a:t>
            </a:r>
            <a:r>
              <a:rPr b="1" lang="en-AU" sz="2800" spc="-1" strike="noStrike">
                <a:solidFill>
                  <a:srgbClr val="17375e"/>
                </a:solidFill>
                <a:latin typeface="Calibri"/>
              </a:rPr>
              <a:t>not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 an actor because it is </a:t>
            </a:r>
            <a:r>
              <a:rPr b="1" lang="en-AU" sz="2800" spc="-1" strike="noStrike">
                <a:solidFill>
                  <a:srgbClr val="17375e"/>
                </a:solidFill>
                <a:latin typeface="Calibri"/>
              </a:rPr>
              <a:t>part of the system.  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It is </a:t>
            </a:r>
            <a:r>
              <a:rPr b="1" lang="en-AU" sz="2800" spc="-1" strike="noStrike">
                <a:solidFill>
                  <a:srgbClr val="17375e"/>
                </a:solidFill>
                <a:latin typeface="Calibri"/>
              </a:rPr>
              <a:t>not shown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 in the UCD (but it </a:t>
            </a:r>
            <a:r>
              <a:rPr b="0" i="1" lang="en-AU" sz="2800" spc="-1" strike="noStrike">
                <a:solidFill>
                  <a:srgbClr val="17375e"/>
                </a:solidFill>
                <a:latin typeface="Calibri"/>
              </a:rPr>
              <a:t>would appear as a data store in a DFD!)</a:t>
            </a:r>
            <a:r>
              <a:rPr b="0" lang="en-AU" sz="2800" spc="-1" strike="noStrike">
                <a:solidFill>
                  <a:srgbClr val="17375e"/>
                </a:solidFill>
                <a:latin typeface="Calibri"/>
              </a:rPr>
              <a:t> 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roup 17"/>
          <p:cNvGrpSpPr/>
          <p:nvPr/>
        </p:nvGrpSpPr>
        <p:grpSpPr>
          <a:xfrm>
            <a:off x="323640" y="692280"/>
            <a:ext cx="719280" cy="1512720"/>
            <a:chOff x="323640" y="692280"/>
            <a:chExt cx="719280" cy="1512720"/>
          </a:xfrm>
        </p:grpSpPr>
        <p:sp>
          <p:nvSpPr>
            <p:cNvPr id="332" name="Oval 3"/>
            <p:cNvSpPr/>
            <p:nvPr/>
          </p:nvSpPr>
          <p:spPr>
            <a:xfrm>
              <a:off x="539640" y="69228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" name="Straight Connector 7"/>
            <p:cNvSpPr/>
            <p:nvPr/>
          </p:nvSpPr>
          <p:spPr>
            <a:xfrm flipH="1">
              <a:off x="755640" y="1123920"/>
              <a:ext cx="3492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" name="Straight Connector 8"/>
            <p:cNvSpPr/>
            <p:nvPr/>
          </p:nvSpPr>
          <p:spPr>
            <a:xfrm flipH="1">
              <a:off x="395280" y="133956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" name="Straight Connector 10"/>
            <p:cNvSpPr/>
            <p:nvPr/>
          </p:nvSpPr>
          <p:spPr>
            <a:xfrm flipH="1">
              <a:off x="323640" y="1773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" name="Straight Connector 14"/>
            <p:cNvSpPr/>
            <p:nvPr/>
          </p:nvSpPr>
          <p:spPr>
            <a:xfrm>
              <a:off x="755640" y="177300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37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338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3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344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7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49" name="TextBox 30"/>
          <p:cNvSpPr/>
          <p:nvPr/>
        </p:nvSpPr>
        <p:spPr>
          <a:xfrm>
            <a:off x="0" y="23493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50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51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52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560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2. Identify the use cases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800" cy="4103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1. Customers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can contact </a:t>
            </a: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salesmen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 make a purchase.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2. Salesmen enter the sale into the sales database.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3. Customers can track their sale’s progress via the database.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4. The </a:t>
            </a:r>
            <a:r>
              <a:rPr b="1" lang="en-AU" sz="2800" spc="-1" strike="noStrike">
                <a:solidFill>
                  <a:srgbClr val="ff0000"/>
                </a:solidFill>
                <a:latin typeface="Calibri"/>
              </a:rPr>
              <a:t>accounts department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sends an invoice to the customer.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356" name="Oval 3"/>
            <p:cNvSpPr/>
            <p:nvPr/>
          </p:nvSpPr>
          <p:spPr>
            <a:xfrm>
              <a:off x="539640" y="1989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362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368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73" name="TextBox 30"/>
          <p:cNvSpPr/>
          <p:nvPr/>
        </p:nvSpPr>
        <p:spPr>
          <a:xfrm>
            <a:off x="0" y="3645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4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5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6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Oval 24"/>
          <p:cNvSpPr/>
          <p:nvPr/>
        </p:nvSpPr>
        <p:spPr>
          <a:xfrm>
            <a:off x="2987640" y="26028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8" name="Oval 34"/>
          <p:cNvSpPr/>
          <p:nvPr/>
        </p:nvSpPr>
        <p:spPr>
          <a:xfrm>
            <a:off x="3708360" y="198900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9" name="Oval 35"/>
          <p:cNvSpPr/>
          <p:nvPr/>
        </p:nvSpPr>
        <p:spPr>
          <a:xfrm>
            <a:off x="2124000" y="2924280"/>
            <a:ext cx="1725480" cy="14396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80" name="Oval 36"/>
          <p:cNvSpPr/>
          <p:nvPr/>
        </p:nvSpPr>
        <p:spPr>
          <a:xfrm>
            <a:off x="2916360" y="479736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382" name="Oval 3"/>
            <p:cNvSpPr/>
            <p:nvPr/>
          </p:nvSpPr>
          <p:spPr>
            <a:xfrm>
              <a:off x="539640" y="1989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7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388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93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394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9" name="TextBox 30"/>
          <p:cNvSpPr/>
          <p:nvPr/>
        </p:nvSpPr>
        <p:spPr>
          <a:xfrm>
            <a:off x="0" y="3645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00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01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02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Oval 24"/>
          <p:cNvSpPr/>
          <p:nvPr/>
        </p:nvSpPr>
        <p:spPr>
          <a:xfrm>
            <a:off x="2987640" y="26028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04" name="Oval 34"/>
          <p:cNvSpPr/>
          <p:nvPr/>
        </p:nvSpPr>
        <p:spPr>
          <a:xfrm>
            <a:off x="3708360" y="198900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05" name="Oval 35"/>
          <p:cNvSpPr/>
          <p:nvPr/>
        </p:nvSpPr>
        <p:spPr>
          <a:xfrm>
            <a:off x="2124000" y="2924280"/>
            <a:ext cx="1725480" cy="14396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06" name="Oval 36"/>
          <p:cNvSpPr/>
          <p:nvPr/>
        </p:nvSpPr>
        <p:spPr>
          <a:xfrm>
            <a:off x="2916360" y="479736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07" name="TextBox 37"/>
          <p:cNvSpPr/>
          <p:nvPr/>
        </p:nvSpPr>
        <p:spPr>
          <a:xfrm>
            <a:off x="0" y="3995640"/>
            <a:ext cx="16174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 the customer actor slid down to avoid lines crossing or bending! Software makes this easier!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Add the association lines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Add arrows if an actor initiates the use case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411" name="Oval 3"/>
            <p:cNvSpPr/>
            <p:nvPr/>
          </p:nvSpPr>
          <p:spPr>
            <a:xfrm>
              <a:off x="539640" y="1989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16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417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22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423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8" name="TextBox 30"/>
          <p:cNvSpPr/>
          <p:nvPr/>
        </p:nvSpPr>
        <p:spPr>
          <a:xfrm>
            <a:off x="0" y="3645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29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30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31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Oval 24"/>
          <p:cNvSpPr/>
          <p:nvPr/>
        </p:nvSpPr>
        <p:spPr>
          <a:xfrm>
            <a:off x="2987640" y="26028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33" name="Oval 34"/>
          <p:cNvSpPr/>
          <p:nvPr/>
        </p:nvSpPr>
        <p:spPr>
          <a:xfrm>
            <a:off x="3708360" y="198900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34" name="Oval 35"/>
          <p:cNvSpPr/>
          <p:nvPr/>
        </p:nvSpPr>
        <p:spPr>
          <a:xfrm>
            <a:off x="2124000" y="2924280"/>
            <a:ext cx="1725480" cy="14396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35" name="Oval 36"/>
          <p:cNvSpPr/>
          <p:nvPr/>
        </p:nvSpPr>
        <p:spPr>
          <a:xfrm>
            <a:off x="2916360" y="479736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36" name="Straight Arrow Connector 39"/>
          <p:cNvSpPr/>
          <p:nvPr/>
        </p:nvSpPr>
        <p:spPr>
          <a:xfrm flipV="1">
            <a:off x="1042920" y="977760"/>
            <a:ext cx="1942920" cy="165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7" name="TextBox 37"/>
          <p:cNvSpPr/>
          <p:nvPr/>
        </p:nvSpPr>
        <p:spPr>
          <a:xfrm>
            <a:off x="539640" y="765000"/>
            <a:ext cx="1942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Customer initiates this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439" name="Oval 3"/>
            <p:cNvSpPr/>
            <p:nvPr/>
          </p:nvSpPr>
          <p:spPr>
            <a:xfrm>
              <a:off x="539640" y="1989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0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2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3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4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445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6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7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8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9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50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451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2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3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4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5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56" name="TextBox 30"/>
          <p:cNvSpPr/>
          <p:nvPr/>
        </p:nvSpPr>
        <p:spPr>
          <a:xfrm>
            <a:off x="0" y="3645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57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58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59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0" name="Oval 24"/>
          <p:cNvSpPr/>
          <p:nvPr/>
        </p:nvSpPr>
        <p:spPr>
          <a:xfrm>
            <a:off x="2987640" y="26028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61" name="Oval 34"/>
          <p:cNvSpPr/>
          <p:nvPr/>
        </p:nvSpPr>
        <p:spPr>
          <a:xfrm>
            <a:off x="3708360" y="198900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62" name="Oval 35"/>
          <p:cNvSpPr/>
          <p:nvPr/>
        </p:nvSpPr>
        <p:spPr>
          <a:xfrm>
            <a:off x="2124000" y="2924280"/>
            <a:ext cx="1725480" cy="14396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63" name="Oval 36"/>
          <p:cNvSpPr/>
          <p:nvPr/>
        </p:nvSpPr>
        <p:spPr>
          <a:xfrm>
            <a:off x="2916360" y="479736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64" name="Straight Arrow Connector 39"/>
          <p:cNvSpPr/>
          <p:nvPr/>
        </p:nvSpPr>
        <p:spPr>
          <a:xfrm flipV="1">
            <a:off x="1042920" y="977760"/>
            <a:ext cx="1942920" cy="165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TextBox 41"/>
          <p:cNvSpPr/>
          <p:nvPr/>
        </p:nvSpPr>
        <p:spPr>
          <a:xfrm>
            <a:off x="4572000" y="1197000"/>
            <a:ext cx="2301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This action affects the salesman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468" name="Oval 3"/>
            <p:cNvSpPr/>
            <p:nvPr/>
          </p:nvSpPr>
          <p:spPr>
            <a:xfrm>
              <a:off x="539640" y="1989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9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0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1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2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3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474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5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6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8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9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480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1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2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4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5" name="TextBox 30"/>
          <p:cNvSpPr/>
          <p:nvPr/>
        </p:nvSpPr>
        <p:spPr>
          <a:xfrm>
            <a:off x="0" y="3645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86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87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88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9" name="Oval 24"/>
          <p:cNvSpPr/>
          <p:nvPr/>
        </p:nvSpPr>
        <p:spPr>
          <a:xfrm>
            <a:off x="2987640" y="26028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90" name="Oval 34"/>
          <p:cNvSpPr/>
          <p:nvPr/>
        </p:nvSpPr>
        <p:spPr>
          <a:xfrm>
            <a:off x="3708360" y="198900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91" name="Oval 35"/>
          <p:cNvSpPr/>
          <p:nvPr/>
        </p:nvSpPr>
        <p:spPr>
          <a:xfrm>
            <a:off x="2124000" y="2924280"/>
            <a:ext cx="1725480" cy="14396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92" name="Oval 36"/>
          <p:cNvSpPr/>
          <p:nvPr/>
        </p:nvSpPr>
        <p:spPr>
          <a:xfrm>
            <a:off x="2916360" y="479736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93" name="Straight Arrow Connector 39"/>
          <p:cNvSpPr/>
          <p:nvPr/>
        </p:nvSpPr>
        <p:spPr>
          <a:xfrm flipV="1">
            <a:off x="1042920" y="977760"/>
            <a:ext cx="1942920" cy="165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4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TextBox 41"/>
          <p:cNvSpPr/>
          <p:nvPr/>
        </p:nvSpPr>
        <p:spPr>
          <a:xfrm>
            <a:off x="5407200" y="2781360"/>
            <a:ext cx="2301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Salesman initiates this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96" name="Straight Arrow Connector 37"/>
          <p:cNvSpPr/>
          <p:nvPr/>
        </p:nvSpPr>
        <p:spPr>
          <a:xfrm rot="5400000">
            <a:off x="5515200" y="1125360"/>
            <a:ext cx="1501560" cy="165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498" name="Oval 3"/>
            <p:cNvSpPr/>
            <p:nvPr/>
          </p:nvSpPr>
          <p:spPr>
            <a:xfrm>
              <a:off x="539640" y="1989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9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0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1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2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03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504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5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6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7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8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09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510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1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2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3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4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15" name="TextBox 30"/>
          <p:cNvSpPr/>
          <p:nvPr/>
        </p:nvSpPr>
        <p:spPr>
          <a:xfrm>
            <a:off x="0" y="3645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16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17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18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9" name="Oval 24"/>
          <p:cNvSpPr/>
          <p:nvPr/>
        </p:nvSpPr>
        <p:spPr>
          <a:xfrm>
            <a:off x="2987640" y="26028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20" name="Oval 34"/>
          <p:cNvSpPr/>
          <p:nvPr/>
        </p:nvSpPr>
        <p:spPr>
          <a:xfrm>
            <a:off x="3708360" y="198900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21" name="Oval 35"/>
          <p:cNvSpPr/>
          <p:nvPr/>
        </p:nvSpPr>
        <p:spPr>
          <a:xfrm>
            <a:off x="2124000" y="2924280"/>
            <a:ext cx="1725480" cy="14396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22" name="Oval 36"/>
          <p:cNvSpPr/>
          <p:nvPr/>
        </p:nvSpPr>
        <p:spPr>
          <a:xfrm>
            <a:off x="2916360" y="479736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23" name="Straight Arrow Connector 39"/>
          <p:cNvSpPr/>
          <p:nvPr/>
        </p:nvSpPr>
        <p:spPr>
          <a:xfrm flipV="1">
            <a:off x="1042920" y="977760"/>
            <a:ext cx="1942920" cy="165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4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5" name="TextBox 41"/>
          <p:cNvSpPr/>
          <p:nvPr/>
        </p:nvSpPr>
        <p:spPr>
          <a:xfrm>
            <a:off x="1619280" y="2276640"/>
            <a:ext cx="2303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customer initiates this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26" name="Straight Arrow Connector 37"/>
          <p:cNvSpPr/>
          <p:nvPr/>
        </p:nvSpPr>
        <p:spPr>
          <a:xfrm rot="5400000">
            <a:off x="5515200" y="1125360"/>
            <a:ext cx="1501560" cy="165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Straight Arrow Connector 38"/>
          <p:cNvSpPr/>
          <p:nvPr/>
        </p:nvSpPr>
        <p:spPr>
          <a:xfrm>
            <a:off x="1116000" y="2637000"/>
            <a:ext cx="1258560" cy="4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18440"/>
            <a:ext cx="8227800" cy="60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UCD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7800" cy="413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Used to highlight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new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FRs as the system is being analysed and scope changes...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E.g. “OK. User interviews say the system should be able to do X. If we build in X, we’ll also need it to do A, B and C... Add them to the UCD.”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UCD is a good tool for communicating with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clients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(the ones paying for the system you are developing)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because UCDs are easy to read.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6840000" y="4547880"/>
            <a:ext cx="1780560" cy="175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529" name="Oval 3"/>
            <p:cNvSpPr/>
            <p:nvPr/>
          </p:nvSpPr>
          <p:spPr>
            <a:xfrm>
              <a:off x="539640" y="1989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0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1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2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3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34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535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6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7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8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9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40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541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2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3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4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5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46" name="TextBox 30"/>
          <p:cNvSpPr/>
          <p:nvPr/>
        </p:nvSpPr>
        <p:spPr>
          <a:xfrm>
            <a:off x="0" y="3645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47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48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49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0" name="Oval 24"/>
          <p:cNvSpPr/>
          <p:nvPr/>
        </p:nvSpPr>
        <p:spPr>
          <a:xfrm>
            <a:off x="2987640" y="26028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51" name="Oval 34"/>
          <p:cNvSpPr/>
          <p:nvPr/>
        </p:nvSpPr>
        <p:spPr>
          <a:xfrm>
            <a:off x="3708360" y="198900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52" name="Oval 35"/>
          <p:cNvSpPr/>
          <p:nvPr/>
        </p:nvSpPr>
        <p:spPr>
          <a:xfrm>
            <a:off x="2124000" y="2924280"/>
            <a:ext cx="1725480" cy="14396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53" name="Oval 36"/>
          <p:cNvSpPr/>
          <p:nvPr/>
        </p:nvSpPr>
        <p:spPr>
          <a:xfrm>
            <a:off x="2916360" y="479736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54" name="Straight Arrow Connector 39"/>
          <p:cNvSpPr/>
          <p:nvPr/>
        </p:nvSpPr>
        <p:spPr>
          <a:xfrm flipV="1">
            <a:off x="1042920" y="977760"/>
            <a:ext cx="1942920" cy="165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5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6" name="TextBox 41"/>
          <p:cNvSpPr/>
          <p:nvPr/>
        </p:nvSpPr>
        <p:spPr>
          <a:xfrm>
            <a:off x="4211640" y="4005360"/>
            <a:ext cx="2303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Accounts dept initiates this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57" name="Straight Arrow Connector 37"/>
          <p:cNvSpPr/>
          <p:nvPr/>
        </p:nvSpPr>
        <p:spPr>
          <a:xfrm rot="5400000">
            <a:off x="5515200" y="1125360"/>
            <a:ext cx="1501560" cy="165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8" name="Straight Arrow Connector 38"/>
          <p:cNvSpPr/>
          <p:nvPr/>
        </p:nvSpPr>
        <p:spPr>
          <a:xfrm>
            <a:off x="1116000" y="2637000"/>
            <a:ext cx="1258560" cy="4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9" name="Straight Arrow Connector 42"/>
          <p:cNvSpPr/>
          <p:nvPr/>
        </p:nvSpPr>
        <p:spPr>
          <a:xfrm flipV="1" rot="10800000">
            <a:off x="4393080" y="4221720"/>
            <a:ext cx="2482560" cy="78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roup 17"/>
          <p:cNvGrpSpPr/>
          <p:nvPr/>
        </p:nvGrpSpPr>
        <p:grpSpPr>
          <a:xfrm>
            <a:off x="323640" y="1989000"/>
            <a:ext cx="719280" cy="1511280"/>
            <a:chOff x="323640" y="1989000"/>
            <a:chExt cx="719280" cy="1511280"/>
          </a:xfrm>
        </p:grpSpPr>
        <p:sp>
          <p:nvSpPr>
            <p:cNvPr id="561" name="Oval 3"/>
            <p:cNvSpPr/>
            <p:nvPr/>
          </p:nvSpPr>
          <p:spPr>
            <a:xfrm>
              <a:off x="539640" y="1989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2" name="Straight Connector 7"/>
            <p:cNvSpPr/>
            <p:nvPr/>
          </p:nvSpPr>
          <p:spPr>
            <a:xfrm flipH="1">
              <a:off x="755640" y="2420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3" name="Straight Connector 8"/>
            <p:cNvSpPr/>
            <p:nvPr/>
          </p:nvSpPr>
          <p:spPr>
            <a:xfrm flipH="1">
              <a:off x="395280" y="2636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4" name="Straight Connector 10"/>
            <p:cNvSpPr/>
            <p:nvPr/>
          </p:nvSpPr>
          <p:spPr>
            <a:xfrm flipH="1">
              <a:off x="323640" y="3068280"/>
              <a:ext cx="432000" cy="36072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5" name="Straight Connector 14"/>
            <p:cNvSpPr/>
            <p:nvPr/>
          </p:nvSpPr>
          <p:spPr>
            <a:xfrm>
              <a:off x="755640" y="3068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66" name="Group 18"/>
          <p:cNvGrpSpPr/>
          <p:nvPr/>
        </p:nvGrpSpPr>
        <p:grpSpPr>
          <a:xfrm>
            <a:off x="6804000" y="836640"/>
            <a:ext cx="720720" cy="1512720"/>
            <a:chOff x="6804000" y="836640"/>
            <a:chExt cx="720720" cy="1512720"/>
          </a:xfrm>
        </p:grpSpPr>
        <p:sp>
          <p:nvSpPr>
            <p:cNvPr id="567" name="Oval 19"/>
            <p:cNvSpPr/>
            <p:nvPr/>
          </p:nvSpPr>
          <p:spPr>
            <a:xfrm>
              <a:off x="7020000" y="83664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8" name="Straight Connector 20"/>
            <p:cNvSpPr/>
            <p:nvPr/>
          </p:nvSpPr>
          <p:spPr>
            <a:xfrm flipH="1">
              <a:off x="7235640" y="1268280"/>
              <a:ext cx="36360" cy="64908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9" name="Straight Connector 21"/>
            <p:cNvSpPr/>
            <p:nvPr/>
          </p:nvSpPr>
          <p:spPr>
            <a:xfrm flipH="1">
              <a:off x="6875280" y="148428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0" name="Straight Connector 22"/>
            <p:cNvSpPr/>
            <p:nvPr/>
          </p:nvSpPr>
          <p:spPr>
            <a:xfrm flipH="1">
              <a:off x="6804000" y="191736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1" name="Straight Connector 23"/>
            <p:cNvSpPr/>
            <p:nvPr/>
          </p:nvSpPr>
          <p:spPr>
            <a:xfrm>
              <a:off x="7235640" y="191736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72" name="Group 24"/>
          <p:cNvGrpSpPr/>
          <p:nvPr/>
        </p:nvGrpSpPr>
        <p:grpSpPr>
          <a:xfrm>
            <a:off x="6804000" y="3573360"/>
            <a:ext cx="720720" cy="1511280"/>
            <a:chOff x="6804000" y="3573360"/>
            <a:chExt cx="720720" cy="1511280"/>
          </a:xfrm>
        </p:grpSpPr>
        <p:sp>
          <p:nvSpPr>
            <p:cNvPr id="573" name="Oval 25"/>
            <p:cNvSpPr/>
            <p:nvPr/>
          </p:nvSpPr>
          <p:spPr>
            <a:xfrm>
              <a:off x="7020000" y="3573360"/>
              <a:ext cx="50292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4" name="Straight Connector 26"/>
            <p:cNvSpPr/>
            <p:nvPr/>
          </p:nvSpPr>
          <p:spPr>
            <a:xfrm flipH="1">
              <a:off x="7235640" y="4005000"/>
              <a:ext cx="3636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5" name="Straight Connector 27"/>
            <p:cNvSpPr/>
            <p:nvPr/>
          </p:nvSpPr>
          <p:spPr>
            <a:xfrm flipH="1">
              <a:off x="6875280" y="4221000"/>
              <a:ext cx="6494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6" name="Straight Connector 28"/>
            <p:cNvSpPr/>
            <p:nvPr/>
          </p:nvSpPr>
          <p:spPr>
            <a:xfrm flipH="1">
              <a:off x="6804000" y="465264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7" name="Straight Connector 29"/>
            <p:cNvSpPr/>
            <p:nvPr/>
          </p:nvSpPr>
          <p:spPr>
            <a:xfrm>
              <a:off x="7235640" y="4652640"/>
              <a:ext cx="2174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78" name="TextBox 30"/>
          <p:cNvSpPr/>
          <p:nvPr/>
        </p:nvSpPr>
        <p:spPr>
          <a:xfrm>
            <a:off x="0" y="3645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79" name="TextBox 31"/>
          <p:cNvSpPr/>
          <p:nvPr/>
        </p:nvSpPr>
        <p:spPr>
          <a:xfrm>
            <a:off x="6516720" y="2421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salesman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80" name="TextBox 32"/>
          <p:cNvSpPr/>
          <p:nvPr/>
        </p:nvSpPr>
        <p:spPr>
          <a:xfrm>
            <a:off x="6372360" y="5084640"/>
            <a:ext cx="22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Accounts dept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81" name="Rectangle 33"/>
          <p:cNvSpPr/>
          <p:nvPr/>
        </p:nvSpPr>
        <p:spPr>
          <a:xfrm>
            <a:off x="1692360" y="189000"/>
            <a:ext cx="4390920" cy="64069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2" name="Oval 24"/>
          <p:cNvSpPr/>
          <p:nvPr/>
        </p:nvSpPr>
        <p:spPr>
          <a:xfrm>
            <a:off x="2987640" y="26028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Make purchase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83" name="Oval 34"/>
          <p:cNvSpPr/>
          <p:nvPr/>
        </p:nvSpPr>
        <p:spPr>
          <a:xfrm>
            <a:off x="3708360" y="198900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Enter sale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84" name="Oval 35"/>
          <p:cNvSpPr/>
          <p:nvPr/>
        </p:nvSpPr>
        <p:spPr>
          <a:xfrm>
            <a:off x="2124000" y="2924280"/>
            <a:ext cx="1725480" cy="143964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Track sales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85" name="Oval 36"/>
          <p:cNvSpPr/>
          <p:nvPr/>
        </p:nvSpPr>
        <p:spPr>
          <a:xfrm>
            <a:off x="2916360" y="4797360"/>
            <a:ext cx="172548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Send invoice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86" name="Straight Arrow Connector 39"/>
          <p:cNvSpPr/>
          <p:nvPr/>
        </p:nvSpPr>
        <p:spPr>
          <a:xfrm flipV="1">
            <a:off x="1042920" y="977760"/>
            <a:ext cx="1942920" cy="165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7" name="Straight Connector 40"/>
          <p:cNvSpPr/>
          <p:nvPr/>
        </p:nvSpPr>
        <p:spPr>
          <a:xfrm>
            <a:off x="4716360" y="981000"/>
            <a:ext cx="2303280" cy="712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8" name="TextBox 41"/>
          <p:cNvSpPr/>
          <p:nvPr/>
        </p:nvSpPr>
        <p:spPr>
          <a:xfrm>
            <a:off x="250920" y="4653000"/>
            <a:ext cx="2303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This invoice sending involves the customer receiving it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89" name="Straight Arrow Connector 37"/>
          <p:cNvSpPr/>
          <p:nvPr/>
        </p:nvSpPr>
        <p:spPr>
          <a:xfrm rot="5400000">
            <a:off x="5515200" y="1125360"/>
            <a:ext cx="1501560" cy="165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0" name="Straight Arrow Connector 38"/>
          <p:cNvSpPr/>
          <p:nvPr/>
        </p:nvSpPr>
        <p:spPr>
          <a:xfrm>
            <a:off x="1116000" y="2637000"/>
            <a:ext cx="1258560" cy="4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1" name="Straight Arrow Connector 42"/>
          <p:cNvSpPr/>
          <p:nvPr/>
        </p:nvSpPr>
        <p:spPr>
          <a:xfrm flipV="1" rot="10800000">
            <a:off x="4393080" y="4221720"/>
            <a:ext cx="2482560" cy="78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2" name="Straight Connector 43"/>
          <p:cNvSpPr/>
          <p:nvPr/>
        </p:nvSpPr>
        <p:spPr>
          <a:xfrm>
            <a:off x="1042920" y="2636640"/>
            <a:ext cx="1873080" cy="287964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560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800" cy="561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Create a UCD to describe the following requirements of a new system in Windoze P/L.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Customers contact the company secretary to request a quotation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secretary books the quotation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advises the customer of the date and time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window installer uses the system to calculate the quotation at the customer’s house.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bursar processes the customer’s payment. If the customer paid by credit card, the card needs to be processed first.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800" cy="1006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Customers contact the company secretary to request a quotation</a:t>
            </a:r>
            <a:endParaRPr b="0" lang="en-AU" sz="3200" spc="-1" strike="noStrike">
              <a:latin typeface="Arial"/>
            </a:endParaRPr>
          </a:p>
        </p:txBody>
      </p:sp>
      <p:grpSp>
        <p:nvGrpSpPr>
          <p:cNvPr id="597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598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9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0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1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2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03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604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605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6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7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8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9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10" name="TextBox 30"/>
          <p:cNvSpPr/>
          <p:nvPr/>
        </p:nvSpPr>
        <p:spPr>
          <a:xfrm>
            <a:off x="6912000" y="39225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11" name="Oval 17"/>
          <p:cNvSpPr/>
          <p:nvPr/>
        </p:nvSpPr>
        <p:spPr>
          <a:xfrm>
            <a:off x="3203640" y="227664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12" name="Straight Arrow Connector 18"/>
          <p:cNvSpPr/>
          <p:nvPr/>
        </p:nvSpPr>
        <p:spPr>
          <a:xfrm flipV="1">
            <a:off x="1042920" y="2991960"/>
            <a:ext cx="2158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3" name="TextBox 41"/>
          <p:cNvSpPr/>
          <p:nvPr/>
        </p:nvSpPr>
        <p:spPr>
          <a:xfrm>
            <a:off x="1258920" y="3213000"/>
            <a:ext cx="2303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Use an arrowhead because the customer initiates this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800" cy="1006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Customers contact the company secretary to request a quotation</a:t>
            </a:r>
            <a:endParaRPr b="0" lang="en-AU" sz="3200" spc="-1" strike="noStrike">
              <a:latin typeface="Arial"/>
            </a:endParaRPr>
          </a:p>
        </p:txBody>
      </p:sp>
      <p:grpSp>
        <p:nvGrpSpPr>
          <p:cNvPr id="616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617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8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9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0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1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22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623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624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5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6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7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8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29" name="TextBox 30"/>
          <p:cNvSpPr/>
          <p:nvPr/>
        </p:nvSpPr>
        <p:spPr>
          <a:xfrm>
            <a:off x="6912000" y="39225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30" name="Oval 17"/>
          <p:cNvSpPr/>
          <p:nvPr/>
        </p:nvSpPr>
        <p:spPr>
          <a:xfrm>
            <a:off x="3203640" y="2276640"/>
            <a:ext cx="1726920" cy="143820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31" name="Straight Arrow Connector 18"/>
          <p:cNvSpPr/>
          <p:nvPr/>
        </p:nvSpPr>
        <p:spPr>
          <a:xfrm flipV="1">
            <a:off x="1042920" y="2991960"/>
            <a:ext cx="2158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2" name="Straight Connector 20"/>
          <p:cNvSpPr/>
          <p:nvPr/>
        </p:nvSpPr>
        <p:spPr>
          <a:xfrm flipV="1">
            <a:off x="4932360" y="2788920"/>
            <a:ext cx="2377800" cy="2080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3" name="TextBox 41"/>
          <p:cNvSpPr/>
          <p:nvPr/>
        </p:nvSpPr>
        <p:spPr>
          <a:xfrm>
            <a:off x="4859280" y="3068640"/>
            <a:ext cx="23032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Add this association</a:t>
            </a:r>
            <a:br/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because the secretary becomes involved in the use case.  No arrowhead!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800" cy="1006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secretary books the quotation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advises the customer of the date and time</a:t>
            </a:r>
            <a:endParaRPr b="0" lang="en-AU" sz="3200" spc="-1" strike="noStrike">
              <a:latin typeface="Arial"/>
            </a:endParaRPr>
          </a:p>
        </p:txBody>
      </p:sp>
      <p:grpSp>
        <p:nvGrpSpPr>
          <p:cNvPr id="636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637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8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9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0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1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42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643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644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5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6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7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8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49" name="TextBox 30"/>
          <p:cNvSpPr/>
          <p:nvPr/>
        </p:nvSpPr>
        <p:spPr>
          <a:xfrm>
            <a:off x="6912000" y="39225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50" name="Oval 17"/>
          <p:cNvSpPr/>
          <p:nvPr/>
        </p:nvSpPr>
        <p:spPr>
          <a:xfrm>
            <a:off x="3203640" y="2276640"/>
            <a:ext cx="1366560" cy="10173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51" name="Straight Arrow Connector 18"/>
          <p:cNvSpPr/>
          <p:nvPr/>
        </p:nvSpPr>
        <p:spPr>
          <a:xfrm flipV="1">
            <a:off x="1042920" y="2782080"/>
            <a:ext cx="2158920" cy="20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2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3" name="Oval 21"/>
          <p:cNvSpPr/>
          <p:nvPr/>
        </p:nvSpPr>
        <p:spPr>
          <a:xfrm>
            <a:off x="3924360" y="3716280"/>
            <a:ext cx="1222200" cy="107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54" name="Straight Arrow Connector 34"/>
          <p:cNvSpPr/>
          <p:nvPr/>
        </p:nvSpPr>
        <p:spPr>
          <a:xfrm rot="5400000">
            <a:off x="5496840" y="2442240"/>
            <a:ext cx="1466640" cy="216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5" name="TextBox 41"/>
          <p:cNvSpPr/>
          <p:nvPr/>
        </p:nvSpPr>
        <p:spPr>
          <a:xfrm>
            <a:off x="5580000" y="4005360"/>
            <a:ext cx="1438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Secretary initiates this, so add arrowhead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800" cy="1006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secretary books the quotation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advises the customer of the date and time</a:t>
            </a:r>
            <a:endParaRPr b="0" lang="en-AU" sz="3200" spc="-1" strike="noStrike">
              <a:latin typeface="Arial"/>
            </a:endParaRPr>
          </a:p>
        </p:txBody>
      </p:sp>
      <p:grpSp>
        <p:nvGrpSpPr>
          <p:cNvPr id="658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659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0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1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2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3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64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665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666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7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8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9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0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71" name="TextBox 30"/>
          <p:cNvSpPr/>
          <p:nvPr/>
        </p:nvSpPr>
        <p:spPr>
          <a:xfrm>
            <a:off x="6912000" y="39225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72" name="Oval 17"/>
          <p:cNvSpPr/>
          <p:nvPr/>
        </p:nvSpPr>
        <p:spPr>
          <a:xfrm>
            <a:off x="3203640" y="2276640"/>
            <a:ext cx="1366560" cy="10173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73" name="Straight Arrow Connector 18"/>
          <p:cNvSpPr/>
          <p:nvPr/>
        </p:nvSpPr>
        <p:spPr>
          <a:xfrm flipV="1">
            <a:off x="1042920" y="2782080"/>
            <a:ext cx="2158920" cy="20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4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5" name="Oval 21"/>
          <p:cNvSpPr/>
          <p:nvPr/>
        </p:nvSpPr>
        <p:spPr>
          <a:xfrm>
            <a:off x="3924360" y="3716280"/>
            <a:ext cx="1222200" cy="107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76" name="Oval 22"/>
          <p:cNvSpPr/>
          <p:nvPr/>
        </p:nvSpPr>
        <p:spPr>
          <a:xfrm>
            <a:off x="4284720" y="4941720"/>
            <a:ext cx="1509480" cy="9568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77" name="Straight Arrow Connector 34"/>
          <p:cNvSpPr/>
          <p:nvPr/>
        </p:nvSpPr>
        <p:spPr>
          <a:xfrm rot="5400000">
            <a:off x="5496840" y="2442240"/>
            <a:ext cx="1466640" cy="216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8" name="TextBox 41"/>
          <p:cNvSpPr/>
          <p:nvPr/>
        </p:nvSpPr>
        <p:spPr>
          <a:xfrm>
            <a:off x="5867280" y="5084640"/>
            <a:ext cx="28796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Secretary also initiates this. Note that there are two actions, so 2 use cases. Perhaps create the second as an &lt;&lt;include&gt;&gt;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79" name="Straight Arrow Connector 25"/>
          <p:cNvSpPr/>
          <p:nvPr/>
        </p:nvSpPr>
        <p:spPr>
          <a:xfrm rot="5400000">
            <a:off x="5298480" y="3067920"/>
            <a:ext cx="2290680" cy="173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8227800" cy="1006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secretary books the quotation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advises the customer of the date and time</a:t>
            </a:r>
            <a:endParaRPr b="0" lang="en-AU" sz="3200" spc="-1" strike="noStrike">
              <a:latin typeface="Arial"/>
            </a:endParaRPr>
          </a:p>
        </p:txBody>
      </p:sp>
      <p:grpSp>
        <p:nvGrpSpPr>
          <p:cNvPr id="682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683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4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5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6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7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88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689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690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1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2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3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4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95" name="TextBox 30"/>
          <p:cNvSpPr/>
          <p:nvPr/>
        </p:nvSpPr>
        <p:spPr>
          <a:xfrm>
            <a:off x="6912000" y="39225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96" name="Oval 17"/>
          <p:cNvSpPr/>
          <p:nvPr/>
        </p:nvSpPr>
        <p:spPr>
          <a:xfrm>
            <a:off x="3203640" y="2276640"/>
            <a:ext cx="1366560" cy="10173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97" name="Straight Arrow Connector 18"/>
          <p:cNvSpPr/>
          <p:nvPr/>
        </p:nvSpPr>
        <p:spPr>
          <a:xfrm>
            <a:off x="1042920" y="2565360"/>
            <a:ext cx="2158920" cy="21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8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9" name="Oval 21"/>
          <p:cNvSpPr/>
          <p:nvPr/>
        </p:nvSpPr>
        <p:spPr>
          <a:xfrm>
            <a:off x="3924360" y="3716280"/>
            <a:ext cx="1222200" cy="107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00" name="Oval 22"/>
          <p:cNvSpPr/>
          <p:nvPr/>
        </p:nvSpPr>
        <p:spPr>
          <a:xfrm>
            <a:off x="4284720" y="4941720"/>
            <a:ext cx="1509480" cy="9568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01" name="Straight Arrow Connector 34"/>
          <p:cNvSpPr/>
          <p:nvPr/>
        </p:nvSpPr>
        <p:spPr>
          <a:xfrm rot="5400000">
            <a:off x="5496840" y="2442240"/>
            <a:ext cx="1466640" cy="216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2" name="TextBox 41"/>
          <p:cNvSpPr/>
          <p:nvPr/>
        </p:nvSpPr>
        <p:spPr>
          <a:xfrm rot="2103000">
            <a:off x="1263600" y="4461840"/>
            <a:ext cx="2879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Add association to customer who is being advised by the use case.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03" name="Straight Arrow Connector 25"/>
          <p:cNvSpPr/>
          <p:nvPr/>
        </p:nvSpPr>
        <p:spPr>
          <a:xfrm rot="5400000">
            <a:off x="5298480" y="3067920"/>
            <a:ext cx="2290680" cy="173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4" name="Straight Connector 26"/>
          <p:cNvSpPr/>
          <p:nvPr/>
        </p:nvSpPr>
        <p:spPr>
          <a:xfrm>
            <a:off x="968040" y="2717640"/>
            <a:ext cx="3316320" cy="270360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/>
          </p:nvPr>
        </p:nvSpPr>
        <p:spPr>
          <a:xfrm>
            <a:off x="179280" y="836640"/>
            <a:ext cx="8783280" cy="1006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window installer uses the system to calculate the quotation at the customer’s house.</a:t>
            </a:r>
            <a:endParaRPr b="0" lang="en-AU" sz="3200" spc="-1" strike="noStrike">
              <a:latin typeface="Arial"/>
            </a:endParaRPr>
          </a:p>
        </p:txBody>
      </p:sp>
      <p:grpSp>
        <p:nvGrpSpPr>
          <p:cNvPr id="707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708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9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0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1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2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13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714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715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6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7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8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9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20" name="TextBox 30"/>
          <p:cNvSpPr/>
          <p:nvPr/>
        </p:nvSpPr>
        <p:spPr>
          <a:xfrm>
            <a:off x="6912000" y="39225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21" name="Oval 17"/>
          <p:cNvSpPr/>
          <p:nvPr/>
        </p:nvSpPr>
        <p:spPr>
          <a:xfrm>
            <a:off x="3203640" y="2276640"/>
            <a:ext cx="1366560" cy="10173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22" name="Straight Arrow Connector 18"/>
          <p:cNvSpPr/>
          <p:nvPr/>
        </p:nvSpPr>
        <p:spPr>
          <a:xfrm>
            <a:off x="1042920" y="2565360"/>
            <a:ext cx="2158920" cy="21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3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4" name="Oval 21"/>
          <p:cNvSpPr/>
          <p:nvPr/>
        </p:nvSpPr>
        <p:spPr>
          <a:xfrm>
            <a:off x="4211640" y="3068640"/>
            <a:ext cx="1222200" cy="107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25" name="Oval 22"/>
          <p:cNvSpPr/>
          <p:nvPr/>
        </p:nvSpPr>
        <p:spPr>
          <a:xfrm>
            <a:off x="3564000" y="4221000"/>
            <a:ext cx="1510920" cy="9568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26" name="Straight Arrow Connector 34"/>
          <p:cNvSpPr/>
          <p:nvPr/>
        </p:nvSpPr>
        <p:spPr>
          <a:xfrm rot="5400000">
            <a:off x="5965200" y="2261160"/>
            <a:ext cx="817200" cy="187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7" name="Straight Arrow Connector 25"/>
          <p:cNvSpPr/>
          <p:nvPr/>
        </p:nvSpPr>
        <p:spPr>
          <a:xfrm rot="5400000">
            <a:off x="5298480" y="2345400"/>
            <a:ext cx="1569960" cy="245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8" name="Straight Connector 26"/>
          <p:cNvSpPr/>
          <p:nvPr/>
        </p:nvSpPr>
        <p:spPr>
          <a:xfrm>
            <a:off x="968040" y="2717640"/>
            <a:ext cx="2595600" cy="198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29" name="Group 17"/>
          <p:cNvGrpSpPr/>
          <p:nvPr/>
        </p:nvGrpSpPr>
        <p:grpSpPr>
          <a:xfrm>
            <a:off x="7092720" y="4437000"/>
            <a:ext cx="719280" cy="1511280"/>
            <a:chOff x="7092720" y="4437000"/>
            <a:chExt cx="719280" cy="1511280"/>
          </a:xfrm>
        </p:grpSpPr>
        <p:sp>
          <p:nvSpPr>
            <p:cNvPr id="730" name="Oval 28"/>
            <p:cNvSpPr/>
            <p:nvPr/>
          </p:nvSpPr>
          <p:spPr>
            <a:xfrm>
              <a:off x="7308720" y="4437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1" name="Straight Connector 29"/>
            <p:cNvSpPr/>
            <p:nvPr/>
          </p:nvSpPr>
          <p:spPr>
            <a:xfrm flipH="1">
              <a:off x="7524720" y="4868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2" name="Straight Connector 30"/>
            <p:cNvSpPr/>
            <p:nvPr/>
          </p:nvSpPr>
          <p:spPr>
            <a:xfrm flipH="1">
              <a:off x="7164360" y="5084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3" name="Straight Connector 31"/>
            <p:cNvSpPr/>
            <p:nvPr/>
          </p:nvSpPr>
          <p:spPr>
            <a:xfrm flipH="1">
              <a:off x="7092720" y="551628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4" name="Straight Connector 32"/>
            <p:cNvSpPr/>
            <p:nvPr/>
          </p:nvSpPr>
          <p:spPr>
            <a:xfrm>
              <a:off x="7524720" y="5516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35" name="TextBox 30"/>
          <p:cNvSpPr/>
          <p:nvPr/>
        </p:nvSpPr>
        <p:spPr>
          <a:xfrm>
            <a:off x="7056360" y="5877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36" name="Straight Arrow Connector 40"/>
          <p:cNvSpPr/>
          <p:nvPr/>
        </p:nvSpPr>
        <p:spPr>
          <a:xfrm flipV="1" rot="10800000">
            <a:off x="5221440" y="4653360"/>
            <a:ext cx="2087280" cy="112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7" name="Oval 51"/>
          <p:cNvSpPr/>
          <p:nvPr/>
        </p:nvSpPr>
        <p:spPr>
          <a:xfrm>
            <a:off x="3708360" y="5300640"/>
            <a:ext cx="1509480" cy="9586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 quote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/>
          </p:nvPr>
        </p:nvSpPr>
        <p:spPr>
          <a:xfrm>
            <a:off x="179280" y="836640"/>
            <a:ext cx="8783280" cy="1006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window installer uses the system to calculate the quotation at the customer’s house.</a:t>
            </a:r>
            <a:endParaRPr b="0" lang="en-AU" sz="3200" spc="-1" strike="noStrike">
              <a:latin typeface="Arial"/>
            </a:endParaRPr>
          </a:p>
        </p:txBody>
      </p:sp>
      <p:grpSp>
        <p:nvGrpSpPr>
          <p:cNvPr id="740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741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2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3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4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5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46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747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748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9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0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1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2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53" name="TextBox 30"/>
          <p:cNvSpPr/>
          <p:nvPr/>
        </p:nvSpPr>
        <p:spPr>
          <a:xfrm>
            <a:off x="6912000" y="39225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54" name="Oval 17"/>
          <p:cNvSpPr/>
          <p:nvPr/>
        </p:nvSpPr>
        <p:spPr>
          <a:xfrm>
            <a:off x="3203640" y="2276640"/>
            <a:ext cx="1366560" cy="10173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55" name="Straight Arrow Connector 18"/>
          <p:cNvSpPr/>
          <p:nvPr/>
        </p:nvSpPr>
        <p:spPr>
          <a:xfrm>
            <a:off x="1042920" y="2565360"/>
            <a:ext cx="2158920" cy="21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6" name="Straight Connector 20"/>
          <p:cNvSpPr/>
          <p:nvPr/>
        </p:nvSpPr>
        <p:spPr>
          <a:xfrm>
            <a:off x="4572000" y="2786040"/>
            <a:ext cx="2738160" cy="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7" name="Oval 21"/>
          <p:cNvSpPr/>
          <p:nvPr/>
        </p:nvSpPr>
        <p:spPr>
          <a:xfrm>
            <a:off x="4211640" y="3068640"/>
            <a:ext cx="1222200" cy="10792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58" name="Oval 22"/>
          <p:cNvSpPr/>
          <p:nvPr/>
        </p:nvSpPr>
        <p:spPr>
          <a:xfrm>
            <a:off x="3564000" y="4221000"/>
            <a:ext cx="1510920" cy="9568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59" name="Straight Arrow Connector 34"/>
          <p:cNvSpPr/>
          <p:nvPr/>
        </p:nvSpPr>
        <p:spPr>
          <a:xfrm rot="5400000">
            <a:off x="5965200" y="2261160"/>
            <a:ext cx="817200" cy="187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0" name="TextBox 41"/>
          <p:cNvSpPr/>
          <p:nvPr/>
        </p:nvSpPr>
        <p:spPr>
          <a:xfrm>
            <a:off x="611280" y="4724280"/>
            <a:ext cx="2879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Add association to customer who receives the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61" name="Straight Arrow Connector 25"/>
          <p:cNvSpPr/>
          <p:nvPr/>
        </p:nvSpPr>
        <p:spPr>
          <a:xfrm rot="5400000">
            <a:off x="5298480" y="2345400"/>
            <a:ext cx="1569960" cy="245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2" name="Straight Connector 26"/>
          <p:cNvSpPr/>
          <p:nvPr/>
        </p:nvSpPr>
        <p:spPr>
          <a:xfrm>
            <a:off x="968040" y="2717640"/>
            <a:ext cx="2595600" cy="19828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63" name="Group 17"/>
          <p:cNvGrpSpPr/>
          <p:nvPr/>
        </p:nvGrpSpPr>
        <p:grpSpPr>
          <a:xfrm>
            <a:off x="7092720" y="4437000"/>
            <a:ext cx="719280" cy="1511280"/>
            <a:chOff x="7092720" y="4437000"/>
            <a:chExt cx="719280" cy="1511280"/>
          </a:xfrm>
        </p:grpSpPr>
        <p:sp>
          <p:nvSpPr>
            <p:cNvPr id="764" name="Oval 28"/>
            <p:cNvSpPr/>
            <p:nvPr/>
          </p:nvSpPr>
          <p:spPr>
            <a:xfrm>
              <a:off x="7308720" y="4437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5" name="Straight Connector 29"/>
            <p:cNvSpPr/>
            <p:nvPr/>
          </p:nvSpPr>
          <p:spPr>
            <a:xfrm flipH="1">
              <a:off x="7524720" y="4868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6" name="Straight Connector 30"/>
            <p:cNvSpPr/>
            <p:nvPr/>
          </p:nvSpPr>
          <p:spPr>
            <a:xfrm flipH="1">
              <a:off x="7164360" y="508464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7" name="Straight Connector 31"/>
            <p:cNvSpPr/>
            <p:nvPr/>
          </p:nvSpPr>
          <p:spPr>
            <a:xfrm flipH="1">
              <a:off x="7092720" y="551628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8" name="Straight Connector 32"/>
            <p:cNvSpPr/>
            <p:nvPr/>
          </p:nvSpPr>
          <p:spPr>
            <a:xfrm>
              <a:off x="7524720" y="5516280"/>
              <a:ext cx="215640" cy="432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69" name="TextBox 30"/>
          <p:cNvSpPr/>
          <p:nvPr/>
        </p:nvSpPr>
        <p:spPr>
          <a:xfrm>
            <a:off x="7056360" y="5877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70" name="Straight Arrow Connector 40"/>
          <p:cNvSpPr/>
          <p:nvPr/>
        </p:nvSpPr>
        <p:spPr>
          <a:xfrm flipV="1" rot="10800000">
            <a:off x="5221440" y="4653360"/>
            <a:ext cx="2087280" cy="112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1" name="Oval 51"/>
          <p:cNvSpPr/>
          <p:nvPr/>
        </p:nvSpPr>
        <p:spPr>
          <a:xfrm>
            <a:off x="3708360" y="5300640"/>
            <a:ext cx="1509480" cy="9586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72" name="Straight Connector 53"/>
          <p:cNvSpPr/>
          <p:nvPr/>
        </p:nvSpPr>
        <p:spPr>
          <a:xfrm>
            <a:off x="790560" y="2781000"/>
            <a:ext cx="2917800" cy="300060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7800" cy="71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WHAT’S IN A UCD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0" y="2061000"/>
            <a:ext cx="2734560" cy="2806920"/>
          </a:xfrm>
          <a:prstGeom prst="rect">
            <a:avLst/>
          </a:prstGeom>
          <a:gradFill rotWithShape="0">
            <a:gsLst>
              <a:gs pos="0">
                <a:srgbClr val="ffff00">
                  <a:alpha val="28235"/>
                </a:srgbClr>
              </a:gs>
              <a:gs pos="100000">
                <a:srgbClr val="c1d1ec"/>
              </a:gs>
            </a:gsLst>
            <a:lin ang="5400000"/>
          </a:gradFill>
          <a:ln w="0">
            <a:solidFill>
              <a:srgbClr val="d9d9d9">
                <a:alpha val="83000"/>
              </a:srgbClr>
            </a:solidFill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Actors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Use Cases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Associations (communications)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&lt;&lt;Includes&gt;&gt;, &lt;&lt;extends&gt;&gt;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System boundaries</a:t>
            </a:r>
            <a:endParaRPr b="0" lang="en-AU" sz="20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2674800" y="1341360"/>
            <a:ext cx="6432480" cy="51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/>
          </p:nvPr>
        </p:nvSpPr>
        <p:spPr>
          <a:xfrm>
            <a:off x="179280" y="836640"/>
            <a:ext cx="8783280" cy="57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bursar processes the customer’s payment</a:t>
            </a:r>
            <a:endParaRPr b="0" lang="en-AU" sz="3200" spc="-1" strike="noStrike">
              <a:latin typeface="Arial"/>
            </a:endParaRPr>
          </a:p>
        </p:txBody>
      </p:sp>
      <p:grpSp>
        <p:nvGrpSpPr>
          <p:cNvPr id="775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776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7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8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9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0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81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782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783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4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5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6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7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88" name="TextBox 30"/>
          <p:cNvSpPr/>
          <p:nvPr/>
        </p:nvSpPr>
        <p:spPr>
          <a:xfrm>
            <a:off x="6912000" y="39225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secretary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89" name="Oval 17"/>
          <p:cNvSpPr/>
          <p:nvPr/>
        </p:nvSpPr>
        <p:spPr>
          <a:xfrm>
            <a:off x="3276720" y="1484280"/>
            <a:ext cx="223020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90" name="Straight Arrow Connector 18"/>
          <p:cNvSpPr/>
          <p:nvPr/>
        </p:nvSpPr>
        <p:spPr>
          <a:xfrm flipV="1">
            <a:off x="1042920" y="1732680"/>
            <a:ext cx="2231640" cy="82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1" name="Straight Connector 20"/>
          <p:cNvSpPr/>
          <p:nvPr/>
        </p:nvSpPr>
        <p:spPr>
          <a:xfrm>
            <a:off x="5508360" y="1736640"/>
            <a:ext cx="1801800" cy="10522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2" name="Oval 21"/>
          <p:cNvSpPr/>
          <p:nvPr/>
        </p:nvSpPr>
        <p:spPr>
          <a:xfrm>
            <a:off x="3348000" y="2060640"/>
            <a:ext cx="1869840" cy="574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93" name="Oval 22"/>
          <p:cNvSpPr/>
          <p:nvPr/>
        </p:nvSpPr>
        <p:spPr>
          <a:xfrm>
            <a:off x="2771640" y="2708280"/>
            <a:ext cx="309384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94" name="Straight Arrow Connector 34"/>
          <p:cNvSpPr/>
          <p:nvPr/>
        </p:nvSpPr>
        <p:spPr>
          <a:xfrm flipH="1" rot="5400000">
            <a:off x="6042960" y="1525680"/>
            <a:ext cx="437760" cy="208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5" name="TextBox 41"/>
          <p:cNvSpPr/>
          <p:nvPr/>
        </p:nvSpPr>
        <p:spPr>
          <a:xfrm>
            <a:off x="2556000" y="5157720"/>
            <a:ext cx="38858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Note the rearrangement to fit everything in – this is why using UCD software is much easier than pen and paper!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96" name="Straight Arrow Connector 25"/>
          <p:cNvSpPr/>
          <p:nvPr/>
        </p:nvSpPr>
        <p:spPr>
          <a:xfrm rot="5400000">
            <a:off x="6505200" y="2153520"/>
            <a:ext cx="169560" cy="144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7" name="Straight Connector 26"/>
          <p:cNvSpPr/>
          <p:nvPr/>
        </p:nvSpPr>
        <p:spPr>
          <a:xfrm>
            <a:off x="968040" y="2717640"/>
            <a:ext cx="1803600" cy="24300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98" name="Group 17"/>
          <p:cNvGrpSpPr/>
          <p:nvPr/>
        </p:nvGrpSpPr>
        <p:grpSpPr>
          <a:xfrm>
            <a:off x="250560" y="4581360"/>
            <a:ext cx="719280" cy="1511280"/>
            <a:chOff x="250560" y="4581360"/>
            <a:chExt cx="719280" cy="1511280"/>
          </a:xfrm>
        </p:grpSpPr>
        <p:sp>
          <p:nvSpPr>
            <p:cNvPr id="799" name="Oval 28"/>
            <p:cNvSpPr/>
            <p:nvPr/>
          </p:nvSpPr>
          <p:spPr>
            <a:xfrm>
              <a:off x="466560" y="4581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0" name="Straight Connector 29"/>
            <p:cNvSpPr/>
            <p:nvPr/>
          </p:nvSpPr>
          <p:spPr>
            <a:xfrm flipH="1">
              <a:off x="682560" y="5013000"/>
              <a:ext cx="34920" cy="648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1" name="Straight Connector 30"/>
            <p:cNvSpPr/>
            <p:nvPr/>
          </p:nvSpPr>
          <p:spPr>
            <a:xfrm flipH="1">
              <a:off x="322200" y="5229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2" name="Straight Connector 31"/>
            <p:cNvSpPr/>
            <p:nvPr/>
          </p:nvSpPr>
          <p:spPr>
            <a:xfrm flipH="1">
              <a:off x="250560" y="5661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3" name="Straight Connector 32"/>
            <p:cNvSpPr/>
            <p:nvPr/>
          </p:nvSpPr>
          <p:spPr>
            <a:xfrm>
              <a:off x="682560" y="5661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04" name="TextBox 30"/>
          <p:cNvSpPr/>
          <p:nvPr/>
        </p:nvSpPr>
        <p:spPr>
          <a:xfrm>
            <a:off x="7056360" y="5877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05" name="Straight Arrow Connector 40"/>
          <p:cNvSpPr/>
          <p:nvPr/>
        </p:nvSpPr>
        <p:spPr>
          <a:xfrm flipH="1" flipV="1" rot="5400000">
            <a:off x="1559880" y="4024080"/>
            <a:ext cx="258480" cy="158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6" name="Oval 51"/>
          <p:cNvSpPr/>
          <p:nvPr/>
        </p:nvSpPr>
        <p:spPr>
          <a:xfrm>
            <a:off x="2987640" y="3357720"/>
            <a:ext cx="2734920" cy="5014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07" name="Straight Connector 53"/>
          <p:cNvSpPr/>
          <p:nvPr/>
        </p:nvSpPr>
        <p:spPr>
          <a:xfrm>
            <a:off x="790560" y="2781000"/>
            <a:ext cx="2197080" cy="8272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08" name="Group 17"/>
          <p:cNvGrpSpPr/>
          <p:nvPr/>
        </p:nvGrpSpPr>
        <p:grpSpPr>
          <a:xfrm>
            <a:off x="7245000" y="4589640"/>
            <a:ext cx="719280" cy="1510920"/>
            <a:chOff x="7245000" y="4589640"/>
            <a:chExt cx="719280" cy="1510920"/>
          </a:xfrm>
        </p:grpSpPr>
        <p:sp>
          <p:nvSpPr>
            <p:cNvPr id="809" name="Oval 38"/>
            <p:cNvSpPr/>
            <p:nvPr/>
          </p:nvSpPr>
          <p:spPr>
            <a:xfrm>
              <a:off x="7461360" y="458964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0" name="Straight Connector 41"/>
            <p:cNvSpPr/>
            <p:nvPr/>
          </p:nvSpPr>
          <p:spPr>
            <a:xfrm flipH="1">
              <a:off x="7677000" y="5020920"/>
              <a:ext cx="34920" cy="648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1" name="Straight Connector 42"/>
            <p:cNvSpPr/>
            <p:nvPr/>
          </p:nvSpPr>
          <p:spPr>
            <a:xfrm flipH="1">
              <a:off x="7316640" y="523692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2" name="Straight Connector 43"/>
            <p:cNvSpPr/>
            <p:nvPr/>
          </p:nvSpPr>
          <p:spPr>
            <a:xfrm flipH="1">
              <a:off x="7245000" y="566892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3" name="Straight Connector 44"/>
            <p:cNvSpPr/>
            <p:nvPr/>
          </p:nvSpPr>
          <p:spPr>
            <a:xfrm>
              <a:off x="7677000" y="566892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14" name="TextBox 30"/>
          <p:cNvSpPr/>
          <p:nvPr/>
        </p:nvSpPr>
        <p:spPr>
          <a:xfrm>
            <a:off x="108000" y="62373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bursar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15" name="Oval 82"/>
          <p:cNvSpPr/>
          <p:nvPr/>
        </p:nvSpPr>
        <p:spPr>
          <a:xfrm>
            <a:off x="2484360" y="4437000"/>
            <a:ext cx="273348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payment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16" name="Straight Arrow Connector 84"/>
          <p:cNvSpPr/>
          <p:nvPr/>
        </p:nvSpPr>
        <p:spPr>
          <a:xfrm flipV="1" rot="16200000">
            <a:off x="6108840" y="3223440"/>
            <a:ext cx="1042920" cy="18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Solution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8" name="PlaceHolder 2"/>
          <p:cNvSpPr>
            <a:spLocks noGrp="1"/>
          </p:cNvSpPr>
          <p:nvPr>
            <p:ph/>
          </p:nvPr>
        </p:nvSpPr>
        <p:spPr>
          <a:xfrm>
            <a:off x="179280" y="620640"/>
            <a:ext cx="8783280" cy="57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If the customer paid by credit card, the card needs to be processed first.</a:t>
            </a:r>
            <a:endParaRPr b="0" lang="en-AU" sz="2400" spc="-1" strike="noStrike">
              <a:latin typeface="Arial"/>
            </a:endParaRPr>
          </a:p>
        </p:txBody>
      </p:sp>
      <p:grpSp>
        <p:nvGrpSpPr>
          <p:cNvPr id="819" name="Group 17"/>
          <p:cNvGrpSpPr/>
          <p:nvPr/>
        </p:nvGrpSpPr>
        <p:grpSpPr>
          <a:xfrm>
            <a:off x="323640" y="2349360"/>
            <a:ext cx="719280" cy="1511280"/>
            <a:chOff x="323640" y="2349360"/>
            <a:chExt cx="719280" cy="1511280"/>
          </a:xfrm>
        </p:grpSpPr>
        <p:sp>
          <p:nvSpPr>
            <p:cNvPr id="820" name="Oval 4"/>
            <p:cNvSpPr/>
            <p:nvPr/>
          </p:nvSpPr>
          <p:spPr>
            <a:xfrm>
              <a:off x="539640" y="2349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1" name="Straight Connector 5"/>
            <p:cNvSpPr/>
            <p:nvPr/>
          </p:nvSpPr>
          <p:spPr>
            <a:xfrm flipH="1">
              <a:off x="755640" y="278100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2" name="Straight Connector 6"/>
            <p:cNvSpPr/>
            <p:nvPr/>
          </p:nvSpPr>
          <p:spPr>
            <a:xfrm flipH="1">
              <a:off x="395280" y="2997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3" name="Straight Connector 7"/>
            <p:cNvSpPr/>
            <p:nvPr/>
          </p:nvSpPr>
          <p:spPr>
            <a:xfrm flipH="1">
              <a:off x="323640" y="3429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4" name="Straight Connector 8"/>
            <p:cNvSpPr/>
            <p:nvPr/>
          </p:nvSpPr>
          <p:spPr>
            <a:xfrm>
              <a:off x="755640" y="3429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25" name="TextBox 30"/>
          <p:cNvSpPr/>
          <p:nvPr/>
        </p:nvSpPr>
        <p:spPr>
          <a:xfrm>
            <a:off x="144360" y="385128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customer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826" name="Group 17"/>
          <p:cNvGrpSpPr/>
          <p:nvPr/>
        </p:nvGrpSpPr>
        <p:grpSpPr>
          <a:xfrm>
            <a:off x="7021440" y="2421000"/>
            <a:ext cx="718920" cy="1510920"/>
            <a:chOff x="7021440" y="2421000"/>
            <a:chExt cx="718920" cy="1510920"/>
          </a:xfrm>
        </p:grpSpPr>
        <p:sp>
          <p:nvSpPr>
            <p:cNvPr id="827" name="Oval 11"/>
            <p:cNvSpPr/>
            <p:nvPr/>
          </p:nvSpPr>
          <p:spPr>
            <a:xfrm>
              <a:off x="7237440" y="242100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8" name="Straight Connector 12"/>
            <p:cNvSpPr/>
            <p:nvPr/>
          </p:nvSpPr>
          <p:spPr>
            <a:xfrm flipH="1">
              <a:off x="7453080" y="2852640"/>
              <a:ext cx="34920" cy="647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9" name="Straight Connector 13"/>
            <p:cNvSpPr/>
            <p:nvPr/>
          </p:nvSpPr>
          <p:spPr>
            <a:xfrm flipH="1">
              <a:off x="7092720" y="306828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0" name="Straight Connector 14"/>
            <p:cNvSpPr/>
            <p:nvPr/>
          </p:nvSpPr>
          <p:spPr>
            <a:xfrm flipH="1">
              <a:off x="7021440" y="3500280"/>
              <a:ext cx="43164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1" name="Straight Connector 15"/>
            <p:cNvSpPr/>
            <p:nvPr/>
          </p:nvSpPr>
          <p:spPr>
            <a:xfrm>
              <a:off x="7453080" y="350028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32" name="TextBox 30"/>
          <p:cNvSpPr/>
          <p:nvPr/>
        </p:nvSpPr>
        <p:spPr>
          <a:xfrm>
            <a:off x="4284720" y="5013360"/>
            <a:ext cx="14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&lt;&lt;extend&gt;&gt;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33" name="Oval 17"/>
          <p:cNvSpPr/>
          <p:nvPr/>
        </p:nvSpPr>
        <p:spPr>
          <a:xfrm>
            <a:off x="3276720" y="1484280"/>
            <a:ext cx="223020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Request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34" name="Straight Arrow Connector 18"/>
          <p:cNvSpPr/>
          <p:nvPr/>
        </p:nvSpPr>
        <p:spPr>
          <a:xfrm flipV="1">
            <a:off x="1042920" y="1732680"/>
            <a:ext cx="2231640" cy="82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5" name="Straight Connector 20"/>
          <p:cNvSpPr/>
          <p:nvPr/>
        </p:nvSpPr>
        <p:spPr>
          <a:xfrm>
            <a:off x="5508360" y="1736640"/>
            <a:ext cx="1801800" cy="10522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6" name="Oval 21"/>
          <p:cNvSpPr/>
          <p:nvPr/>
        </p:nvSpPr>
        <p:spPr>
          <a:xfrm>
            <a:off x="3348000" y="2060640"/>
            <a:ext cx="1869840" cy="57456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37" name="Oval 22"/>
          <p:cNvSpPr/>
          <p:nvPr/>
        </p:nvSpPr>
        <p:spPr>
          <a:xfrm>
            <a:off x="2771640" y="2708280"/>
            <a:ext cx="309384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Advise customer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38" name="Straight Arrow Connector 34"/>
          <p:cNvSpPr/>
          <p:nvPr/>
        </p:nvSpPr>
        <p:spPr>
          <a:xfrm flipH="1" rot="5400000">
            <a:off x="6042960" y="1525680"/>
            <a:ext cx="437760" cy="208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9" name="TextBox 41"/>
          <p:cNvSpPr/>
          <p:nvPr/>
        </p:nvSpPr>
        <p:spPr>
          <a:xfrm>
            <a:off x="1116000" y="6093000"/>
            <a:ext cx="3093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Extend is needed for conditional extra behaviour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40" name="Straight Arrow Connector 25"/>
          <p:cNvSpPr/>
          <p:nvPr/>
        </p:nvSpPr>
        <p:spPr>
          <a:xfrm rot="5400000">
            <a:off x="6505200" y="2153520"/>
            <a:ext cx="169560" cy="144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1" name="Straight Connector 26"/>
          <p:cNvSpPr/>
          <p:nvPr/>
        </p:nvSpPr>
        <p:spPr>
          <a:xfrm>
            <a:off x="968040" y="2717640"/>
            <a:ext cx="1803600" cy="24300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42" name="Group 17"/>
          <p:cNvGrpSpPr/>
          <p:nvPr/>
        </p:nvGrpSpPr>
        <p:grpSpPr>
          <a:xfrm>
            <a:off x="250560" y="4581360"/>
            <a:ext cx="719280" cy="1511280"/>
            <a:chOff x="250560" y="4581360"/>
            <a:chExt cx="719280" cy="1511280"/>
          </a:xfrm>
        </p:grpSpPr>
        <p:sp>
          <p:nvSpPr>
            <p:cNvPr id="843" name="Oval 28"/>
            <p:cNvSpPr/>
            <p:nvPr/>
          </p:nvSpPr>
          <p:spPr>
            <a:xfrm>
              <a:off x="466560" y="458136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4" name="Straight Connector 29"/>
            <p:cNvSpPr/>
            <p:nvPr/>
          </p:nvSpPr>
          <p:spPr>
            <a:xfrm flipH="1">
              <a:off x="682560" y="5013000"/>
              <a:ext cx="34920" cy="648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5" name="Straight Connector 30"/>
            <p:cNvSpPr/>
            <p:nvPr/>
          </p:nvSpPr>
          <p:spPr>
            <a:xfrm flipH="1">
              <a:off x="322200" y="522900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6" name="Straight Connector 31"/>
            <p:cNvSpPr/>
            <p:nvPr/>
          </p:nvSpPr>
          <p:spPr>
            <a:xfrm flipH="1">
              <a:off x="250560" y="566100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7" name="Straight Connector 32"/>
            <p:cNvSpPr/>
            <p:nvPr/>
          </p:nvSpPr>
          <p:spPr>
            <a:xfrm>
              <a:off x="682560" y="5661000"/>
              <a:ext cx="21564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48" name="TextBox 30"/>
          <p:cNvSpPr/>
          <p:nvPr/>
        </p:nvSpPr>
        <p:spPr>
          <a:xfrm>
            <a:off x="7056360" y="587700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49" name="Straight Arrow Connector 40"/>
          <p:cNvSpPr/>
          <p:nvPr/>
        </p:nvSpPr>
        <p:spPr>
          <a:xfrm flipH="1" flipV="1" rot="5400000">
            <a:off x="1559880" y="4024080"/>
            <a:ext cx="258480" cy="158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0" name="Oval 51"/>
          <p:cNvSpPr/>
          <p:nvPr/>
        </p:nvSpPr>
        <p:spPr>
          <a:xfrm>
            <a:off x="2987640" y="3357720"/>
            <a:ext cx="2734920" cy="5014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 quote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51" name="Straight Connector 53"/>
          <p:cNvSpPr/>
          <p:nvPr/>
        </p:nvSpPr>
        <p:spPr>
          <a:xfrm>
            <a:off x="790560" y="2781000"/>
            <a:ext cx="2197080" cy="827280"/>
          </a:xfrm>
          <a:prstGeom prst="line">
            <a:avLst/>
          </a:prstGeom>
          <a:ln w="15875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52" name="Group 17"/>
          <p:cNvGrpSpPr/>
          <p:nvPr/>
        </p:nvGrpSpPr>
        <p:grpSpPr>
          <a:xfrm>
            <a:off x="7245000" y="4589640"/>
            <a:ext cx="719280" cy="1510920"/>
            <a:chOff x="7245000" y="4589640"/>
            <a:chExt cx="719280" cy="1510920"/>
          </a:xfrm>
        </p:grpSpPr>
        <p:sp>
          <p:nvSpPr>
            <p:cNvPr id="853" name="Oval 38"/>
            <p:cNvSpPr/>
            <p:nvPr/>
          </p:nvSpPr>
          <p:spPr>
            <a:xfrm>
              <a:off x="7461360" y="4589640"/>
              <a:ext cx="501480" cy="429840"/>
            </a:xfrm>
            <a:prstGeom prst="ellipse">
              <a:avLst/>
            </a:pr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4" name="Straight Connector 41"/>
            <p:cNvSpPr/>
            <p:nvPr/>
          </p:nvSpPr>
          <p:spPr>
            <a:xfrm flipH="1">
              <a:off x="7677000" y="5020920"/>
              <a:ext cx="34920" cy="64800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5" name="Straight Connector 42"/>
            <p:cNvSpPr/>
            <p:nvPr/>
          </p:nvSpPr>
          <p:spPr>
            <a:xfrm flipH="1">
              <a:off x="7316640" y="5236920"/>
              <a:ext cx="647640" cy="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6" name="Straight Connector 43"/>
            <p:cNvSpPr/>
            <p:nvPr/>
          </p:nvSpPr>
          <p:spPr>
            <a:xfrm flipH="1">
              <a:off x="7245000" y="5668920"/>
              <a:ext cx="432000" cy="36036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7" name="Straight Connector 44"/>
            <p:cNvSpPr/>
            <p:nvPr/>
          </p:nvSpPr>
          <p:spPr>
            <a:xfrm>
              <a:off x="7677000" y="5668920"/>
              <a:ext cx="216000" cy="431640"/>
            </a:xfrm>
            <a:prstGeom prst="line">
              <a:avLst/>
            </a:prstGeom>
            <a:ln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58" name="TextBox 30"/>
          <p:cNvSpPr/>
          <p:nvPr/>
        </p:nvSpPr>
        <p:spPr>
          <a:xfrm>
            <a:off x="108000" y="6237360"/>
            <a:ext cx="133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bursar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59" name="Oval 82"/>
          <p:cNvSpPr/>
          <p:nvPr/>
        </p:nvSpPr>
        <p:spPr>
          <a:xfrm>
            <a:off x="2484360" y="4437000"/>
            <a:ext cx="273348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payment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60" name="Straight Arrow Connector 46"/>
          <p:cNvSpPr/>
          <p:nvPr/>
        </p:nvSpPr>
        <p:spPr>
          <a:xfrm flipV="1" rot="16200000">
            <a:off x="6108840" y="3260160"/>
            <a:ext cx="1042920" cy="18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1" name="Oval 47"/>
          <p:cNvSpPr/>
          <p:nvPr/>
        </p:nvSpPr>
        <p:spPr>
          <a:xfrm>
            <a:off x="3635280" y="5877000"/>
            <a:ext cx="273492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card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62" name="Straight Arrow Connector 48"/>
          <p:cNvSpPr/>
          <p:nvPr/>
        </p:nvSpPr>
        <p:spPr>
          <a:xfrm flipV="1" rot="16200000">
            <a:off x="4033800" y="4903560"/>
            <a:ext cx="933120" cy="10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3" name="TextBox 30"/>
          <p:cNvSpPr/>
          <p:nvPr/>
        </p:nvSpPr>
        <p:spPr>
          <a:xfrm>
            <a:off x="2268360" y="5364000"/>
            <a:ext cx="2589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{if paid by credit card}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7800" cy="69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Finished!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/>
          </p:nvPr>
        </p:nvSpPr>
        <p:spPr>
          <a:xfrm>
            <a:off x="684360" y="620640"/>
            <a:ext cx="3741480" cy="381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Final reminder – note the the &lt;&lt;extend&gt;&gt; arrow...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1. It always has an arrowhead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2. The arrow points FROM the extended use case TO the “base use case” (the one being extended). Think “THIS extends THAT”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Compare that with an &lt;&lt;include&gt;&gt; arrow which points TO the additional use case.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866" name="TextBox 30"/>
          <p:cNvSpPr/>
          <p:nvPr/>
        </p:nvSpPr>
        <p:spPr>
          <a:xfrm>
            <a:off x="6659640" y="1474920"/>
            <a:ext cx="143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&lt;&lt;extend&gt;&gt;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67" name="Oval 82"/>
          <p:cNvSpPr/>
          <p:nvPr/>
        </p:nvSpPr>
        <p:spPr>
          <a:xfrm>
            <a:off x="4788000" y="836640"/>
            <a:ext cx="273492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payment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68" name="Oval 47"/>
          <p:cNvSpPr/>
          <p:nvPr/>
        </p:nvSpPr>
        <p:spPr>
          <a:xfrm>
            <a:off x="5940360" y="2276640"/>
            <a:ext cx="273348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card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69" name="Straight Arrow Connector 48"/>
          <p:cNvSpPr/>
          <p:nvPr/>
        </p:nvSpPr>
        <p:spPr>
          <a:xfrm flipV="1" rot="16200000">
            <a:off x="6338880" y="1303200"/>
            <a:ext cx="933120" cy="10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0" name="TextBox 30"/>
          <p:cNvSpPr/>
          <p:nvPr/>
        </p:nvSpPr>
        <p:spPr>
          <a:xfrm>
            <a:off x="4500720" y="1763640"/>
            <a:ext cx="2590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{if paid by credit card}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71" name="TextBox 30"/>
          <p:cNvSpPr/>
          <p:nvPr/>
        </p:nvSpPr>
        <p:spPr>
          <a:xfrm>
            <a:off x="6372360" y="4797360"/>
            <a:ext cx="1653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&lt;&lt;include&gt;&gt;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72" name="Oval 54"/>
          <p:cNvSpPr/>
          <p:nvPr/>
        </p:nvSpPr>
        <p:spPr>
          <a:xfrm>
            <a:off x="4716360" y="4005360"/>
            <a:ext cx="2733480" cy="50148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Base use case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73" name="Oval 55"/>
          <p:cNvSpPr/>
          <p:nvPr/>
        </p:nvSpPr>
        <p:spPr>
          <a:xfrm>
            <a:off x="5867280" y="5445000"/>
            <a:ext cx="2734920" cy="502920"/>
          </a:xfrm>
          <a:prstGeom prst="ellipse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Included use case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74" name="Straight Arrow Connector 56"/>
          <p:cNvSpPr/>
          <p:nvPr/>
        </p:nvSpPr>
        <p:spPr>
          <a:xfrm flipH="1" rot="16200000">
            <a:off x="5903640" y="4689720"/>
            <a:ext cx="934920" cy="57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/>
          </p:nvPr>
        </p:nvSpPr>
        <p:spPr>
          <a:xfrm>
            <a:off x="468360" y="0"/>
            <a:ext cx="8227800" cy="54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And in their free time, ninja UCD actors go </a:t>
            </a:r>
            <a:r>
              <a:rPr b="1" lang="en-AU" sz="2600" spc="-1" strike="noStrike">
                <a:solidFill>
                  <a:srgbClr val="000000"/>
                </a:solidFill>
                <a:latin typeface="Calibri"/>
              </a:rPr>
              <a:t>wild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...</a:t>
            </a:r>
            <a:endParaRPr b="0" lang="en-AU" sz="2600" spc="-1" strike="noStrike">
              <a:latin typeface="Arial"/>
            </a:endParaRPr>
          </a:p>
        </p:txBody>
      </p:sp>
      <p:pic>
        <p:nvPicPr>
          <p:cNvPr id="876" name="Picture 3" descr="ninja-actor.gif"/>
          <p:cNvPicPr/>
          <p:nvPr/>
        </p:nvPicPr>
        <p:blipFill>
          <a:blip r:embed="rId1"/>
          <a:stretch/>
        </p:blipFill>
        <p:spPr>
          <a:xfrm>
            <a:off x="971640" y="1052640"/>
            <a:ext cx="7575480" cy="547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TextBox 3"/>
          <p:cNvSpPr/>
          <p:nvPr/>
        </p:nvSpPr>
        <p:spPr>
          <a:xfrm>
            <a:off x="463680" y="2700000"/>
            <a:ext cx="83563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88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28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28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28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Because you’ve been so good…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880" name="Picture 3" descr=""/>
          <p:cNvPicPr/>
          <p:nvPr/>
        </p:nvPicPr>
        <p:blipFill>
          <a:blip r:embed="rId1"/>
          <a:stretch/>
        </p:blipFill>
        <p:spPr>
          <a:xfrm>
            <a:off x="1691640" y="1196640"/>
            <a:ext cx="5414400" cy="546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Application>LibreOffice/7.2.2.2$Windows_X86_64 LibreOffice_project/02b2acce88a210515b4a5bb2e46cbfb63fe97d56</Application>
  <AppVersion>15.0000</AppVersion>
  <Words>3223</Words>
  <Paragraphs>503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2022-02-20T15:53:56Z</dcterms:modified>
  <cp:revision>76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94</vt:i4>
  </property>
</Properties>
</file>