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8.jpeg" ContentType="image/jpeg"/>
  <Override PartName="/ppt/media/image7.png" ContentType="image/png"/>
  <Override PartName="/ppt/media/image9.png" ContentType="image/png"/>
  <Override PartName="/ppt/media/image1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r>
              <a:rPr b="0" lang="en-AU" sz="1800" spc="-1" strike="noStrike">
                <a:latin typeface="Arial"/>
              </a:rPr>
              <a:t>Click to edit the title text format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Click to edit the outline text format</a:t>
            </a:r>
            <a:endParaRPr b="0" lang="en-A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latin typeface="Arial"/>
              </a:rPr>
              <a:t>Second Outline Level</a:t>
            </a:r>
            <a:endParaRPr b="0" lang="en-A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Third Outline Level</a:t>
            </a:r>
            <a:endParaRPr b="0" lang="en-A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latin typeface="Arial"/>
              </a:rPr>
              <a:t>Fourth Outline Level</a:t>
            </a:r>
            <a:endParaRPr b="0" lang="en-A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Fifth Outline Level</a:t>
            </a:r>
            <a:endParaRPr b="0" lang="en-A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Sixth Outline Level</a:t>
            </a:r>
            <a:endParaRPr b="0" lang="en-A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Seventh Outline Level</a:t>
            </a:r>
            <a:endParaRPr b="0" lang="en-A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7" descr="http://cdn2.hubspot.net/hub/208738/file-302636775-jpg/images/user_acceptance_testing-resized-600.jpg"/>
          <p:cNvPicPr/>
          <p:nvPr/>
        </p:nvPicPr>
        <p:blipFill>
          <a:blip r:embed="rId1"/>
          <a:stretch/>
        </p:blipFill>
        <p:spPr>
          <a:xfrm>
            <a:off x="2124000" y="3423960"/>
            <a:ext cx="4761360" cy="2875320"/>
          </a:xfrm>
          <a:prstGeom prst="rect">
            <a:avLst/>
          </a:prstGeom>
          <a:ln w="0">
            <a:noFill/>
          </a:ln>
        </p:spPr>
      </p:pic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867960" y="1086120"/>
            <a:ext cx="7771320" cy="7131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n-AU" sz="3200" spc="-1" strike="noStrike">
                <a:solidFill>
                  <a:srgbClr val="0000ff"/>
                </a:solidFill>
                <a:latin typeface="Calibri"/>
              </a:rPr>
              <a:t>Applied Computing Slideshows</a:t>
            </a:r>
            <a:br/>
            <a:r>
              <a:rPr b="0" i="1" lang="en-AU" sz="3200" spc="-1" strike="noStrike">
                <a:solidFill>
                  <a:srgbClr val="0000ff"/>
                </a:solidFill>
                <a:latin typeface="Calibri"/>
              </a:rPr>
              <a:t>by Mark Kelly</a:t>
            </a:r>
            <a:br/>
            <a:r>
              <a:rPr b="0" i="1" lang="en-AU" sz="3200" spc="-1" strike="noStrike">
                <a:solidFill>
                  <a:srgbClr val="0000ff"/>
                </a:solidFill>
                <a:latin typeface="Calibri"/>
              </a:rPr>
              <a:t>vcedata.com</a:t>
            </a:r>
            <a:br/>
            <a:r>
              <a:rPr b="0" i="1" lang="en-AU" sz="3200" spc="-1" strike="noStrike">
                <a:solidFill>
                  <a:srgbClr val="0000ff"/>
                </a:solidFill>
                <a:latin typeface="Calibri"/>
              </a:rPr>
              <a:t>mark@vcedata.com</a:t>
            </a:r>
            <a:br/>
            <a:r>
              <a:rPr b="0" i="1" lang="en-AU" sz="1500" spc="-1" strike="noStrike">
                <a:solidFill>
                  <a:srgbClr val="0000ff"/>
                </a:solidFill>
                <a:latin typeface="Calibri"/>
              </a:rPr>
              <a:t>v1.1 - 2022-02-18</a:t>
            </a:r>
            <a:endParaRPr b="0" lang="en-AU" sz="1500" spc="-1" strike="noStrike">
              <a:latin typeface="Arial"/>
            </a:endParaRPr>
          </a:p>
        </p:txBody>
      </p:sp>
      <p:sp>
        <p:nvSpPr>
          <p:cNvPr id="78" name="Title 1"/>
          <p:cNvSpPr/>
          <p:nvPr/>
        </p:nvSpPr>
        <p:spPr>
          <a:xfrm>
            <a:off x="-180000" y="4860000"/>
            <a:ext cx="7771320" cy="63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AU" sz="3200" spc="-1" strike="noStrike">
                <a:solidFill>
                  <a:srgbClr val="0000ff"/>
                </a:solidFill>
                <a:latin typeface="Arial"/>
                <a:ea typeface="DejaVu Sans"/>
              </a:rPr>
              <a:t>User Acceptance Testing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8520" cy="16848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108" name="TextBox 3"/>
          <p:cNvSpPr/>
          <p:nvPr/>
        </p:nvSpPr>
        <p:spPr>
          <a:xfrm>
            <a:off x="428760" y="3500280"/>
            <a:ext cx="835704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These slideshows may be freely used, modified or distributed by teachers and students anywhere on the planet (but not elsewhere).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may NOT be sold. 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must NOT be redistributed if you modify them.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2604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0" lang="en-AU" sz="4000" spc="-1" strike="noStrike">
                <a:solidFill>
                  <a:srgbClr val="558ed5"/>
                </a:solidFill>
                <a:latin typeface="Calibri"/>
              </a:rPr>
              <a:t>Applied Computing Slideshows</a:t>
            </a:r>
            <a:br/>
            <a:r>
              <a:rPr b="0" lang="en-AU" sz="4000" spc="-1" strike="noStrike">
                <a:solidFill>
                  <a:srgbClr val="558ed5"/>
                </a:solidFill>
                <a:latin typeface="Calibri"/>
              </a:rPr>
              <a:t>by Mark Kelly</a:t>
            </a:r>
            <a:br/>
            <a:r>
              <a:rPr b="0" lang="en-AU" sz="4000" spc="-1" strike="noStrike">
                <a:solidFill>
                  <a:srgbClr val="558ed5"/>
                </a:solidFill>
                <a:latin typeface="Calibri"/>
              </a:rPr>
              <a:t>vcedata.com</a:t>
            </a:r>
            <a:br/>
            <a:r>
              <a:rPr b="0" lang="en-AU" sz="4000" spc="-1" strike="noStrike">
                <a:solidFill>
                  <a:srgbClr val="558ed5"/>
                </a:solidFill>
                <a:latin typeface="Calibri"/>
              </a:rPr>
              <a:t>mark@vcedata.com</a:t>
            </a:r>
            <a:endParaRPr b="0" lang="en-AU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User Acceptance Testing (UAT)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Formal testing of whether the intended end-user of a system or product is happy with the way it carries out its functional and non-functional requirements.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i.e. do average users think it’s functional?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3200" spc="-1" strike="noStrike">
              <a:latin typeface="Arial"/>
            </a:endParaRPr>
          </a:p>
        </p:txBody>
      </p:sp>
      <p:pic>
        <p:nvPicPr>
          <p:cNvPr id="81" name="Picture 5" descr="http://2.bp.blogspot.com/-eAyY_k2VXG0/T2EHlJ1-IZI/AAAAAAAAAEg/bF3pyPQK87Y/s1600/DilbertUAT.gif"/>
          <p:cNvPicPr/>
          <p:nvPr/>
        </p:nvPicPr>
        <p:blipFill>
          <a:blip r:embed="rId1"/>
          <a:stretch/>
        </p:blipFill>
        <p:spPr>
          <a:xfrm>
            <a:off x="1523880" y="4581360"/>
            <a:ext cx="6094800" cy="1846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776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UAT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457200" y="1197000"/>
            <a:ext cx="8228520" cy="49280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Informal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testing by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 developers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is complete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i.e. the programmers have tested and fixed all the bugs.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client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(the one who is paying for the solution) is happy that the solution satisfies all functional and non-functional requirements.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But is the solution suitable for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real users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UAT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457200" y="1393920"/>
            <a:ext cx="8228520" cy="5129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Actual typical end-users are used for UAT</a:t>
            </a:r>
            <a:endParaRPr b="0" lang="en-AU" sz="36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not managers</a:t>
            </a:r>
            <a:endParaRPr b="0" lang="en-AU" sz="36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not programmers</a:t>
            </a:r>
            <a:endParaRPr b="0" lang="en-AU" sz="36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not clients who paid for the solution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Only actual real-life </a:t>
            </a: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users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 can tell if a product has problems that an expert or  non-user would never notice</a:t>
            </a:r>
            <a:endParaRPr b="0" lang="en-A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180000"/>
            <a:ext cx="8228520" cy="6253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UAT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853920"/>
            <a:ext cx="8228520" cy="36460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e.g., a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supermarket manager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would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not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know the pain of using an awkward checkout register 8 hours a day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an IT expert would know to avoid certain dumb acts, but an average user would not know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Real checkout operators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would know what usually goes wrong and can point out failings with those features</a:t>
            </a:r>
            <a:endParaRPr b="0" lang="en-AU" sz="2800" spc="-1" strike="noStrike">
              <a:latin typeface="Arial"/>
            </a:endParaRPr>
          </a:p>
        </p:txBody>
      </p:sp>
      <p:pic>
        <p:nvPicPr>
          <p:cNvPr id="88" name="" descr=""/>
          <p:cNvPicPr/>
          <p:nvPr/>
        </p:nvPicPr>
        <p:blipFill>
          <a:blip r:embed="rId1"/>
          <a:stretch/>
        </p:blipFill>
        <p:spPr>
          <a:xfrm>
            <a:off x="6060240" y="4032000"/>
            <a:ext cx="3047760" cy="2990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What is the purpose of UAT?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27198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To demonstrate that the system is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fit for real use by real people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in the business.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Is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different to system testing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which proves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that the system behaves as promised in the original design.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A product could satisfy the design but still be a never-ending pain for its users.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2800" spc="-1" strike="noStrike">
              <a:latin typeface="Arial"/>
            </a:endParaRPr>
          </a:p>
        </p:txBody>
      </p:sp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1260000" y="4548960"/>
            <a:ext cx="1751040" cy="1751040"/>
          </a:xfrm>
          <a:prstGeom prst="rect">
            <a:avLst/>
          </a:prstGeom>
          <a:ln w="0">
            <a:noFill/>
          </a:ln>
        </p:spPr>
      </p:pic>
      <p:pic>
        <p:nvPicPr>
          <p:cNvPr id="92" name="" descr=""/>
          <p:cNvPicPr/>
          <p:nvPr/>
        </p:nvPicPr>
        <p:blipFill>
          <a:blip r:embed="rId2"/>
          <a:stretch/>
        </p:blipFill>
        <p:spPr>
          <a:xfrm>
            <a:off x="2928960" y="4548960"/>
            <a:ext cx="1751040" cy="1751040"/>
          </a:xfrm>
          <a:prstGeom prst="rect">
            <a:avLst/>
          </a:prstGeom>
          <a:ln w="0">
            <a:noFill/>
          </a:ln>
        </p:spPr>
      </p:pic>
      <p:pic>
        <p:nvPicPr>
          <p:cNvPr id="93" name="" descr=""/>
          <p:cNvPicPr/>
          <p:nvPr/>
        </p:nvPicPr>
        <p:blipFill>
          <a:blip r:embed="rId3"/>
          <a:stretch/>
        </p:blipFill>
        <p:spPr>
          <a:xfrm>
            <a:off x="4548960" y="4548960"/>
            <a:ext cx="1751040" cy="1751040"/>
          </a:xfrm>
          <a:prstGeom prst="rect">
            <a:avLst/>
          </a:prstGeom>
          <a:ln w="0">
            <a:noFill/>
          </a:ln>
        </p:spPr>
      </p:pic>
      <p:pic>
        <p:nvPicPr>
          <p:cNvPr id="94" name="" descr=""/>
          <p:cNvPicPr/>
          <p:nvPr/>
        </p:nvPicPr>
        <p:blipFill>
          <a:blip r:embed="rId4"/>
          <a:stretch/>
        </p:blipFill>
        <p:spPr>
          <a:xfrm>
            <a:off x="6660000" y="4607280"/>
            <a:ext cx="1512720" cy="1512720"/>
          </a:xfrm>
          <a:prstGeom prst="rect">
            <a:avLst/>
          </a:prstGeom>
          <a:ln w="0">
            <a:noFill/>
          </a:ln>
        </p:spPr>
      </p:pic>
      <p:sp>
        <p:nvSpPr>
          <p:cNvPr id="95" name=""/>
          <p:cNvSpPr txBox="1"/>
          <p:nvPr/>
        </p:nvSpPr>
        <p:spPr>
          <a:xfrm>
            <a:off x="1440000" y="6300000"/>
            <a:ext cx="12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AU" sz="1800" spc="-1" strike="noStrike">
                <a:latin typeface="Arial"/>
              </a:rPr>
              <a:t>Developer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96" name=""/>
          <p:cNvSpPr txBox="1"/>
          <p:nvPr/>
        </p:nvSpPr>
        <p:spPr>
          <a:xfrm>
            <a:off x="3240000" y="6300000"/>
            <a:ext cx="12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AU" sz="1800" spc="-1" strike="noStrike">
                <a:latin typeface="Arial"/>
              </a:rPr>
              <a:t>Manager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97" name=""/>
          <p:cNvSpPr txBox="1"/>
          <p:nvPr/>
        </p:nvSpPr>
        <p:spPr>
          <a:xfrm>
            <a:off x="4680000" y="6300000"/>
            <a:ext cx="1260000" cy="615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en-AU" sz="1800" spc="-1" strike="noStrike">
                <a:latin typeface="Arial"/>
              </a:rPr>
              <a:t>Solution purchaser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98" name=""/>
          <p:cNvSpPr txBox="1"/>
          <p:nvPr/>
        </p:nvSpPr>
        <p:spPr>
          <a:xfrm>
            <a:off x="6804000" y="6300000"/>
            <a:ext cx="1260000" cy="615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en-AU" sz="1800" spc="-1" strike="noStrike">
                <a:latin typeface="Arial"/>
              </a:rPr>
              <a:t>Daily user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118080"/>
            <a:ext cx="8228520" cy="60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What UAT sounds like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200" y="900000"/>
            <a:ext cx="8228520" cy="52250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Developer: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  The product  should respond briskly. Proof: I click here, and we get instant response. 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User: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OK.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Developer: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The product should be easy to read. See the font size and colours we used?  OK? Proof!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User: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They’re fine.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Developer: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Help needs to be contextual.  See, I open this and press F1 – relevant help appears. Voila!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User: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Yep.  OK. But that help makes no sense. And why is the font size so small? And if I click </a:t>
            </a:r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here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I’d expect it to expand, but it doesn’t. I have to go up to a menu and </a:t>
            </a:r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that’s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a pain, and why does it takes </a:t>
            </a:r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two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clicks to…</a:t>
            </a: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8053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After successful UAT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33440" y="1116000"/>
            <a:ext cx="8228520" cy="2023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product is known to be suitable for use by real-world average users.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000" spc="-1" strike="noStrike">
                <a:solidFill>
                  <a:srgbClr val="000000"/>
                </a:solidFill>
                <a:latin typeface="Calibri"/>
              </a:rPr>
              <a:t>Even if they’re not the brightest people – good productd often have to cater for them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n-AU" sz="3200" spc="-1" strike="noStrike">
              <a:latin typeface="Arial"/>
            </a:endParaRPr>
          </a:p>
        </p:txBody>
      </p:sp>
      <p:pic>
        <p:nvPicPr>
          <p:cNvPr id="103" name="Picture 5" descr="http://s2.quickmeme.com/img/df/dfff86447aac2fe476e75922407c0cc514c5c4799ec14e6d21759a24f8c29b4b.jpg"/>
          <p:cNvPicPr/>
          <p:nvPr/>
        </p:nvPicPr>
        <p:blipFill>
          <a:blip r:embed="rId1"/>
          <a:stretch/>
        </p:blipFill>
        <p:spPr>
          <a:xfrm>
            <a:off x="567000" y="3240000"/>
            <a:ext cx="3501000" cy="2659680"/>
          </a:xfrm>
          <a:prstGeom prst="rect">
            <a:avLst/>
          </a:prstGeom>
          <a:ln w="0">
            <a:noFill/>
          </a:ln>
        </p:spPr>
      </p:pic>
      <p:pic>
        <p:nvPicPr>
          <p:cNvPr id="104" name="" descr=""/>
          <p:cNvPicPr/>
          <p:nvPr/>
        </p:nvPicPr>
        <p:blipFill>
          <a:blip r:embed="rId2"/>
          <a:stretch/>
        </p:blipFill>
        <p:spPr>
          <a:xfrm>
            <a:off x="4165560" y="3229560"/>
            <a:ext cx="4762080" cy="267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776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Because you’ve been good</a:t>
            </a:r>
            <a:endParaRPr b="0" lang="en-AU" sz="4400" spc="-1" strike="noStrike">
              <a:latin typeface="Arial"/>
            </a:endParaRPr>
          </a:p>
        </p:txBody>
      </p:sp>
      <p:pic>
        <p:nvPicPr>
          <p:cNvPr id="106" name="Picture 3" descr=""/>
          <p:cNvPicPr/>
          <p:nvPr/>
        </p:nvPicPr>
        <p:blipFill>
          <a:blip r:embed="rId1"/>
          <a:stretch/>
        </p:blipFill>
        <p:spPr>
          <a:xfrm>
            <a:off x="2120760" y="1197000"/>
            <a:ext cx="4901040" cy="5228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Application>LibreOffice/7.2.2.2$Windows_X86_64 LibreOffice_project/02b2acce88a210515b4a5bb2e46cbfb63fe97d56</Application>
  <AppVersion>15.0000</AppVersion>
  <Words>276</Words>
  <Paragraphs>43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2009-02-06T03:31:51Z</dcterms:created>
  <dc:creator>kel</dc:creator>
  <dc:description/>
  <dc:language>en-AU</dc:language>
  <cp:lastModifiedBy>Mark Kelly</cp:lastModifiedBy>
  <dcterms:modified xsi:type="dcterms:W3CDTF">2022-02-18T11:37:31Z</dcterms:modified>
  <cp:revision>22</cp:revision>
  <dc:subject/>
  <dc:title>IT Applications Theory Slideshows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10</vt:i4>
  </property>
</Properties>
</file>