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6.gif" ContentType="image/gif"/>
  <Override PartName="/ppt/media/image2.png" ContentType="image/png"/>
  <Override PartName="/ppt/media/image5.gif" ContentType="image/gif"/>
  <Override PartName="/ppt/media/image4.png" ContentType="image/png"/>
  <Override PartName="/ppt/media/image7.gif" ContentType="image/gif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gif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-576000" y="5131080"/>
            <a:ext cx="9071280" cy="5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99"/>
                </a:solidFill>
                <a:latin typeface="Gentium Book Basic"/>
              </a:rPr>
              <a:t>Split from the Design-Factors slideshow 2022-02-09</a:t>
            </a:r>
            <a:endParaRPr b="0" lang="en-AU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99"/>
                </a:solidFill>
                <a:latin typeface="Gentium Book Basic"/>
              </a:rPr>
              <a:t>v1.0 – 2022-02-09 @ 10:45</a:t>
            </a:r>
            <a:endParaRPr b="0" lang="en-AU" sz="10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-684000" y="2622960"/>
            <a:ext cx="907128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99"/>
                </a:solidFill>
                <a:latin typeface="Gentium Book Basic"/>
              </a:rPr>
              <a:t>Affordance</a:t>
            </a:r>
            <a:endParaRPr b="0" lang="en-A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AU" sz="1100" spc="-1" strike="noStrike">
                <a:solidFill>
                  <a:srgbClr val="000099"/>
                </a:solidFill>
                <a:latin typeface="Gentium Book Basic"/>
              </a:rPr>
              <a:t>(not “affordability”)</a:t>
            </a:r>
            <a:endParaRPr b="0" lang="en-AU" sz="1100" spc="-1" strike="noStrike">
              <a:latin typeface="Arial"/>
            </a:endParaRPr>
          </a:p>
        </p:txBody>
      </p:sp>
      <p:grpSp>
        <p:nvGrpSpPr>
          <p:cNvPr id="114" name=""/>
          <p:cNvGrpSpPr/>
          <p:nvPr/>
        </p:nvGrpSpPr>
        <p:grpSpPr>
          <a:xfrm>
            <a:off x="2718360" y="180000"/>
            <a:ext cx="2285280" cy="896400"/>
            <a:chOff x="2718360" y="180000"/>
            <a:chExt cx="2285280" cy="896400"/>
          </a:xfrm>
        </p:grpSpPr>
        <p:pic>
          <p:nvPicPr>
            <p:cNvPr id="115" name="" descr=""/>
            <p:cNvPicPr/>
            <p:nvPr/>
          </p:nvPicPr>
          <p:blipFill>
            <a:blip r:embed="rId2"/>
            <a:stretch/>
          </p:blipFill>
          <p:spPr>
            <a:xfrm>
              <a:off x="2718360" y="180000"/>
              <a:ext cx="2285280" cy="685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6" name="" descr=""/>
            <p:cNvPicPr/>
            <p:nvPr/>
          </p:nvPicPr>
          <p:blipFill>
            <a:blip r:embed="rId3"/>
            <a:stretch/>
          </p:blipFill>
          <p:spPr>
            <a:xfrm>
              <a:off x="3024000" y="829440"/>
              <a:ext cx="1694880" cy="2469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7" name="" descr=""/>
          <p:cNvPicPr/>
          <p:nvPr/>
        </p:nvPicPr>
        <p:blipFill>
          <a:blip r:embed="rId4"/>
          <a:stretch/>
        </p:blipFill>
        <p:spPr>
          <a:xfrm>
            <a:off x="6725880" y="1319760"/>
            <a:ext cx="3174120" cy="372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9E8999A-2F77-48E6-A2D7-893ABB35F37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7" name="Rectangle 7"/>
          <p:cNvSpPr/>
          <p:nvPr/>
        </p:nvSpPr>
        <p:spPr>
          <a:xfrm>
            <a:off x="356400" y="870120"/>
            <a:ext cx="6190920" cy="31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AU" sz="149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Negative affordance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(not examinable)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Stopping users doing dumb or impossible things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Greying out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impossible options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7143480" y="1679760"/>
            <a:ext cx="2266920" cy="367740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2858400" y="4167360"/>
            <a:ext cx="4166640" cy="1041120"/>
          </a:xfrm>
          <a:custGeom>
            <a:avLst/>
            <a:gdLst/>
            <a:ahLst/>
            <a:rect l="l" t="t" r="r" b="b"/>
            <a:pathLst>
              <a:path w="10502" h="3502">
                <a:moveTo>
                  <a:pt x="0" y="875"/>
                </a:moveTo>
                <a:lnTo>
                  <a:pt x="7875" y="875"/>
                </a:lnTo>
                <a:lnTo>
                  <a:pt x="7875" y="0"/>
                </a:lnTo>
                <a:lnTo>
                  <a:pt x="10501" y="1750"/>
                </a:lnTo>
                <a:lnTo>
                  <a:pt x="7875" y="3501"/>
                </a:lnTo>
                <a:lnTo>
                  <a:pt x="7875" y="2625"/>
                </a:lnTo>
                <a:lnTo>
                  <a:pt x="0" y="2625"/>
                </a:lnTo>
                <a:lnTo>
                  <a:pt x="0" y="875"/>
                </a:lnTo>
              </a:path>
            </a:pathLst>
          </a:custGeom>
          <a:solidFill>
            <a:srgbClr val="e6e6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500" spc="-1" strike="noStrike">
                <a:solidFill>
                  <a:srgbClr val="000000"/>
                </a:solidFill>
                <a:latin typeface="Arial"/>
                <a:ea typeface="DejaVu Sans"/>
              </a:rPr>
              <a:t>No relevant item is active, so these options are greyed out to mark their unavailability</a:t>
            </a:r>
            <a:endParaRPr b="0" lang="en-A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AC30673-6D2C-485C-A158-68D64B56A47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2" name="Rectangle 9"/>
          <p:cNvSpPr/>
          <p:nvPr/>
        </p:nvSpPr>
        <p:spPr>
          <a:xfrm>
            <a:off x="396720" y="1166040"/>
            <a:ext cx="4206600" cy="37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AU" sz="149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Negative affordance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(not examinable)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Preventing progress until desired conditions are met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4762440" y="2121480"/>
            <a:ext cx="5239080" cy="3087000"/>
          </a:xfrm>
          <a:prstGeom prst="rect">
            <a:avLst/>
          </a:prstGeom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4524120" y="4673520"/>
            <a:ext cx="3769560" cy="743400"/>
          </a:xfrm>
          <a:custGeom>
            <a:avLst/>
            <a:gdLst/>
            <a:ahLst/>
            <a:rect l="l" t="t" r="r" b="b"/>
            <a:pathLst>
              <a:path w="9502" h="2502">
                <a:moveTo>
                  <a:pt x="0" y="625"/>
                </a:moveTo>
                <a:lnTo>
                  <a:pt x="7125" y="625"/>
                </a:lnTo>
                <a:lnTo>
                  <a:pt x="7125" y="0"/>
                </a:lnTo>
                <a:lnTo>
                  <a:pt x="9501" y="1250"/>
                </a:lnTo>
                <a:lnTo>
                  <a:pt x="7125" y="2501"/>
                </a:lnTo>
                <a:lnTo>
                  <a:pt x="7125" y="1875"/>
                </a:lnTo>
                <a:lnTo>
                  <a:pt x="0" y="1875"/>
                </a:lnTo>
                <a:lnTo>
                  <a:pt x="0" y="625"/>
                </a:lnTo>
              </a:path>
            </a:pathLst>
          </a:custGeom>
          <a:solidFill>
            <a:srgbClr val="99ff33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Can’t proceed until agreement is accepted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80E4834-0724-4AC6-AC49-28E9F072BDB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766440" y="1339200"/>
            <a:ext cx="8758080" cy="302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How to create or improve 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F84AE37-C073-4417-8BFA-BA1C54C960A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0" name="Rectangle 10"/>
          <p:cNvSpPr/>
          <p:nvPr/>
        </p:nvSpPr>
        <p:spPr>
          <a:xfrm>
            <a:off x="753480" y="869400"/>
            <a:ext cx="8969040" cy="29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AU" sz="149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Test the </a:t>
            </a: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UX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(user experience)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Watch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real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target users use your solution. Don’t use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developers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to test affordance because they know how things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should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work and will not make rookie mistakes.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What mistakes do users make? Why? Ask them.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How to create or improve 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F5517FC-68BB-4DD1-B0D9-52325C47BFB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3" name="Rectangle 11"/>
          <p:cNvSpPr/>
          <p:nvPr/>
        </p:nvSpPr>
        <p:spPr>
          <a:xfrm>
            <a:off x="753480" y="869400"/>
            <a:ext cx="8969040" cy="29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AU" sz="149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Do they fail to notice intended functionality?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Do they become frustrated? Ask why.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Record their typing, clicks etc to analyse their performance.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Improve user documentation when affordance can’t be improved.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Getting affordance wrong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38AF2B2-F73F-45C3-9803-1DB607AE167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793440" y="1330560"/>
            <a:ext cx="4588560" cy="298476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/>
          <p:nvPr/>
        </p:nvSpPr>
        <p:spPr>
          <a:xfrm>
            <a:off x="5754600" y="1339200"/>
            <a:ext cx="2777400" cy="29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inventor of USB (Ajay Bhatt) has long regretted his failure to make it clear which way up to insert a USB device.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To do it right was beyond the budget of his team.</a:t>
            </a:r>
            <a:endParaRPr b="0" lang="en-AU" sz="22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1587240" y="4911480"/>
            <a:ext cx="67777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https://mashable.com/article/usb-inventor-explains-difficulty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Getting affordance wrong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B794C18-510A-43F2-8D2C-7CA60CECA59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5556240" y="1041840"/>
            <a:ext cx="2777400" cy="29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Do you tap your card on the </a:t>
            </a:r>
            <a:r>
              <a:rPr b="1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back edge</a:t>
            </a: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, the </a:t>
            </a:r>
            <a:r>
              <a:rPr b="1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glass face</a:t>
            </a: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, between your knees?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200" spc="-1" strike="noStrike">
                <a:solidFill>
                  <a:srgbClr val="000000"/>
                </a:solidFill>
                <a:latin typeface="Arial"/>
                <a:ea typeface="DejaVu Sans"/>
              </a:rPr>
              <a:t>It seems every reader is different.</a:t>
            </a:r>
            <a:endParaRPr b="0" lang="en-AU" sz="22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406080" y="1041840"/>
            <a:ext cx="4950720" cy="312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Getting affordance wrong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7A847D4-9CF0-4C7A-A054-2D9CDF8A20E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4960800" y="1190520"/>
            <a:ext cx="3571200" cy="35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2600" spc="-1" strike="noStrike">
                <a:solidFill>
                  <a:srgbClr val="000000"/>
                </a:solidFill>
                <a:latin typeface="Arial"/>
                <a:ea typeface="DejaVu Sans"/>
              </a:rPr>
              <a:t>PUSH doors usually have flat panels that you... </a:t>
            </a:r>
            <a:r>
              <a:rPr b="1" lang="en-AU" sz="2600" spc="-1" strike="noStrike">
                <a:solidFill>
                  <a:srgbClr val="000000"/>
                </a:solidFill>
                <a:latin typeface="Arial"/>
                <a:ea typeface="DejaVu Sans"/>
              </a:rPr>
              <a:t>push</a:t>
            </a:r>
            <a:r>
              <a:rPr b="0" lang="en-AU" sz="26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600" spc="-1" strike="noStrike">
                <a:solidFill>
                  <a:srgbClr val="000000"/>
                </a:solidFill>
                <a:latin typeface="Arial"/>
                <a:ea typeface="DejaVu Sans"/>
              </a:rPr>
              <a:t>PULL doors have handles that you </a:t>
            </a:r>
            <a:r>
              <a:rPr b="1" lang="en-AU" sz="2600" spc="-1" strike="noStrike">
                <a:solidFill>
                  <a:srgbClr val="000000"/>
                </a:solidFill>
                <a:latin typeface="Arial"/>
                <a:ea typeface="DejaVu Sans"/>
              </a:rPr>
              <a:t>pull</a:t>
            </a:r>
            <a:r>
              <a:rPr b="0" lang="en-AU" sz="26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600" spc="-1" strike="noStrike">
                <a:solidFill>
                  <a:srgbClr val="000000"/>
                </a:solidFill>
                <a:latin typeface="Arial"/>
                <a:ea typeface="DejaVu Sans"/>
              </a:rPr>
              <a:t>Except for these...</a:t>
            </a:r>
            <a:endParaRPr b="0" lang="en-AU" sz="26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992160" y="1116720"/>
            <a:ext cx="3174120" cy="394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Getting affordance wrong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6C89887-E83C-41AD-AB0E-BAC04B03C7C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4762440" y="1934640"/>
            <a:ext cx="4365000" cy="178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4000" spc="-1" strike="noStrike">
                <a:solidFill>
                  <a:srgbClr val="000000"/>
                </a:solidFill>
                <a:latin typeface="Arial"/>
                <a:ea typeface="DejaVu Sans"/>
              </a:rPr>
              <a:t>Contradictory documentation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1190520" y="1190520"/>
            <a:ext cx="3174120" cy="372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Getting affordance wrong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3806A4D-7E30-4477-B8A5-2838B165889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1388880" y="4330080"/>
            <a:ext cx="69447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Developers said, “Well, it made perfect sense to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”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1388880" y="1041840"/>
            <a:ext cx="7349400" cy="314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87CDB54-6E80-4D5E-9B03-FA994ADBDC5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0" name="Rectangle 2"/>
          <p:cNvSpPr/>
          <p:nvPr/>
        </p:nvSpPr>
        <p:spPr>
          <a:xfrm>
            <a:off x="360000" y="1044360"/>
            <a:ext cx="841284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i="1" lang="en-US" sz="2800" spc="-1" strike="noStrike">
                <a:solidFill>
                  <a:srgbClr val="c9211e"/>
                </a:solidFill>
                <a:latin typeface="Source Sans Pro"/>
                <a:ea typeface="DejaVu Sans"/>
              </a:rPr>
              <a:t>Has nothing to do with cost or affordability!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i="1" lang="en-US" sz="2800" spc="-1" strike="noStrike">
                <a:solidFill>
                  <a:srgbClr val="c9211e"/>
                </a:solidFill>
                <a:latin typeface="Source Sans Pro"/>
                <a:ea typeface="DejaVu Sans"/>
              </a:rPr>
              <a:t>(The 2016 study design got the two confused)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1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Affordance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- the quality or property of an object that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defines its possible uses or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makes clear how it can or should be used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e.g. a 3 dimensional button image on a webpage is crying out to be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clicked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...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"/>
          <p:cNvSpPr/>
          <p:nvPr/>
        </p:nvSpPr>
        <p:spPr>
          <a:xfrm>
            <a:off x="864000" y="1260000"/>
            <a:ext cx="8279640" cy="13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These slideshows may be freely used, modified or distributed by teachers and students anywhere.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They may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 be sold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 change or remove their authorship information or copyright notices.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 redistribute them if you modify them.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This is not a VCAA publication and does not speak for VCAA.</a:t>
            </a:r>
            <a:r>
              <a:rPr b="0" lang="en-US" sz="1200" spc="-1" strike="noStrike">
                <a:solidFill>
                  <a:srgbClr val="0000cc"/>
                </a:solidFill>
                <a:latin typeface="Calibri Light"/>
              </a:rPr>
              <a:t> 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cc"/>
                </a:solidFill>
                <a:latin typeface="Calibri Light"/>
              </a:rPr>
              <a:t>Portions (e.g. exam questions, study design extracts, glossary terms) may be copyright 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</a:rPr>
              <a:t>Victorian Curriculum and Assessment Authority and are used with permission for educational purposes.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3942720" y="180000"/>
            <a:ext cx="2285280" cy="685080"/>
          </a:xfrm>
          <a:prstGeom prst="rect">
            <a:avLst/>
          </a:prstGeom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4248360" y="865440"/>
            <a:ext cx="1694880" cy="246960"/>
          </a:xfrm>
          <a:prstGeom prst="rect">
            <a:avLst/>
          </a:prstGeom>
          <a:ln w="0">
            <a:noFill/>
          </a:ln>
        </p:spPr>
      </p:pic>
      <p:pic>
        <p:nvPicPr>
          <p:cNvPr id="188" name="" descr=""/>
          <p:cNvPicPr/>
          <p:nvPr/>
        </p:nvPicPr>
        <p:blipFill>
          <a:blip r:embed="rId3"/>
          <a:stretch/>
        </p:blipFill>
        <p:spPr>
          <a:xfrm>
            <a:off x="4707000" y="3420000"/>
            <a:ext cx="333000" cy="33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2973F48-8342-41B6-8A63-0D17AA74431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3" name="Rectangle 1"/>
          <p:cNvSpPr/>
          <p:nvPr/>
        </p:nvSpPr>
        <p:spPr>
          <a:xfrm>
            <a:off x="991800" y="892800"/>
            <a:ext cx="841284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Users perceive actions to be possible based on the design of an interface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Good design = users easily when actions are possible and productive... and when to </a:t>
            </a: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wait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666720" y="3240000"/>
            <a:ext cx="2309040" cy="216504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3240000" y="3488040"/>
            <a:ext cx="6225840" cy="173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A9CE74D-287D-4F2E-8716-5B77BB2601E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8280" y="924840"/>
            <a:ext cx="10079640" cy="428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6EA7230-7BE9-43A2-A684-10E143DFFA5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1" name="Rectangle 4"/>
          <p:cNvSpPr/>
          <p:nvPr/>
        </p:nvSpPr>
        <p:spPr>
          <a:xfrm>
            <a:off x="516240" y="892800"/>
            <a:ext cx="8611200" cy="42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AU" sz="149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A </a:t>
            </a: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large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, </a:t>
            </a: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very visible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, </a:t>
            </a: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impossible-to-ignore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, in your face clue to what a user should do may be called an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explicit affordance </a:t>
            </a:r>
            <a:r>
              <a:rPr b="0" i="1" lang="en-US" sz="14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(not examinable)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These often are seen after updating an operating system – constant popups saying things like 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c9211e"/>
                </a:solidFill>
                <a:latin typeface="Source Sans Pro"/>
                <a:ea typeface="DejaVu Sans"/>
              </a:rPr>
              <a:t>This is new. Have you noticed this? Click here &gt;&gt;&gt;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”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Affordance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FF018D2-E24B-48A0-8992-CA1306ED5AA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356400" y="870120"/>
            <a:ext cx="841284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AU" sz="149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Sensory affordance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(not examinable)</a:t>
            </a:r>
            <a:endParaRPr b="0" lang="en-A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Beeps, vibration when email arrives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Colour / size / formatting changes to show  changes in an object’s state (e.g. an icon of a document that has been edited might turn from green to red to show it needs to be saved; a shopping cart icon may become bold when any item is in it)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Anti-Affordance 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966CC60-3D70-43D7-A4C8-BBB06AEF953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7" name="Rectangle 6"/>
          <p:cNvSpPr/>
          <p:nvPr/>
        </p:nvSpPr>
        <p:spPr>
          <a:xfrm>
            <a:off x="356400" y="726120"/>
            <a:ext cx="8412840" cy="490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ctr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c9211e"/>
                </a:solidFill>
                <a:latin typeface="Source Sans Pro"/>
                <a:ea typeface="DejaVu Sans"/>
              </a:rPr>
              <a:t>(No such term – I just made it up.)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Consider interface design where a desired or possible human action is impossible to discover </a:t>
            </a: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intuitively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?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e.g. to see the definition of a word, users must hold down the CTRL key and click a word.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How could the average user ever have discovered this without memorising the user manual?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That is </a:t>
            </a: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not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affordance!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Anti-Affordance 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6C0F7D1-700D-47E4-9B05-E6DBF7E126A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0" name="Rectangle 5"/>
          <p:cNvSpPr/>
          <p:nvPr/>
        </p:nvSpPr>
        <p:spPr>
          <a:xfrm>
            <a:off x="356400" y="870120"/>
            <a:ext cx="8412840" cy="27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ctr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c9211e"/>
                </a:solidFill>
                <a:latin typeface="Source Sans Pro"/>
                <a:ea typeface="DejaVu Sans"/>
              </a:rPr>
              <a:t>(No such term – I just made it up.)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We get used to poor affordance with experience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pressing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CTRL+V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to paste text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right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-clicking on an item to get a menu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pressing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CTRL+ALT+DEL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to raise a task manager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98000" y="226800"/>
            <a:ext cx="9762480" cy="64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Anti-Affordance 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/>
          </p:nvPr>
        </p:nvSpPr>
        <p:spPr>
          <a:xfrm>
            <a:off x="9247320" y="5335920"/>
            <a:ext cx="474120" cy="22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EFE4645-6603-4786-8E11-ABEECD810A7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3" name="Rectangle 8"/>
          <p:cNvSpPr/>
          <p:nvPr/>
        </p:nvSpPr>
        <p:spPr>
          <a:xfrm>
            <a:off x="356400" y="870120"/>
            <a:ext cx="8412840" cy="31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ctr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c9211e"/>
                </a:solidFill>
                <a:latin typeface="Source Sans Pro"/>
                <a:ea typeface="DejaVu Sans"/>
              </a:rPr>
              <a:t>(No such term – I just made it up.)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When affordance goes wrong...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false affordance*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– when an action looks like it will be possible or useful, but it’s not.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41412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hidden affordance*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– when a function </a:t>
            </a:r>
            <a:r>
              <a:rPr b="0" i="1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is</a:t>
            </a:r>
            <a:r>
              <a:rPr b="0" lang="en-US" sz="2800" spc="-1" strike="noStrike">
                <a:solidFill>
                  <a:srgbClr val="141412"/>
                </a:solidFill>
                <a:latin typeface="Source Sans Pro"/>
                <a:ea typeface="DejaVu Sans"/>
              </a:rPr>
              <a:t> available, but is not easily detectable by the user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785600" y="5060160"/>
            <a:ext cx="55555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not examinable, but nice to know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2022-01-19T13:21:46Z</dcterms:created>
  <dc:creator>Mark Kelly</dc:creator>
  <dc:description/>
  <dc:language>en-AU</dc:language>
  <cp:lastModifiedBy>Mark Kelly</cp:lastModifiedBy>
  <dcterms:modified xsi:type="dcterms:W3CDTF">2022-02-09T10:50:54Z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