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7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png" ContentType="image/png"/>
  <Override PartName="/ppt/media/image6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"/>
          <p:cNvPicPr/>
          <p:nvPr/>
        </p:nvPicPr>
        <p:blipFill>
          <a:blip r:embed="rId1"/>
          <a:stretch/>
        </p:blipFill>
        <p:spPr>
          <a:xfrm>
            <a:off x="0" y="-214200"/>
            <a:ext cx="9142560" cy="6899400"/>
          </a:xfrm>
          <a:prstGeom prst="rect">
            <a:avLst/>
          </a:prstGeom>
          <a:ln w="0"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14240" y="500040"/>
            <a:ext cx="7770960" cy="712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2600" spc="-1" strike="noStrike">
              <a:latin typeface="Arial"/>
            </a:endParaRPr>
          </a:p>
        </p:txBody>
      </p:sp>
      <p:sp>
        <p:nvSpPr>
          <p:cNvPr id="40" name="Title 1"/>
          <p:cNvSpPr/>
          <p:nvPr/>
        </p:nvSpPr>
        <p:spPr>
          <a:xfrm>
            <a:off x="857160" y="1967040"/>
            <a:ext cx="7770960" cy="3079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8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AU" sz="5600" spc="-1" strike="noStrike">
                <a:solidFill>
                  <a:srgbClr val="000000"/>
                </a:solidFill>
                <a:latin typeface="Calibri"/>
                <a:ea typeface="DejaVu Sans"/>
              </a:rPr>
              <a:t>Efficient data handling</a:t>
            </a:r>
            <a:endParaRPr b="0" lang="en-AU" sz="5600" spc="-1" strike="noStrike">
              <a:latin typeface="Arial"/>
            </a:endParaRPr>
          </a:p>
          <a:p>
            <a:pPr algn="ctr">
              <a:lnSpc>
                <a:spcPct val="8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V1.1 – 2022-02-28 @ 11:23</a:t>
            </a:r>
            <a:endParaRPr b="0" lang="en-A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28760" y="21384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Centralised storage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142920" y="1143000"/>
            <a:ext cx="8514000" cy="528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Don’t save team files to your local PC’s hard disk (except as an informal backup)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Save shared team files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centrally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so team can get to them from anywhere, at any time</a:t>
            </a:r>
            <a:endParaRPr b="0" lang="en-AU" sz="3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Create a shared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network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folder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NAS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(network attached storage)  on a small office/home office LAN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And/or save to the cloud or a secure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website</a:t>
            </a:r>
            <a:endParaRPr b="0" lang="en-AU" sz="2800" spc="-1" strike="noStrike">
              <a:latin typeface="Arial"/>
            </a:endParaRPr>
          </a:p>
        </p:txBody>
      </p:sp>
      <p:pic>
        <p:nvPicPr>
          <p:cNvPr id="60" name="Picture 3" descr=""/>
          <p:cNvPicPr/>
          <p:nvPr/>
        </p:nvPicPr>
        <p:blipFill>
          <a:blip r:embed="rId1"/>
          <a:stretch/>
        </p:blipFill>
        <p:spPr>
          <a:xfrm>
            <a:off x="7277040" y="4591080"/>
            <a:ext cx="1865520" cy="2265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3" descr=""/>
          <p:cNvPicPr/>
          <p:nvPr/>
        </p:nvPicPr>
        <p:blipFill>
          <a:blip r:embed="rId1"/>
          <a:stretch/>
        </p:blipFill>
        <p:spPr>
          <a:xfrm>
            <a:off x="4572000" y="-11160"/>
            <a:ext cx="4570560" cy="6867720"/>
          </a:xfrm>
          <a:prstGeom prst="rect">
            <a:avLst/>
          </a:prstGeom>
          <a:ln w="0">
            <a:noFill/>
          </a:ln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Communication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3" name=""/>
          <p:cNvSpPr/>
          <p:nvPr/>
        </p:nvSpPr>
        <p:spPr>
          <a:xfrm>
            <a:off x="457200" y="1600200"/>
            <a:ext cx="439920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Over a LAN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Limited to local area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Instant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Massive file capacity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Secure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709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Email attachments, mailing lists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5" name=""/>
          <p:cNvSpPr/>
          <p:nvPr/>
        </p:nvSpPr>
        <p:spPr>
          <a:xfrm>
            <a:off x="457200" y="1374840"/>
            <a:ext cx="8228160" cy="498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Attachment size may be limited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Can be sent anywhere in the world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be very quick to arrive (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be slow too)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Slow to download large attachments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66" name="Picture 3" descr=""/>
          <p:cNvPicPr/>
          <p:nvPr/>
        </p:nvPicPr>
        <p:blipFill>
          <a:blip r:embed="rId1"/>
          <a:stretch/>
        </p:blipFill>
        <p:spPr>
          <a:xfrm>
            <a:off x="6177240" y="4214880"/>
            <a:ext cx="2856240" cy="2170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Email attachments, mailing lists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8" name=""/>
          <p:cNvSpPr/>
          <p:nvPr/>
        </p:nvSpPr>
        <p:spPr>
          <a:xfrm>
            <a:off x="71280" y="1213920"/>
            <a:ext cx="8228160" cy="498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May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‘bounce’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and not be delivered if destination mailbox is full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May be blocked/deleted by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spam filter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Good for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‘pushing’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information to people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C.f. “pulling” where people download at will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Return receipts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reassure sender</a:t>
            </a:r>
            <a:br/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that delivery was successful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69" name="Picture 2" descr=""/>
          <p:cNvPicPr/>
          <p:nvPr/>
        </p:nvPicPr>
        <p:blipFill>
          <a:blip r:embed="rId1"/>
          <a:stretch/>
        </p:blipFill>
        <p:spPr>
          <a:xfrm>
            <a:off x="6072120" y="4124160"/>
            <a:ext cx="2856240" cy="2732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HTTP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1" name=""/>
          <p:cNvSpPr/>
          <p:nvPr/>
        </p:nvSpPr>
        <p:spPr>
          <a:xfrm>
            <a:off x="457200" y="1285560"/>
            <a:ext cx="8228160" cy="48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Click a link to download a file from a website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Not too good for really large files or large numbers of files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Just need a a web browser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FTP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3" name=""/>
          <p:cNvSpPr/>
          <p:nvPr/>
        </p:nvSpPr>
        <p:spPr>
          <a:xfrm>
            <a:off x="428760" y="1357200"/>
            <a:ext cx="822816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8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File Transfer Protocol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Designed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for file transfer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Secure – login can be required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Like a file manager with drag-and-drop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Supports resumption of interrupted downloads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Good for exchanging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large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or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many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files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Mainly used by webmasters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6840" y="274320"/>
            <a:ext cx="854244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Yousendit.com, megaupload.com etc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5" name=""/>
          <p:cNvSpPr/>
          <p:nvPr/>
        </p:nvSpPr>
        <p:spPr>
          <a:xfrm>
            <a:off x="428760" y="2332080"/>
            <a:ext cx="822816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Allows transfer of very large files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Basic access is free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Secure – can require a login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pic>
        <p:nvPicPr>
          <p:cNvPr id="76" name="Picture 2" descr=""/>
          <p:cNvPicPr/>
          <p:nvPr/>
        </p:nvPicPr>
        <p:blipFill>
          <a:blip r:embed="rId1"/>
          <a:stretch/>
        </p:blipFill>
        <p:spPr>
          <a:xfrm>
            <a:off x="6643800" y="5143680"/>
            <a:ext cx="1646280" cy="145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Instant Messaging file transfers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142920" y="1428840"/>
            <a:ext cx="822816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Can exchange files </a:t>
            </a:r>
            <a:br/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between individuals </a:t>
            </a:r>
            <a:br/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during live chat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Quick, spontaneous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79" name="Picture 2" descr=""/>
          <p:cNvPicPr/>
          <p:nvPr/>
        </p:nvPicPr>
        <p:blipFill>
          <a:blip r:embed="rId1"/>
          <a:stretch/>
        </p:blipFill>
        <p:spPr>
          <a:xfrm>
            <a:off x="4572000" y="1357200"/>
            <a:ext cx="4570560" cy="5342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 descr=""/>
          <p:cNvPicPr/>
          <p:nvPr/>
        </p:nvPicPr>
        <p:blipFill>
          <a:blip r:embed="rId1"/>
          <a:stretch/>
        </p:blipFill>
        <p:spPr>
          <a:xfrm>
            <a:off x="5548320" y="785880"/>
            <a:ext cx="3808440" cy="2855880"/>
          </a:xfrm>
          <a:prstGeom prst="rect">
            <a:avLst/>
          </a:prstGeom>
          <a:ln w="0"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Communication Overview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2" name=""/>
          <p:cNvSpPr/>
          <p:nvPr/>
        </p:nvSpPr>
        <p:spPr>
          <a:xfrm>
            <a:off x="457200" y="1600200"/>
            <a:ext cx="8228160" cy="482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Needs to be secure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Login to storage site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Encrypt documents in transit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VPN (Virtual Private Network) is a secure, private, encrypted internet connection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Needs to be fast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Needs to be able to cope with very large files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May be expensive for fast, fat bandwidth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"/>
          <p:cNvSpPr/>
          <p:nvPr/>
        </p:nvSpPr>
        <p:spPr>
          <a:xfrm>
            <a:off x="457200" y="1599840"/>
            <a:ext cx="8228160" cy="168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7000"/>
          </a:bodyPr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Applied Computing Slideshows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by Mark Kelly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mark@vcedata.com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84" name="TextBox 3"/>
          <p:cNvSpPr/>
          <p:nvPr/>
        </p:nvSpPr>
        <p:spPr>
          <a:xfrm>
            <a:off x="428760" y="3500280"/>
            <a:ext cx="8356680" cy="1464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000080" y="285480"/>
            <a:ext cx="7142400" cy="41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11500" spc="-1" strike="noStrike">
                <a:solidFill>
                  <a:srgbClr val="000000"/>
                </a:solidFill>
                <a:latin typeface="Calibri"/>
              </a:rPr>
              <a:t>Efficient</a:t>
            </a:r>
            <a:br/>
            <a:r>
              <a:rPr b="1" lang="en-AU" sz="11500" spc="-1" strike="noStrike">
                <a:solidFill>
                  <a:srgbClr val="000000"/>
                </a:solidFill>
                <a:latin typeface="Calibri"/>
              </a:rPr>
              <a:t>Handling</a:t>
            </a:r>
            <a:endParaRPr b="0" lang="en-AU" sz="11500" spc="-1" strike="noStrike">
              <a:latin typeface="Arial"/>
            </a:endParaRPr>
          </a:p>
        </p:txBody>
      </p:sp>
      <p:pic>
        <p:nvPicPr>
          <p:cNvPr id="42" name="Picture 2" descr=""/>
          <p:cNvPicPr/>
          <p:nvPr/>
        </p:nvPicPr>
        <p:blipFill>
          <a:blip r:embed="rId1"/>
          <a:stretch/>
        </p:blipFill>
        <p:spPr>
          <a:xfrm>
            <a:off x="3786120" y="4143240"/>
            <a:ext cx="1808280" cy="2370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Handling?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Storage &amp; retrieval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Communication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Processing</a:t>
            </a:r>
            <a:endParaRPr b="0" lang="en-A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00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Storage &amp; retrieval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456840" y="1285560"/>
            <a:ext cx="8185320" cy="499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Use devices with fast read/write times for data/info that is accessed frequently</a:t>
            </a:r>
            <a:endParaRPr b="0" lang="en-AU" sz="4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HDD, SSD, NAS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Network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Fast cloud connection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Not slow memory keys</a:t>
            </a: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Backup!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Much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faster to restore lost data from a backup than it is to re-enter it!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Backup regularly (daily), store backups offsite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Backup procedures should be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documented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and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tested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.  (Why?)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See the </a:t>
            </a:r>
            <a:r>
              <a:rPr b="0" i="1" lang="en-A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BACKUPS</a:t>
            </a:r>
            <a:r>
              <a:rPr b="0" lang="en-A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slideshow</a:t>
            </a:r>
            <a:endParaRPr b="0" lang="en-AU" sz="2000" spc="-1" strike="noStrike">
              <a:latin typeface="Arial"/>
            </a:endParaRPr>
          </a:p>
        </p:txBody>
      </p:sp>
      <p:pic>
        <p:nvPicPr>
          <p:cNvPr id="49" name="Picture 2" descr=""/>
          <p:cNvPicPr/>
          <p:nvPr/>
        </p:nvPicPr>
        <p:blipFill>
          <a:blip r:embed="rId1"/>
          <a:stretch/>
        </p:blipFill>
        <p:spPr>
          <a:xfrm>
            <a:off x="6248520" y="3962520"/>
            <a:ext cx="2894040" cy="2894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Efficient Storage - RAID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RAID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(Redundant Array of Independent Disks)</a:t>
            </a:r>
            <a:endParaRPr b="0" lang="en-AU" sz="3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RAID 5 – uses multiple disks as a single unit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Files are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striped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(split up) across multiple physical disks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File segments are redundantly saved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If a disk fails, redundant copies of file segments from remaining disks can rebuilt the lost disk’s contents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RAID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457200" y="1356840"/>
            <a:ext cx="8228160" cy="47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Can retrieve multiple file segments at the same time from different disks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E.g. a file in 15 segments saved to a single disk takes 15 consecutive write operations.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E.g. striped across 3 disks, the file can be retrieved in only 5 consecutive disk operations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Each of the 3 disks retrieves 5 segments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3 times faster!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Storage Efficiency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457200" y="1356840"/>
            <a:ext cx="8228160" cy="47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Use logical, consistent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folder and file naming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Files can be found more quickly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Less chance of losing files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4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8160" cy="1141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Version Control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7" name=""/>
          <p:cNvSpPr/>
          <p:nvPr/>
        </p:nvSpPr>
        <p:spPr>
          <a:xfrm>
            <a:off x="457200" y="1356840"/>
            <a:ext cx="8228160" cy="47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Also use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file version control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to make it clear which document version is newer than or different to another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Allows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rolling back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to a previous version in case the latest version is found to be a disaster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Application>LibreOffice/7.3.0.3$Windows_X86_64 LibreOffice_project/0f246aa12d0eee4a0f7adcefbf7c878fc2238db3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/>
  <dcterms:modified xsi:type="dcterms:W3CDTF">2022-02-28T13:17:21Z</dcterms:modified>
  <cp:revision>43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