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_rels/slide35.xml.rels" ContentType="application/vnd.openxmlformats-package.relationships+xml"/>
  <Override PartName="/ppt/slides/_rels/slide1.xml.rels" ContentType="application/vnd.openxmlformats-package.relationships+xml"/>
  <Override PartName="/ppt/slides/_rels/slide22.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38.xml.rels" ContentType="application/vnd.openxmlformats-package.relationships+xml"/>
  <Override PartName="/ppt/slides/_rels/slide5.xml.rels" ContentType="application/vnd.openxmlformats-package.relationships+xml"/>
  <Override PartName="/ppt/slides/_rels/slide39.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25.xml.rels" ContentType="application/vnd.openxmlformats-package.relationships+xml"/>
  <Override PartName="/ppt/slides/_rels/slide8.xml.rels" ContentType="application/vnd.openxmlformats-package.relationships+xml"/>
  <Override PartName="/ppt/slides/_rels/slide26.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slides/_rels/slide40.xml.rels" ContentType="application/vnd.openxmlformats-package.relationships+xml"/>
  <Override PartName="/ppt/slides/_rels/slide41.xml.rels" ContentType="application/vnd.openxmlformats-package.relationships+xml"/>
  <Override PartName="/ppt/slides/_rels/slide42.xml.rels" ContentType="application/vnd.openxmlformats-package.relationships+xml"/>
  <Override PartName="/ppt/slides/_rels/slide43.xml.rels" ContentType="application/vnd.openxmlformats-package.relationships+xml"/>
  <Override PartName="/ppt/slides/_rels/slide44.xml.rels" ContentType="application/vnd.openxmlformats-package.relationships+xml"/>
  <Override PartName="/ppt/slides/_rels/slide45.xml.rels" ContentType="application/vnd.openxmlformats-package.relationships+xml"/>
  <Override PartName="/ppt/slides/_rels/slide46.xml.rels" ContentType="application/vnd.openxmlformats-package.relationships+xml"/>
  <Override PartName="/ppt/slides/_rels/slide47.xml.rels" ContentType="application/vnd.openxmlformats-package.relationships+xml"/>
  <Override PartName="/ppt/slides/_rels/slide48.xml.rels" ContentType="application/vnd.openxmlformats-package.relationships+xml"/>
  <Override PartName="/ppt/slides/_rels/slide49.xml.rels" ContentType="application/vnd.openxmlformats-package.relationships+xml"/>
  <Override PartName="/ppt/presProps.xml" ContentType="application/vnd.openxmlformats-officedocument.presentationml.presProps+xml"/>
  <Override PartName="/ppt/media/image1.jpeg" ContentType="image/jpeg"/>
  <Override PartName="/ppt/media/image2.png" ContentType="image/png"/>
  <Override PartName="/ppt/media/image3.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Lst>
  <p:sldSz cx="9144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AU" sz="3200" spc="-1" strike="noStrike">
              <a:latin typeface="Arial"/>
            </a:endParaRPr>
          </a:p>
        </p:txBody>
      </p:sp>
      <p:sp>
        <p:nvSpPr>
          <p:cNvPr id="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4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endParaRPr b="0" lang="en-AU"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4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4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AU" sz="3200" spc="-1" strike="noStrike">
              <a:latin typeface="Arial"/>
            </a:endParaRPr>
          </a:p>
        </p:txBody>
      </p:sp>
      <p:sp>
        <p:nvSpPr>
          <p:cNvPr id="4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AU"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5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5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AU" sz="3200" spc="-1" strike="noStrike">
              <a:latin typeface="Arial"/>
            </a:endParaRPr>
          </a:p>
        </p:txBody>
      </p:sp>
      <p:sp>
        <p:nvSpPr>
          <p:cNvPr id="5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endParaRPr b="0" lang="en-AU"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AU" sz="3200" spc="-1" strike="noStrike">
              <a:latin typeface="Arial"/>
            </a:endParaRPr>
          </a:p>
        </p:txBody>
      </p:sp>
      <p:sp>
        <p:nvSpPr>
          <p:cNvPr id="5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5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5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5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6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6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AU" sz="3200" spc="-1" strike="noStrike">
              <a:latin typeface="Arial"/>
            </a:endParaRPr>
          </a:p>
        </p:txBody>
      </p:sp>
      <p:sp>
        <p:nvSpPr>
          <p:cNvPr id="6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6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6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6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6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7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7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7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7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7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7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AU" sz="3200" spc="-1" strike="noStrike">
              <a:latin typeface="Arial"/>
            </a:endParaRPr>
          </a:p>
        </p:txBody>
      </p:sp>
      <p:sp>
        <p:nvSpPr>
          <p:cNvPr id="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AU"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AU" sz="3200" spc="-1" strike="noStrike">
              <a:latin typeface="Arial"/>
            </a:endParaRPr>
          </a:p>
        </p:txBody>
      </p:sp>
      <p:sp>
        <p:nvSpPr>
          <p:cNvPr id="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AU" sz="3200" spc="-1" strike="noStrike">
              <a:latin typeface="Arial"/>
            </a:endParaRPr>
          </a:p>
        </p:txBody>
      </p:sp>
      <p:sp>
        <p:nvSpPr>
          <p:cNvPr id="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4680"/>
            <a:ext cx="8228880" cy="1142280"/>
          </a:xfrm>
          <a:prstGeom prst="rect">
            <a:avLst/>
          </a:prstGeom>
          <a:noFill/>
          <a:ln w="0">
            <a:noFill/>
          </a:ln>
        </p:spPr>
        <p:txBody>
          <a:bodyPr numCol="1" spcCol="0" lIns="0" rIns="0" tIns="0" bIns="0" anchor="ctr">
            <a:noAutofit/>
          </a:bodyPr>
          <a:p>
            <a:r>
              <a:rPr b="0" lang="en-AU" sz="1800" spc="-1" strike="noStrike">
                <a:latin typeface="Arial"/>
              </a:rPr>
              <a:t>Click to edit the title text format</a:t>
            </a:r>
            <a:endParaRPr b="0" lang="en-AU" sz="1800" spc="-1" strike="noStrike">
              <a:latin typeface="Arial"/>
            </a:endParaRPr>
          </a:p>
        </p:txBody>
      </p:sp>
      <p:sp>
        <p:nvSpPr>
          <p:cNvPr id="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AU" sz="3200" spc="-1" strike="noStrike">
                <a:latin typeface="Arial"/>
              </a:rPr>
              <a:t>Click to edit the outline text format</a:t>
            </a:r>
            <a:endParaRPr b="0" lang="en-AU" sz="3200" spc="-1" strike="noStrike">
              <a:latin typeface="Arial"/>
            </a:endParaRPr>
          </a:p>
          <a:p>
            <a:pPr lvl="1" marL="864000" indent="-324000">
              <a:spcBef>
                <a:spcPts val="1134"/>
              </a:spcBef>
              <a:buClr>
                <a:srgbClr val="000000"/>
              </a:buClr>
              <a:buSzPct val="75000"/>
              <a:buFont typeface="Symbol" charset="2"/>
              <a:buChar char=""/>
            </a:pPr>
            <a:r>
              <a:rPr b="0" lang="en-AU" sz="2800" spc="-1" strike="noStrike">
                <a:latin typeface="Arial"/>
              </a:rPr>
              <a:t>Second Outline Level</a:t>
            </a:r>
            <a:endParaRPr b="0" lang="en-AU" sz="2800" spc="-1" strike="noStrike">
              <a:latin typeface="Arial"/>
            </a:endParaRPr>
          </a:p>
          <a:p>
            <a:pPr lvl="2" marL="1296000" indent="-288000">
              <a:spcBef>
                <a:spcPts val="850"/>
              </a:spcBef>
              <a:buClr>
                <a:srgbClr val="000000"/>
              </a:buClr>
              <a:buSzPct val="45000"/>
              <a:buFont typeface="Wingdings" charset="2"/>
              <a:buChar char=""/>
            </a:pPr>
            <a:r>
              <a:rPr b="0" lang="en-AU" sz="2400" spc="-1" strike="noStrike">
                <a:latin typeface="Arial"/>
              </a:rPr>
              <a:t>Third Outline Level</a:t>
            </a:r>
            <a:endParaRPr b="0" lang="en-AU" sz="2400" spc="-1" strike="noStrike">
              <a:latin typeface="Arial"/>
            </a:endParaRPr>
          </a:p>
          <a:p>
            <a:pPr lvl="3" marL="1728000" indent="-216000">
              <a:spcBef>
                <a:spcPts val="567"/>
              </a:spcBef>
              <a:buClr>
                <a:srgbClr val="000000"/>
              </a:buClr>
              <a:buSzPct val="75000"/>
              <a:buFont typeface="Symbol" charset="2"/>
              <a:buChar char=""/>
            </a:pPr>
            <a:r>
              <a:rPr b="0" lang="en-AU" sz="2000" spc="-1" strike="noStrike">
                <a:latin typeface="Arial"/>
              </a:rPr>
              <a:t>Fourth Outline Level</a:t>
            </a:r>
            <a:endParaRPr b="0" lang="en-AU" sz="2000" spc="-1" strike="noStrike">
              <a:latin typeface="Arial"/>
            </a:endParaRPr>
          </a:p>
          <a:p>
            <a:pPr lvl="4" marL="2160000" indent="-216000">
              <a:spcBef>
                <a:spcPts val="283"/>
              </a:spcBef>
              <a:buClr>
                <a:srgbClr val="000000"/>
              </a:buClr>
              <a:buSzPct val="45000"/>
              <a:buFont typeface="Wingdings" charset="2"/>
              <a:buChar char=""/>
            </a:pPr>
            <a:r>
              <a:rPr b="0" lang="en-AU" sz="2000" spc="-1" strike="noStrike">
                <a:latin typeface="Arial"/>
              </a:rPr>
              <a:t>Fifth Outline Level</a:t>
            </a:r>
            <a:endParaRPr b="0" lang="en-AU" sz="2000" spc="-1" strike="noStrike">
              <a:latin typeface="Arial"/>
            </a:endParaRPr>
          </a:p>
          <a:p>
            <a:pPr lvl="5" marL="2592000" indent="-216000">
              <a:spcBef>
                <a:spcPts val="283"/>
              </a:spcBef>
              <a:buClr>
                <a:srgbClr val="000000"/>
              </a:buClr>
              <a:buSzPct val="45000"/>
              <a:buFont typeface="Wingdings" charset="2"/>
              <a:buChar char=""/>
            </a:pPr>
            <a:r>
              <a:rPr b="0" lang="en-AU" sz="2000" spc="-1" strike="noStrike">
                <a:latin typeface="Arial"/>
              </a:rPr>
              <a:t>Sixth Outline Level</a:t>
            </a:r>
            <a:endParaRPr b="0" lang="en-AU" sz="2000" spc="-1" strike="noStrike">
              <a:latin typeface="Arial"/>
            </a:endParaRPr>
          </a:p>
          <a:p>
            <a:pPr lvl="6" marL="3024000" indent="-216000">
              <a:spcBef>
                <a:spcPts val="283"/>
              </a:spcBef>
              <a:buClr>
                <a:srgbClr val="000000"/>
              </a:buClr>
              <a:buSzPct val="45000"/>
              <a:buFont typeface="Wingdings" charset="2"/>
              <a:buChar char=""/>
            </a:pPr>
            <a:r>
              <a:rPr b="0" lang="en-AU" sz="2000" spc="-1" strike="noStrike">
                <a:latin typeface="Arial"/>
              </a:rPr>
              <a:t>Seventh Outline Level</a:t>
            </a:r>
            <a:endParaRPr b="0" lang="en-AU"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r>
              <a:rPr b="0" lang="en-AU" sz="4400" spc="-1" strike="noStrike">
                <a:latin typeface="Arial"/>
              </a:rPr>
              <a:t>Click to edit the title text format</a:t>
            </a:r>
            <a:endParaRPr b="0" lang="en-AU" sz="4400" spc="-1" strike="noStrike">
              <a:latin typeface="Arial"/>
            </a:endParaRPr>
          </a:p>
        </p:txBody>
      </p:sp>
      <p:sp>
        <p:nvSpPr>
          <p:cNvPr id="3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AU" sz="3200" spc="-1" strike="noStrike">
                <a:latin typeface="Arial"/>
              </a:rPr>
              <a:t>Click to edit the outline text format</a:t>
            </a:r>
            <a:endParaRPr b="0" lang="en-AU" sz="3200" spc="-1" strike="noStrike">
              <a:latin typeface="Arial"/>
            </a:endParaRPr>
          </a:p>
          <a:p>
            <a:pPr lvl="1" marL="864000" indent="-324000">
              <a:spcBef>
                <a:spcPts val="1134"/>
              </a:spcBef>
              <a:buClr>
                <a:srgbClr val="000000"/>
              </a:buClr>
              <a:buSzPct val="75000"/>
              <a:buFont typeface="Symbol" charset="2"/>
              <a:buChar char=""/>
            </a:pPr>
            <a:r>
              <a:rPr b="0" lang="en-AU" sz="2800" spc="-1" strike="noStrike">
                <a:latin typeface="Arial"/>
              </a:rPr>
              <a:t>Second Outline Level</a:t>
            </a:r>
            <a:endParaRPr b="0" lang="en-AU" sz="2800" spc="-1" strike="noStrike">
              <a:latin typeface="Arial"/>
            </a:endParaRPr>
          </a:p>
          <a:p>
            <a:pPr lvl="2" marL="1296000" indent="-288000">
              <a:spcBef>
                <a:spcPts val="850"/>
              </a:spcBef>
              <a:buClr>
                <a:srgbClr val="000000"/>
              </a:buClr>
              <a:buSzPct val="45000"/>
              <a:buFont typeface="Wingdings" charset="2"/>
              <a:buChar char=""/>
            </a:pPr>
            <a:r>
              <a:rPr b="0" lang="en-AU" sz="2400" spc="-1" strike="noStrike">
                <a:latin typeface="Arial"/>
              </a:rPr>
              <a:t>Third Outline Level</a:t>
            </a:r>
            <a:endParaRPr b="0" lang="en-AU" sz="2400" spc="-1" strike="noStrike">
              <a:latin typeface="Arial"/>
            </a:endParaRPr>
          </a:p>
          <a:p>
            <a:pPr lvl="3" marL="1728000" indent="-216000">
              <a:spcBef>
                <a:spcPts val="567"/>
              </a:spcBef>
              <a:buClr>
                <a:srgbClr val="000000"/>
              </a:buClr>
              <a:buSzPct val="75000"/>
              <a:buFont typeface="Symbol" charset="2"/>
              <a:buChar char=""/>
            </a:pPr>
            <a:r>
              <a:rPr b="0" lang="en-AU" sz="2000" spc="-1" strike="noStrike">
                <a:latin typeface="Arial"/>
              </a:rPr>
              <a:t>Fourth Outline Level</a:t>
            </a:r>
            <a:endParaRPr b="0" lang="en-AU" sz="2000" spc="-1" strike="noStrike">
              <a:latin typeface="Arial"/>
            </a:endParaRPr>
          </a:p>
          <a:p>
            <a:pPr lvl="4" marL="2160000" indent="-216000">
              <a:spcBef>
                <a:spcPts val="283"/>
              </a:spcBef>
              <a:buClr>
                <a:srgbClr val="000000"/>
              </a:buClr>
              <a:buSzPct val="45000"/>
              <a:buFont typeface="Wingdings" charset="2"/>
              <a:buChar char=""/>
            </a:pPr>
            <a:r>
              <a:rPr b="0" lang="en-AU" sz="2000" spc="-1" strike="noStrike">
                <a:latin typeface="Arial"/>
              </a:rPr>
              <a:t>Fifth Outline Level</a:t>
            </a:r>
            <a:endParaRPr b="0" lang="en-AU" sz="2000" spc="-1" strike="noStrike">
              <a:latin typeface="Arial"/>
            </a:endParaRPr>
          </a:p>
          <a:p>
            <a:pPr lvl="5" marL="2592000" indent="-216000">
              <a:spcBef>
                <a:spcPts val="283"/>
              </a:spcBef>
              <a:buClr>
                <a:srgbClr val="000000"/>
              </a:buClr>
              <a:buSzPct val="45000"/>
              <a:buFont typeface="Wingdings" charset="2"/>
              <a:buChar char=""/>
            </a:pPr>
            <a:r>
              <a:rPr b="0" lang="en-AU" sz="2000" spc="-1" strike="noStrike">
                <a:latin typeface="Arial"/>
              </a:rPr>
              <a:t>Sixth Outline Level</a:t>
            </a:r>
            <a:endParaRPr b="0" lang="en-AU" sz="2000" spc="-1" strike="noStrike">
              <a:latin typeface="Arial"/>
            </a:endParaRPr>
          </a:p>
          <a:p>
            <a:pPr lvl="6" marL="3024000" indent="-216000">
              <a:spcBef>
                <a:spcPts val="283"/>
              </a:spcBef>
              <a:buClr>
                <a:srgbClr val="000000"/>
              </a:buClr>
              <a:buSzPct val="45000"/>
              <a:buFont typeface="Wingdings" charset="2"/>
              <a:buChar char=""/>
            </a:pPr>
            <a:r>
              <a:rPr b="0" lang="en-AU" sz="2000" spc="-1" strike="noStrike">
                <a:latin typeface="Arial"/>
              </a:rPr>
              <a:t>Seventh Outline Level</a:t>
            </a:r>
            <a:endParaRPr b="0" lang="en-AU"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8.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3.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PlaceHolder 1"/>
          <p:cNvSpPr>
            <a:spLocks noGrp="1"/>
          </p:cNvSpPr>
          <p:nvPr>
            <p:ph type="title"/>
          </p:nvPr>
        </p:nvSpPr>
        <p:spPr>
          <a:xfrm>
            <a:off x="714240" y="500040"/>
            <a:ext cx="7771680" cy="713520"/>
          </a:xfrm>
          <a:prstGeom prst="rect">
            <a:avLst/>
          </a:prstGeom>
          <a:noFill/>
          <a:ln w="0">
            <a:noFill/>
          </a:ln>
        </p:spPr>
        <p:txBody>
          <a:bodyPr numCol="1" spcCol="0" lIns="0" rIns="0" tIns="0" bIns="0" anchor="ctr">
            <a:noAutofit/>
          </a:bodyPr>
          <a:p>
            <a:pPr algn="ctr">
              <a:lnSpc>
                <a:spcPct val="100000"/>
              </a:lnSpc>
            </a:pPr>
            <a:r>
              <a:rPr b="0" i="1" lang="en-AU" sz="2400" spc="-1" strike="noStrike">
                <a:solidFill>
                  <a:srgbClr val="000000"/>
                </a:solidFill>
                <a:latin typeface="Calibri"/>
              </a:rPr>
              <a:t>Applied Computing Slideshows</a:t>
            </a:r>
            <a:br/>
            <a:r>
              <a:rPr b="0" i="1" lang="en-AU" sz="2400" spc="-1" strike="noStrike">
                <a:solidFill>
                  <a:srgbClr val="000000"/>
                </a:solidFill>
                <a:latin typeface="Calibri"/>
              </a:rPr>
              <a:t>by Mark Kelly</a:t>
            </a:r>
            <a:br/>
            <a:r>
              <a:rPr b="0" i="1" lang="en-AU" sz="2400" spc="-1" strike="noStrike">
                <a:solidFill>
                  <a:srgbClr val="000000"/>
                </a:solidFill>
                <a:latin typeface="Calibri"/>
              </a:rPr>
              <a:t>vcedata.com</a:t>
            </a:r>
            <a:br/>
            <a:r>
              <a:rPr b="0" i="1" lang="en-AU" sz="2400" spc="-1" strike="noStrike">
                <a:solidFill>
                  <a:srgbClr val="000000"/>
                </a:solidFill>
                <a:latin typeface="Calibri"/>
              </a:rPr>
              <a:t>mark@vcedata.com</a:t>
            </a:r>
            <a:endParaRPr b="0" lang="en-AU" sz="2400" spc="-1" strike="noStrike">
              <a:latin typeface="Arial"/>
            </a:endParaRPr>
          </a:p>
        </p:txBody>
      </p:sp>
      <p:sp>
        <p:nvSpPr>
          <p:cNvPr id="77" name="Title 1"/>
          <p:cNvSpPr/>
          <p:nvPr/>
        </p:nvSpPr>
        <p:spPr>
          <a:xfrm>
            <a:off x="755640" y="1953000"/>
            <a:ext cx="7771680" cy="921600"/>
          </a:xfrm>
          <a:prstGeom prst="rect">
            <a:avLst/>
          </a:prstGeom>
          <a:noFill/>
          <a:ln w="0">
            <a:noFill/>
          </a:ln>
        </p:spPr>
        <p:style>
          <a:lnRef idx="0"/>
          <a:fillRef idx="0"/>
          <a:effectRef idx="0"/>
          <a:fontRef idx="minor"/>
        </p:style>
        <p:txBody>
          <a:bodyPr lIns="90000" rIns="90000" tIns="45000" bIns="45000" anchor="ctr">
            <a:normAutofit fontScale="91000"/>
          </a:bodyPr>
          <a:p>
            <a:pPr algn="ctr">
              <a:lnSpc>
                <a:spcPct val="100000"/>
              </a:lnSpc>
            </a:pPr>
            <a:r>
              <a:rPr b="0" i="1" lang="en-AU" sz="6000" spc="-1" strike="noStrike">
                <a:solidFill>
                  <a:srgbClr val="c9211e"/>
                </a:solidFill>
                <a:latin typeface="Calibri"/>
                <a:ea typeface="DejaVu Sans"/>
              </a:rPr>
              <a:t>Arrays</a:t>
            </a:r>
            <a:endParaRPr b="0" lang="en-AU" sz="6000" spc="-1" strike="noStrike">
              <a:latin typeface="Arial"/>
            </a:endParaRPr>
          </a:p>
        </p:txBody>
      </p:sp>
      <p:pic>
        <p:nvPicPr>
          <p:cNvPr id="78" name="Picture 6" descr="http://1.bp.blogspot.com/_kLg3mPfGL6E/S_nN7gNjwHI/AAAAAAAAALA/v3AcbLZ-kAc/s1600/one+dimension+array.jpg"/>
          <p:cNvPicPr/>
          <p:nvPr/>
        </p:nvPicPr>
        <p:blipFill>
          <a:blip r:embed="rId1"/>
          <a:stretch/>
        </p:blipFill>
        <p:spPr>
          <a:xfrm>
            <a:off x="1116000" y="3541320"/>
            <a:ext cx="7314480" cy="3018600"/>
          </a:xfrm>
          <a:prstGeom prst="rect">
            <a:avLst/>
          </a:prstGeom>
          <a:ln w="0">
            <a:noFill/>
          </a:ln>
        </p:spPr>
      </p:pic>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4680"/>
            <a:ext cx="8228880" cy="1142280"/>
          </a:xfrm>
          <a:prstGeom prst="rect">
            <a:avLst/>
          </a:prstGeom>
          <a:noFill/>
          <a:ln w="0">
            <a:noFill/>
          </a:ln>
        </p:spPr>
        <p:txBody>
          <a:bodyPr numCol="1" spcCol="0" lIns="90000" rIns="90000" tIns="45000" bIns="45000" anchor="ctr">
            <a:noAutofit/>
          </a:bodyPr>
          <a:p>
            <a:pPr algn="ctr">
              <a:lnSpc>
                <a:spcPct val="100000"/>
              </a:lnSpc>
            </a:pPr>
            <a:r>
              <a:rPr b="0" lang="en-AU" sz="4400" spc="-1" strike="noStrike">
                <a:solidFill>
                  <a:srgbClr val="000000"/>
                </a:solidFill>
                <a:latin typeface="Calibri"/>
              </a:rPr>
              <a:t>Add up costs with a loop</a:t>
            </a:r>
            <a:endParaRPr b="0" lang="en-AU" sz="4400" spc="-1" strike="noStrike">
              <a:latin typeface="Arial"/>
            </a:endParaRPr>
          </a:p>
        </p:txBody>
      </p:sp>
      <p:sp>
        <p:nvSpPr>
          <p:cNvPr id="96" name="PlaceHolder 2"/>
          <p:cNvSpPr>
            <a:spLocks noGrp="1"/>
          </p:cNvSpPr>
          <p:nvPr>
            <p:ph/>
          </p:nvPr>
        </p:nvSpPr>
        <p:spPr>
          <a:xfrm>
            <a:off x="179280" y="1600200"/>
            <a:ext cx="8964000" cy="4525200"/>
          </a:xfrm>
          <a:prstGeom prst="rect">
            <a:avLst/>
          </a:prstGeom>
          <a:noFill/>
          <a:ln w="0">
            <a:noFill/>
          </a:ln>
        </p:spPr>
        <p:txBody>
          <a:bodyPr numCol="1" spcCol="0" lIns="90000" rIns="90000" tIns="45000" bIns="45000" anchor="t">
            <a:noAutofit/>
          </a:bodyPr>
          <a:p>
            <a:pPr marL="343080" indent="-343080">
              <a:lnSpc>
                <a:spcPct val="100000"/>
              </a:lnSpc>
              <a:spcBef>
                <a:spcPts val="641"/>
              </a:spcBef>
              <a:tabLst>
                <a:tab algn="l" pos="0"/>
              </a:tabLst>
            </a:pPr>
            <a:r>
              <a:rPr b="0" lang="en-AU" sz="3200" spc="-1" strike="noStrike">
                <a:solidFill>
                  <a:srgbClr val="000000"/>
                </a:solidFill>
                <a:latin typeface="Courier New"/>
              </a:rPr>
              <a:t> </a:t>
            </a:r>
            <a:r>
              <a:rPr b="0" lang="en-AU" sz="3200" spc="-1" strike="noStrike">
                <a:solidFill>
                  <a:srgbClr val="000000"/>
                </a:solidFill>
                <a:latin typeface="Courier New"/>
              </a:rPr>
              <a:t>Counter ←</a:t>
            </a:r>
            <a:r>
              <a:rPr b="0" lang="en-AU" sz="3200" spc="-1" strike="noStrike">
                <a:solidFill>
                  <a:srgbClr val="000000"/>
                </a:solidFill>
                <a:latin typeface="Calibri"/>
              </a:rPr>
              <a:t> </a:t>
            </a:r>
            <a:r>
              <a:rPr b="0" lang="en-AU" sz="3200" spc="-1" strike="noStrike">
                <a:solidFill>
                  <a:srgbClr val="000000"/>
                </a:solidFill>
                <a:latin typeface="Courier New"/>
              </a:rPr>
              <a:t> 1</a:t>
            </a:r>
            <a:br/>
            <a:r>
              <a:rPr b="0" lang="en-AU" sz="3200" spc="-1" strike="noStrike">
                <a:solidFill>
                  <a:srgbClr val="000000"/>
                </a:solidFill>
                <a:latin typeface="Courier New"/>
              </a:rPr>
              <a:t>total ← 0 </a:t>
            </a:r>
            <a:br/>
            <a:r>
              <a:rPr b="0" lang="en-AU" sz="3200" spc="-1" strike="noStrike">
                <a:solidFill>
                  <a:srgbClr val="000000"/>
                </a:solidFill>
                <a:latin typeface="Courier New"/>
              </a:rPr>
              <a:t>LOOP </a:t>
            </a:r>
            <a:endParaRPr b="0" lang="en-AU" sz="3200" spc="-1" strike="noStrike">
              <a:latin typeface="Arial"/>
            </a:endParaRPr>
          </a:p>
          <a:p>
            <a:pPr marL="343080" indent="-343080">
              <a:lnSpc>
                <a:spcPct val="100000"/>
              </a:lnSpc>
              <a:spcBef>
                <a:spcPts val="641"/>
              </a:spcBef>
              <a:tabLst>
                <a:tab algn="l" pos="0"/>
              </a:tabLst>
            </a:pPr>
            <a:r>
              <a:rPr b="0" lang="en-AU" sz="3200" spc="-1" strike="noStrike">
                <a:solidFill>
                  <a:srgbClr val="000000"/>
                </a:solidFill>
                <a:latin typeface="Courier New"/>
              </a:rPr>
              <a:t>	</a:t>
            </a:r>
            <a:r>
              <a:rPr b="0" lang="en-AU" sz="3200" spc="-1" strike="noStrike">
                <a:solidFill>
                  <a:srgbClr val="000000"/>
                </a:solidFill>
                <a:latin typeface="Courier New"/>
              </a:rPr>
              <a:t>	</a:t>
            </a:r>
            <a:r>
              <a:rPr b="0" lang="en-AU" sz="3200" spc="-1" strike="noStrike">
                <a:solidFill>
                  <a:srgbClr val="000000"/>
                </a:solidFill>
                <a:latin typeface="Courier New"/>
              </a:rPr>
              <a:t>TOTAL ← TOTAL + COST[counter]</a:t>
            </a:r>
            <a:endParaRPr b="0" lang="en-AU" sz="3200" spc="-1" strike="noStrike">
              <a:latin typeface="Arial"/>
            </a:endParaRPr>
          </a:p>
          <a:p>
            <a:pPr marL="343080" indent="-343080">
              <a:lnSpc>
                <a:spcPct val="100000"/>
              </a:lnSpc>
              <a:spcBef>
                <a:spcPts val="641"/>
              </a:spcBef>
              <a:tabLst>
                <a:tab algn="l" pos="0"/>
              </a:tabLst>
            </a:pPr>
            <a:r>
              <a:rPr b="0" lang="en-AU" sz="3200" spc="-1" strike="noStrike">
                <a:solidFill>
                  <a:srgbClr val="000000"/>
                </a:solidFill>
                <a:latin typeface="Courier New"/>
              </a:rPr>
              <a:t>	</a:t>
            </a:r>
            <a:r>
              <a:rPr b="0" lang="en-AU" sz="3200" spc="-1" strike="noStrike">
                <a:solidFill>
                  <a:srgbClr val="000000"/>
                </a:solidFill>
                <a:latin typeface="Courier New"/>
              </a:rPr>
              <a:t>	</a:t>
            </a:r>
            <a:r>
              <a:rPr b="0" lang="en-AU" sz="3200" spc="-1" strike="noStrike">
                <a:solidFill>
                  <a:srgbClr val="000000"/>
                </a:solidFill>
                <a:latin typeface="Courier New"/>
              </a:rPr>
              <a:t>Counter ← Counter + 1</a:t>
            </a:r>
            <a:br/>
            <a:r>
              <a:rPr b="0" lang="en-AU" sz="3200" spc="-1" strike="noStrike">
                <a:solidFill>
                  <a:srgbClr val="000000"/>
                </a:solidFill>
                <a:latin typeface="Courier New"/>
              </a:rPr>
              <a:t>WHILE counter &lt;= 12</a:t>
            </a:r>
            <a:endParaRPr b="0" lang="en-AU" sz="3200" spc="-1" strike="noStrike">
              <a:latin typeface="Arial"/>
            </a:endParaRPr>
          </a:p>
          <a:p>
            <a:pPr marL="343080" indent="-343080">
              <a:lnSpc>
                <a:spcPct val="100000"/>
              </a:lnSpc>
              <a:spcBef>
                <a:spcPts val="641"/>
              </a:spcBef>
              <a:tabLst>
                <a:tab algn="l" pos="0"/>
              </a:tabLst>
            </a:pPr>
            <a:endParaRPr b="0" lang="en-AU" sz="3200" spc="-1" strike="noStrike">
              <a:latin typeface="Arial"/>
            </a:endParaRPr>
          </a:p>
          <a:p>
            <a:pPr marL="343080" indent="-343080">
              <a:lnSpc>
                <a:spcPct val="100000"/>
              </a:lnSpc>
              <a:spcBef>
                <a:spcPts val="641"/>
              </a:spcBef>
              <a:tabLst>
                <a:tab algn="l" pos="0"/>
              </a:tabLst>
            </a:pPr>
            <a:r>
              <a:rPr b="0" lang="en-AU" sz="3200" spc="-1" strike="noStrike">
                <a:solidFill>
                  <a:srgbClr val="000000"/>
                </a:solidFill>
                <a:latin typeface="Calibri"/>
              </a:rPr>
              <a:t>You could work with 12 or a million items with the </a:t>
            </a:r>
            <a:r>
              <a:rPr b="1" lang="en-AU" sz="3200" spc="-1" strike="noStrike">
                <a:solidFill>
                  <a:srgbClr val="000000"/>
                </a:solidFill>
                <a:latin typeface="Calibri"/>
              </a:rPr>
              <a:t>same number of lines of code</a:t>
            </a:r>
            <a:r>
              <a:rPr b="0" lang="en-AU" sz="3200" spc="-1" strike="noStrike">
                <a:solidFill>
                  <a:srgbClr val="000000"/>
                </a:solidFill>
                <a:latin typeface="Calibri"/>
              </a:rPr>
              <a:t>!</a:t>
            </a: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p:nvPr>
        </p:nvSpPr>
        <p:spPr>
          <a:xfrm>
            <a:off x="457200" y="765000"/>
            <a:ext cx="8686080" cy="5360400"/>
          </a:xfrm>
          <a:prstGeom prst="rect">
            <a:avLst/>
          </a:prstGeom>
          <a:noFill/>
          <a:ln w="0">
            <a:noFill/>
          </a:ln>
        </p:spPr>
        <p:txBody>
          <a:bodyPr numCol="1" spcCol="0" lIns="90000" rIns="90000" tIns="45000" bIns="45000" anchor="t">
            <a:noAutofit/>
          </a:bodyPr>
          <a:p>
            <a:pPr marL="343080" indent="-343080">
              <a:lnSpc>
                <a:spcPct val="100000"/>
              </a:lnSpc>
              <a:spcBef>
                <a:spcPts val="641"/>
              </a:spcBef>
              <a:tabLst>
                <a:tab algn="l" pos="0"/>
              </a:tabLst>
            </a:pPr>
            <a:r>
              <a:rPr b="1" lang="en-AU" sz="3200" spc="-1" strike="noStrike">
                <a:solidFill>
                  <a:srgbClr val="000000"/>
                </a:solidFill>
                <a:latin typeface="Courier New"/>
              </a:rPr>
              <a:t>Counter ←</a:t>
            </a:r>
            <a:r>
              <a:rPr b="1" lang="en-AU" sz="3200" spc="-1" strike="noStrike">
                <a:solidFill>
                  <a:srgbClr val="000000"/>
                </a:solidFill>
                <a:latin typeface="Calibri"/>
              </a:rPr>
              <a:t> </a:t>
            </a:r>
            <a:r>
              <a:rPr b="1" lang="en-AU" sz="3200" spc="-1" strike="noStrike">
                <a:solidFill>
                  <a:srgbClr val="000000"/>
                </a:solidFill>
                <a:latin typeface="Courier New"/>
              </a:rPr>
              <a:t> 1</a:t>
            </a:r>
            <a:br/>
            <a:r>
              <a:rPr b="0" lang="en-AU" sz="3200" spc="-1" strike="noStrike">
                <a:solidFill>
                  <a:srgbClr val="000000"/>
                </a:solidFill>
                <a:latin typeface="Courier New"/>
              </a:rPr>
              <a:t>total ← 0 </a:t>
            </a:r>
            <a:br/>
            <a:r>
              <a:rPr b="0" lang="en-AU" sz="3200" spc="-1" strike="noStrike">
                <a:solidFill>
                  <a:srgbClr val="000000"/>
                </a:solidFill>
                <a:latin typeface="Courier New"/>
              </a:rPr>
              <a:t>LOOP </a:t>
            </a:r>
            <a:br/>
            <a:r>
              <a:rPr b="0" lang="en-AU" sz="3200" spc="-1" strike="noStrike">
                <a:solidFill>
                  <a:srgbClr val="000000"/>
                </a:solidFill>
                <a:latin typeface="Courier New"/>
              </a:rPr>
              <a:t>   TOTAL ← TOTAL + COST[counter]</a:t>
            </a:r>
            <a:endParaRPr b="0" lang="en-AU" sz="3200" spc="-1" strike="noStrike">
              <a:latin typeface="Arial"/>
            </a:endParaRPr>
          </a:p>
          <a:p>
            <a:pPr marL="343080" indent="-343080">
              <a:lnSpc>
                <a:spcPct val="100000"/>
              </a:lnSpc>
              <a:spcBef>
                <a:spcPts val="641"/>
              </a:spcBef>
              <a:tabLst>
                <a:tab algn="l" pos="0"/>
              </a:tabLst>
            </a:pPr>
            <a:r>
              <a:rPr b="0" lang="en-AU" sz="3200" spc="-1" strike="noStrike">
                <a:solidFill>
                  <a:srgbClr val="000000"/>
                </a:solidFill>
                <a:latin typeface="Courier New"/>
              </a:rPr>
              <a:t>	</a:t>
            </a:r>
            <a:r>
              <a:rPr b="0" lang="en-AU" sz="3200" spc="-1" strike="noStrike">
                <a:solidFill>
                  <a:srgbClr val="000000"/>
                </a:solidFill>
                <a:latin typeface="Courier New"/>
              </a:rPr>
              <a:t>	</a:t>
            </a:r>
            <a:r>
              <a:rPr b="0" lang="en-AU" sz="3200" spc="-1" strike="noStrike">
                <a:solidFill>
                  <a:srgbClr val="000000"/>
                </a:solidFill>
                <a:latin typeface="Courier New"/>
              </a:rPr>
              <a:t>Counter ← Counter + 1</a:t>
            </a:r>
            <a:br/>
            <a:r>
              <a:rPr b="0" lang="en-AU" sz="3200" spc="-1" strike="noStrike">
                <a:solidFill>
                  <a:srgbClr val="000000"/>
                </a:solidFill>
                <a:latin typeface="Courier New"/>
              </a:rPr>
              <a:t>WHILE counter &lt;= 12</a:t>
            </a:r>
            <a:endParaRPr b="0" lang="en-AU" sz="3200" spc="-1" strike="noStrike">
              <a:latin typeface="Arial"/>
            </a:endParaRPr>
          </a:p>
          <a:p>
            <a:pPr marL="343080" indent="-343080">
              <a:lnSpc>
                <a:spcPct val="100000"/>
              </a:lnSpc>
              <a:spcBef>
                <a:spcPts val="641"/>
              </a:spcBef>
              <a:tabLst>
                <a:tab algn="l" pos="0"/>
              </a:tabLst>
            </a:pPr>
            <a:endParaRPr b="0" lang="en-AU" sz="3200" spc="-1" strike="noStrike">
              <a:latin typeface="Arial"/>
            </a:endParaRPr>
          </a:p>
        </p:txBody>
      </p:sp>
      <p:sp>
        <p:nvSpPr>
          <p:cNvPr id="98" name="TextBox 3"/>
          <p:cNvSpPr/>
          <p:nvPr/>
        </p:nvSpPr>
        <p:spPr>
          <a:xfrm>
            <a:off x="4356000" y="836640"/>
            <a:ext cx="3455280" cy="45576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n-AU" sz="2400" spc="-1" strike="noStrike">
                <a:solidFill>
                  <a:srgbClr val="ff0000"/>
                </a:solidFill>
                <a:latin typeface="Arial"/>
                <a:ea typeface="DejaVu Sans"/>
              </a:rPr>
              <a:t>Initialise counter value</a:t>
            </a:r>
            <a:endParaRPr b="0" lang="en-AU" sz="24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PlaceHolder 1"/>
          <p:cNvSpPr>
            <a:spLocks noGrp="1"/>
          </p:cNvSpPr>
          <p:nvPr>
            <p:ph/>
          </p:nvPr>
        </p:nvSpPr>
        <p:spPr>
          <a:xfrm>
            <a:off x="457200" y="765000"/>
            <a:ext cx="8686080" cy="5360400"/>
          </a:xfrm>
          <a:prstGeom prst="rect">
            <a:avLst/>
          </a:prstGeom>
          <a:noFill/>
          <a:ln w="0">
            <a:noFill/>
          </a:ln>
        </p:spPr>
        <p:txBody>
          <a:bodyPr numCol="1" spcCol="0" lIns="90000" rIns="90000" tIns="45000" bIns="45000" anchor="t">
            <a:noAutofit/>
          </a:bodyPr>
          <a:p>
            <a:pPr marL="343080" indent="-343080">
              <a:lnSpc>
                <a:spcPct val="100000"/>
              </a:lnSpc>
              <a:spcBef>
                <a:spcPts val="641"/>
              </a:spcBef>
              <a:tabLst>
                <a:tab algn="l" pos="0"/>
              </a:tabLst>
            </a:pPr>
            <a:r>
              <a:rPr b="0" lang="en-AU" sz="3200" spc="-1" strike="noStrike">
                <a:solidFill>
                  <a:srgbClr val="000000"/>
                </a:solidFill>
                <a:latin typeface="Courier New"/>
              </a:rPr>
              <a:t>Counter ←</a:t>
            </a:r>
            <a:r>
              <a:rPr b="0" lang="en-AU" sz="3200" spc="-1" strike="noStrike">
                <a:solidFill>
                  <a:srgbClr val="000000"/>
                </a:solidFill>
                <a:latin typeface="Calibri"/>
              </a:rPr>
              <a:t> </a:t>
            </a:r>
            <a:r>
              <a:rPr b="0" lang="en-AU" sz="3200" spc="-1" strike="noStrike">
                <a:solidFill>
                  <a:srgbClr val="000000"/>
                </a:solidFill>
                <a:latin typeface="Courier New"/>
              </a:rPr>
              <a:t> 1</a:t>
            </a:r>
            <a:br/>
            <a:r>
              <a:rPr b="1" lang="en-AU" sz="3200" spc="-1" strike="noStrike">
                <a:solidFill>
                  <a:srgbClr val="000000"/>
                </a:solidFill>
                <a:latin typeface="Courier New"/>
              </a:rPr>
              <a:t>total ← 0 </a:t>
            </a:r>
            <a:br/>
            <a:r>
              <a:rPr b="0" lang="en-AU" sz="3200" spc="-1" strike="noStrike">
                <a:solidFill>
                  <a:srgbClr val="000000"/>
                </a:solidFill>
                <a:latin typeface="Courier New"/>
              </a:rPr>
              <a:t>LOOP </a:t>
            </a:r>
            <a:br/>
            <a:r>
              <a:rPr b="0" lang="en-AU" sz="3200" spc="-1" strike="noStrike">
                <a:solidFill>
                  <a:srgbClr val="000000"/>
                </a:solidFill>
                <a:latin typeface="Courier New"/>
              </a:rPr>
              <a:t>   TOTAL ← TOTAL + COST[counter]</a:t>
            </a:r>
            <a:endParaRPr b="0" lang="en-AU" sz="3200" spc="-1" strike="noStrike">
              <a:latin typeface="Arial"/>
            </a:endParaRPr>
          </a:p>
          <a:p>
            <a:pPr marL="343080" indent="-343080">
              <a:lnSpc>
                <a:spcPct val="100000"/>
              </a:lnSpc>
              <a:spcBef>
                <a:spcPts val="641"/>
              </a:spcBef>
              <a:tabLst>
                <a:tab algn="l" pos="0"/>
              </a:tabLst>
            </a:pPr>
            <a:r>
              <a:rPr b="0" lang="en-AU" sz="3200" spc="-1" strike="noStrike">
                <a:solidFill>
                  <a:srgbClr val="000000"/>
                </a:solidFill>
                <a:latin typeface="Courier New"/>
              </a:rPr>
              <a:t>	</a:t>
            </a:r>
            <a:r>
              <a:rPr b="0" lang="en-AU" sz="3200" spc="-1" strike="noStrike">
                <a:solidFill>
                  <a:srgbClr val="000000"/>
                </a:solidFill>
                <a:latin typeface="Courier New"/>
              </a:rPr>
              <a:t>	</a:t>
            </a:r>
            <a:r>
              <a:rPr b="0" lang="en-AU" sz="3200" spc="-1" strike="noStrike">
                <a:solidFill>
                  <a:srgbClr val="000000"/>
                </a:solidFill>
                <a:latin typeface="Courier New"/>
              </a:rPr>
              <a:t>Counter ← Counter + 1</a:t>
            </a:r>
            <a:br/>
            <a:r>
              <a:rPr b="0" lang="en-AU" sz="3200" spc="-1" strike="noStrike">
                <a:solidFill>
                  <a:srgbClr val="000000"/>
                </a:solidFill>
                <a:latin typeface="Courier New"/>
              </a:rPr>
              <a:t>WHILE counter &lt;= 12</a:t>
            </a:r>
            <a:endParaRPr b="0" lang="en-AU" sz="3200" spc="-1" strike="noStrike">
              <a:latin typeface="Arial"/>
            </a:endParaRPr>
          </a:p>
          <a:p>
            <a:pPr marL="343080" indent="-343080">
              <a:lnSpc>
                <a:spcPct val="100000"/>
              </a:lnSpc>
              <a:spcBef>
                <a:spcPts val="641"/>
              </a:spcBef>
              <a:tabLst>
                <a:tab algn="l" pos="0"/>
              </a:tabLst>
            </a:pPr>
            <a:endParaRPr b="0" lang="en-AU" sz="3200" spc="-1" strike="noStrike">
              <a:latin typeface="Arial"/>
            </a:endParaRPr>
          </a:p>
        </p:txBody>
      </p:sp>
      <p:sp>
        <p:nvSpPr>
          <p:cNvPr id="100" name="TextBox 3"/>
          <p:cNvSpPr/>
          <p:nvPr/>
        </p:nvSpPr>
        <p:spPr>
          <a:xfrm>
            <a:off x="4284720" y="1341360"/>
            <a:ext cx="3455280" cy="45576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n-AU" sz="2400" spc="-1" strike="noStrike">
                <a:solidFill>
                  <a:srgbClr val="ff0000"/>
                </a:solidFill>
                <a:latin typeface="Arial"/>
                <a:ea typeface="DejaVu Sans"/>
              </a:rPr>
              <a:t>Initialise total value</a:t>
            </a:r>
            <a:endParaRPr b="0" lang="en-AU" sz="24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PlaceHolder 1"/>
          <p:cNvSpPr>
            <a:spLocks noGrp="1"/>
          </p:cNvSpPr>
          <p:nvPr>
            <p:ph/>
          </p:nvPr>
        </p:nvSpPr>
        <p:spPr>
          <a:xfrm>
            <a:off x="457200" y="765000"/>
            <a:ext cx="8686080" cy="5360400"/>
          </a:xfrm>
          <a:prstGeom prst="rect">
            <a:avLst/>
          </a:prstGeom>
          <a:noFill/>
          <a:ln w="0">
            <a:noFill/>
          </a:ln>
        </p:spPr>
        <p:txBody>
          <a:bodyPr numCol="1" spcCol="0" lIns="90000" rIns="90000" tIns="45000" bIns="45000" anchor="t">
            <a:noAutofit/>
          </a:bodyPr>
          <a:p>
            <a:pPr marL="343080" indent="-343080">
              <a:lnSpc>
                <a:spcPct val="100000"/>
              </a:lnSpc>
              <a:spcBef>
                <a:spcPts val="641"/>
              </a:spcBef>
              <a:tabLst>
                <a:tab algn="l" pos="0"/>
              </a:tabLst>
            </a:pPr>
            <a:r>
              <a:rPr b="0" lang="en-AU" sz="3200" spc="-1" strike="noStrike">
                <a:solidFill>
                  <a:srgbClr val="000000"/>
                </a:solidFill>
                <a:latin typeface="Courier New"/>
              </a:rPr>
              <a:t>Counter ←</a:t>
            </a:r>
            <a:r>
              <a:rPr b="0" lang="en-AU" sz="3200" spc="-1" strike="noStrike">
                <a:solidFill>
                  <a:srgbClr val="000000"/>
                </a:solidFill>
                <a:latin typeface="Calibri"/>
              </a:rPr>
              <a:t> </a:t>
            </a:r>
            <a:r>
              <a:rPr b="0" lang="en-AU" sz="3200" spc="-1" strike="noStrike">
                <a:solidFill>
                  <a:srgbClr val="000000"/>
                </a:solidFill>
                <a:latin typeface="Courier New"/>
              </a:rPr>
              <a:t> 1</a:t>
            </a:r>
            <a:br/>
            <a:r>
              <a:rPr b="0" lang="en-AU" sz="3200" spc="-1" strike="noStrike">
                <a:solidFill>
                  <a:srgbClr val="000000"/>
                </a:solidFill>
                <a:latin typeface="Courier New"/>
              </a:rPr>
              <a:t>total ← 0 </a:t>
            </a:r>
            <a:br/>
            <a:r>
              <a:rPr b="1" lang="en-AU" sz="3200" spc="-1" strike="noStrike">
                <a:solidFill>
                  <a:srgbClr val="000000"/>
                </a:solidFill>
                <a:latin typeface="Courier New"/>
              </a:rPr>
              <a:t>LOOP</a:t>
            </a:r>
            <a:r>
              <a:rPr b="0" lang="en-AU" sz="3200" spc="-1" strike="noStrike">
                <a:solidFill>
                  <a:srgbClr val="000000"/>
                </a:solidFill>
                <a:latin typeface="Courier New"/>
              </a:rPr>
              <a:t> </a:t>
            </a:r>
            <a:br/>
            <a:r>
              <a:rPr b="0" lang="en-AU" sz="3200" spc="-1" strike="noStrike">
                <a:solidFill>
                  <a:srgbClr val="000000"/>
                </a:solidFill>
                <a:latin typeface="Courier New"/>
              </a:rPr>
              <a:t>   TOTAL ← TOTAL + COST[counter]</a:t>
            </a:r>
            <a:endParaRPr b="0" lang="en-AU" sz="3200" spc="-1" strike="noStrike">
              <a:latin typeface="Arial"/>
            </a:endParaRPr>
          </a:p>
          <a:p>
            <a:pPr marL="343080" indent="-343080">
              <a:lnSpc>
                <a:spcPct val="100000"/>
              </a:lnSpc>
              <a:spcBef>
                <a:spcPts val="641"/>
              </a:spcBef>
              <a:tabLst>
                <a:tab algn="l" pos="0"/>
              </a:tabLst>
            </a:pPr>
            <a:r>
              <a:rPr b="0" lang="en-AU" sz="3200" spc="-1" strike="noStrike">
                <a:solidFill>
                  <a:srgbClr val="000000"/>
                </a:solidFill>
                <a:latin typeface="Courier New"/>
              </a:rPr>
              <a:t>	</a:t>
            </a:r>
            <a:r>
              <a:rPr b="0" lang="en-AU" sz="3200" spc="-1" strike="noStrike">
                <a:solidFill>
                  <a:srgbClr val="000000"/>
                </a:solidFill>
                <a:latin typeface="Courier New"/>
              </a:rPr>
              <a:t>	</a:t>
            </a:r>
            <a:r>
              <a:rPr b="0" lang="en-AU" sz="3200" spc="-1" strike="noStrike">
                <a:solidFill>
                  <a:srgbClr val="000000"/>
                </a:solidFill>
                <a:latin typeface="Courier New"/>
              </a:rPr>
              <a:t>Counter ← Counter + 1</a:t>
            </a:r>
            <a:br/>
            <a:r>
              <a:rPr b="0" lang="en-AU" sz="3200" spc="-1" strike="noStrike">
                <a:solidFill>
                  <a:srgbClr val="000000"/>
                </a:solidFill>
                <a:latin typeface="Courier New"/>
              </a:rPr>
              <a:t>WHILE counter &lt;= 12</a:t>
            </a:r>
            <a:endParaRPr b="0" lang="en-AU" sz="3200" spc="-1" strike="noStrike">
              <a:latin typeface="Arial"/>
            </a:endParaRPr>
          </a:p>
          <a:p>
            <a:pPr marL="343080" indent="-343080">
              <a:lnSpc>
                <a:spcPct val="100000"/>
              </a:lnSpc>
              <a:spcBef>
                <a:spcPts val="641"/>
              </a:spcBef>
              <a:tabLst>
                <a:tab algn="l" pos="0"/>
              </a:tabLst>
            </a:pPr>
            <a:endParaRPr b="0" lang="en-AU" sz="3200" spc="-1" strike="noStrike">
              <a:latin typeface="Arial"/>
            </a:endParaRPr>
          </a:p>
        </p:txBody>
      </p:sp>
      <p:sp>
        <p:nvSpPr>
          <p:cNvPr id="102" name="TextBox 3"/>
          <p:cNvSpPr/>
          <p:nvPr/>
        </p:nvSpPr>
        <p:spPr>
          <a:xfrm>
            <a:off x="4211640" y="1773360"/>
            <a:ext cx="3455280" cy="45576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lang="en-AU" sz="2400" spc="-1" strike="noStrike">
                <a:solidFill>
                  <a:srgbClr val="ff0000"/>
                </a:solidFill>
                <a:latin typeface="Arial"/>
                <a:ea typeface="DejaVu Sans"/>
              </a:rPr>
              <a:t>START THE LOOP</a:t>
            </a:r>
            <a:endParaRPr b="0" lang="en-AU" sz="24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PlaceHolder 1"/>
          <p:cNvSpPr>
            <a:spLocks noGrp="1"/>
          </p:cNvSpPr>
          <p:nvPr>
            <p:ph/>
          </p:nvPr>
        </p:nvSpPr>
        <p:spPr>
          <a:xfrm>
            <a:off x="457200" y="765000"/>
            <a:ext cx="8686080" cy="5360400"/>
          </a:xfrm>
          <a:prstGeom prst="rect">
            <a:avLst/>
          </a:prstGeom>
          <a:noFill/>
          <a:ln w="0">
            <a:noFill/>
          </a:ln>
        </p:spPr>
        <p:txBody>
          <a:bodyPr numCol="1" spcCol="0" lIns="90000" rIns="90000" tIns="45000" bIns="45000" anchor="t">
            <a:noAutofit/>
          </a:bodyPr>
          <a:p>
            <a:pPr marL="343080" indent="-343080">
              <a:lnSpc>
                <a:spcPct val="100000"/>
              </a:lnSpc>
              <a:spcBef>
                <a:spcPts val="641"/>
              </a:spcBef>
              <a:tabLst>
                <a:tab algn="l" pos="0"/>
              </a:tabLst>
            </a:pPr>
            <a:r>
              <a:rPr b="0" lang="en-AU" sz="3200" spc="-1" strike="noStrike">
                <a:solidFill>
                  <a:srgbClr val="000000"/>
                </a:solidFill>
                <a:latin typeface="Courier New"/>
              </a:rPr>
              <a:t>Counter ←</a:t>
            </a:r>
            <a:r>
              <a:rPr b="0" lang="en-AU" sz="3200" spc="-1" strike="noStrike">
                <a:solidFill>
                  <a:srgbClr val="000000"/>
                </a:solidFill>
                <a:latin typeface="Calibri"/>
              </a:rPr>
              <a:t> </a:t>
            </a:r>
            <a:r>
              <a:rPr b="0" lang="en-AU" sz="3200" spc="-1" strike="noStrike">
                <a:solidFill>
                  <a:srgbClr val="000000"/>
                </a:solidFill>
                <a:latin typeface="Courier New"/>
              </a:rPr>
              <a:t> 1</a:t>
            </a:r>
            <a:br/>
            <a:r>
              <a:rPr b="0" lang="en-AU" sz="3200" spc="-1" strike="noStrike">
                <a:solidFill>
                  <a:srgbClr val="000000"/>
                </a:solidFill>
                <a:latin typeface="Courier New"/>
              </a:rPr>
              <a:t>total ← 0 </a:t>
            </a:r>
            <a:br/>
            <a:r>
              <a:rPr b="0" lang="en-AU" sz="3200" spc="-1" strike="noStrike">
                <a:solidFill>
                  <a:srgbClr val="000000"/>
                </a:solidFill>
                <a:latin typeface="Courier New"/>
              </a:rPr>
              <a:t>LOOP </a:t>
            </a:r>
            <a:br/>
            <a:r>
              <a:rPr b="0" lang="en-AU" sz="3200" spc="-1" strike="noStrike">
                <a:solidFill>
                  <a:srgbClr val="000000"/>
                </a:solidFill>
                <a:latin typeface="Courier New"/>
              </a:rPr>
              <a:t>   </a:t>
            </a:r>
            <a:r>
              <a:rPr b="1" lang="en-AU" sz="3200" spc="-1" strike="noStrike">
                <a:solidFill>
                  <a:srgbClr val="000000"/>
                </a:solidFill>
                <a:latin typeface="Courier New"/>
              </a:rPr>
              <a:t>TOTAL ← TOTAL + COST[counter]</a:t>
            </a:r>
            <a:endParaRPr b="0" lang="en-AU" sz="3200" spc="-1" strike="noStrike">
              <a:latin typeface="Arial"/>
            </a:endParaRPr>
          </a:p>
          <a:p>
            <a:pPr marL="343080" indent="-343080">
              <a:lnSpc>
                <a:spcPct val="100000"/>
              </a:lnSpc>
              <a:spcBef>
                <a:spcPts val="641"/>
              </a:spcBef>
              <a:tabLst>
                <a:tab algn="l" pos="0"/>
              </a:tabLst>
            </a:pPr>
            <a:r>
              <a:rPr b="0" lang="en-AU" sz="3200" spc="-1" strike="noStrike">
                <a:solidFill>
                  <a:srgbClr val="000000"/>
                </a:solidFill>
                <a:latin typeface="Courier New"/>
              </a:rPr>
              <a:t>	</a:t>
            </a:r>
            <a:r>
              <a:rPr b="0" lang="en-AU" sz="3200" spc="-1" strike="noStrike">
                <a:solidFill>
                  <a:srgbClr val="000000"/>
                </a:solidFill>
                <a:latin typeface="Courier New"/>
              </a:rPr>
              <a:t>	</a:t>
            </a:r>
            <a:r>
              <a:rPr b="0" lang="en-AU" sz="3200" spc="-1" strike="noStrike">
                <a:solidFill>
                  <a:srgbClr val="000000"/>
                </a:solidFill>
                <a:latin typeface="Courier New"/>
              </a:rPr>
              <a:t>Counter ← Counter + 1</a:t>
            </a:r>
            <a:endParaRPr b="0" lang="en-AU" sz="3200" spc="-1" strike="noStrike">
              <a:latin typeface="Arial"/>
            </a:endParaRPr>
          </a:p>
          <a:p>
            <a:pPr marL="343080" indent="-343080">
              <a:lnSpc>
                <a:spcPct val="100000"/>
              </a:lnSpc>
              <a:spcBef>
                <a:spcPts val="641"/>
              </a:spcBef>
              <a:tabLst>
                <a:tab algn="l" pos="0"/>
              </a:tabLst>
            </a:pPr>
            <a:r>
              <a:rPr b="0" lang="en-AU" sz="3200" spc="-1" strike="noStrike">
                <a:solidFill>
                  <a:srgbClr val="000000"/>
                </a:solidFill>
                <a:latin typeface="Courier New"/>
              </a:rPr>
              <a:t> </a:t>
            </a:r>
            <a:r>
              <a:rPr b="0" lang="en-AU" sz="3200" spc="-1" strike="noStrike">
                <a:solidFill>
                  <a:srgbClr val="000000"/>
                </a:solidFill>
                <a:latin typeface="Courier New"/>
              </a:rPr>
              <a:t>WHILE counter &lt;= 12</a:t>
            </a:r>
            <a:endParaRPr b="0" lang="en-AU" sz="3200" spc="-1" strike="noStrike">
              <a:latin typeface="Arial"/>
            </a:endParaRPr>
          </a:p>
          <a:p>
            <a:pPr marL="343080" indent="-343080">
              <a:lnSpc>
                <a:spcPct val="100000"/>
              </a:lnSpc>
              <a:spcBef>
                <a:spcPts val="641"/>
              </a:spcBef>
              <a:tabLst>
                <a:tab algn="l" pos="0"/>
              </a:tabLst>
            </a:pPr>
            <a:endParaRPr b="0" lang="en-AU" sz="3200" spc="-1" strike="noStrike">
              <a:latin typeface="Arial"/>
            </a:endParaRPr>
          </a:p>
        </p:txBody>
      </p:sp>
      <p:sp>
        <p:nvSpPr>
          <p:cNvPr id="104" name="TextBox 3"/>
          <p:cNvSpPr/>
          <p:nvPr/>
        </p:nvSpPr>
        <p:spPr>
          <a:xfrm>
            <a:off x="5508720" y="3716280"/>
            <a:ext cx="3455280" cy="219312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lang="en-AU" sz="2400" spc="-1" strike="noStrike">
                <a:solidFill>
                  <a:srgbClr val="ff0000"/>
                </a:solidFill>
                <a:latin typeface="Arial"/>
                <a:ea typeface="DejaVu Sans"/>
              </a:rPr>
              <a:t>Replace value of TOTAL with the value of total plus COST array’s slot 1.</a:t>
            </a:r>
            <a:endParaRPr b="0" lang="en-AU" sz="2400" spc="-1" strike="noStrike">
              <a:latin typeface="Arial"/>
            </a:endParaRPr>
          </a:p>
          <a:p>
            <a:pPr>
              <a:lnSpc>
                <a:spcPct val="100000"/>
              </a:lnSpc>
            </a:pPr>
            <a:r>
              <a:rPr b="1" lang="en-AU" sz="2400" spc="-1" strike="noStrike">
                <a:solidFill>
                  <a:srgbClr val="ff0000"/>
                </a:solidFill>
                <a:latin typeface="Arial"/>
                <a:ea typeface="DejaVu Sans"/>
              </a:rPr>
              <a:t>Equal to</a:t>
            </a:r>
            <a:endParaRPr b="0" lang="en-AU" sz="2400" spc="-1" strike="noStrike">
              <a:latin typeface="Arial"/>
            </a:endParaRPr>
          </a:p>
          <a:p>
            <a:pPr>
              <a:lnSpc>
                <a:spcPct val="100000"/>
              </a:lnSpc>
            </a:pPr>
            <a:r>
              <a:rPr b="1" lang="en-AU" sz="1800" spc="-1" strike="noStrike">
                <a:solidFill>
                  <a:srgbClr val="ff0000"/>
                </a:solidFill>
                <a:latin typeface="Courier New"/>
                <a:ea typeface="DejaVu Sans"/>
              </a:rPr>
              <a:t>TOTAL ← TOTAL + COST[1]</a:t>
            </a:r>
            <a:endParaRPr b="0" lang="en-AU" sz="18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PlaceHolder 1"/>
          <p:cNvSpPr>
            <a:spLocks noGrp="1"/>
          </p:cNvSpPr>
          <p:nvPr>
            <p:ph/>
          </p:nvPr>
        </p:nvSpPr>
        <p:spPr>
          <a:xfrm>
            <a:off x="457200" y="765000"/>
            <a:ext cx="8686080" cy="5360400"/>
          </a:xfrm>
          <a:prstGeom prst="rect">
            <a:avLst/>
          </a:prstGeom>
          <a:noFill/>
          <a:ln w="0">
            <a:noFill/>
          </a:ln>
        </p:spPr>
        <p:txBody>
          <a:bodyPr numCol="1" spcCol="0" lIns="90000" rIns="90000" tIns="45000" bIns="45000" anchor="t">
            <a:noAutofit/>
          </a:bodyPr>
          <a:p>
            <a:pPr marL="343080" indent="-343080">
              <a:lnSpc>
                <a:spcPct val="100000"/>
              </a:lnSpc>
              <a:spcBef>
                <a:spcPts val="641"/>
              </a:spcBef>
              <a:tabLst>
                <a:tab algn="l" pos="0"/>
              </a:tabLst>
            </a:pPr>
            <a:r>
              <a:rPr b="0" lang="en-AU" sz="3200" spc="-1" strike="noStrike">
                <a:solidFill>
                  <a:srgbClr val="000000"/>
                </a:solidFill>
                <a:latin typeface="Courier New"/>
              </a:rPr>
              <a:t>Counter ←</a:t>
            </a:r>
            <a:r>
              <a:rPr b="0" lang="en-AU" sz="3200" spc="-1" strike="noStrike">
                <a:solidFill>
                  <a:srgbClr val="000000"/>
                </a:solidFill>
                <a:latin typeface="Calibri"/>
              </a:rPr>
              <a:t> </a:t>
            </a:r>
            <a:r>
              <a:rPr b="0" lang="en-AU" sz="3200" spc="-1" strike="noStrike">
                <a:solidFill>
                  <a:srgbClr val="000000"/>
                </a:solidFill>
                <a:latin typeface="Courier New"/>
              </a:rPr>
              <a:t> 1</a:t>
            </a:r>
            <a:br/>
            <a:r>
              <a:rPr b="0" lang="en-AU" sz="3200" spc="-1" strike="noStrike">
                <a:solidFill>
                  <a:srgbClr val="000000"/>
                </a:solidFill>
                <a:latin typeface="Courier New"/>
              </a:rPr>
              <a:t>total ← 0 </a:t>
            </a:r>
            <a:br/>
            <a:r>
              <a:rPr b="0" lang="en-AU" sz="3200" spc="-1" strike="noStrike">
                <a:solidFill>
                  <a:srgbClr val="000000"/>
                </a:solidFill>
                <a:latin typeface="Courier New"/>
              </a:rPr>
              <a:t>LOOP </a:t>
            </a:r>
            <a:br/>
            <a:r>
              <a:rPr b="0" lang="en-AU" sz="3200" spc="-1" strike="noStrike">
                <a:solidFill>
                  <a:srgbClr val="000000"/>
                </a:solidFill>
                <a:latin typeface="Courier New"/>
              </a:rPr>
              <a:t>   TOTAL ← TOTAL + COST[counter]</a:t>
            </a:r>
            <a:endParaRPr b="0" lang="en-AU" sz="3200" spc="-1" strike="noStrike">
              <a:latin typeface="Arial"/>
            </a:endParaRPr>
          </a:p>
          <a:p>
            <a:pPr marL="343080" indent="-343080">
              <a:lnSpc>
                <a:spcPct val="100000"/>
              </a:lnSpc>
              <a:spcBef>
                <a:spcPts val="641"/>
              </a:spcBef>
              <a:tabLst>
                <a:tab algn="l" pos="0"/>
              </a:tabLst>
            </a:pPr>
            <a:r>
              <a:rPr b="0" lang="en-AU" sz="3200" spc="-1" strike="noStrike">
                <a:solidFill>
                  <a:srgbClr val="000000"/>
                </a:solidFill>
                <a:latin typeface="Courier New"/>
              </a:rPr>
              <a:t>	</a:t>
            </a:r>
            <a:r>
              <a:rPr b="0" lang="en-AU" sz="3200" spc="-1" strike="noStrike">
                <a:solidFill>
                  <a:srgbClr val="000000"/>
                </a:solidFill>
                <a:latin typeface="Courier New"/>
              </a:rPr>
              <a:t>	</a:t>
            </a:r>
            <a:r>
              <a:rPr b="1" lang="en-AU" sz="3200" spc="-1" strike="noStrike">
                <a:solidFill>
                  <a:srgbClr val="000000"/>
                </a:solidFill>
                <a:latin typeface="Courier New"/>
              </a:rPr>
              <a:t>Counter ← Counter + 1</a:t>
            </a:r>
            <a:endParaRPr b="0" lang="en-AU" sz="3200" spc="-1" strike="noStrike">
              <a:latin typeface="Arial"/>
            </a:endParaRPr>
          </a:p>
          <a:p>
            <a:pPr marL="343080" indent="-343080">
              <a:lnSpc>
                <a:spcPct val="100000"/>
              </a:lnSpc>
              <a:spcBef>
                <a:spcPts val="641"/>
              </a:spcBef>
              <a:tabLst>
                <a:tab algn="l" pos="0"/>
              </a:tabLst>
            </a:pPr>
            <a:r>
              <a:rPr b="0" lang="en-AU" sz="3200" spc="-1" strike="noStrike">
                <a:solidFill>
                  <a:srgbClr val="000000"/>
                </a:solidFill>
                <a:latin typeface="Courier New"/>
              </a:rPr>
              <a:t> </a:t>
            </a:r>
            <a:r>
              <a:rPr b="0" lang="en-AU" sz="3200" spc="-1" strike="noStrike">
                <a:solidFill>
                  <a:srgbClr val="000000"/>
                </a:solidFill>
                <a:latin typeface="Courier New"/>
              </a:rPr>
              <a:t>WHILE counter &lt;= 12</a:t>
            </a:r>
            <a:endParaRPr b="0" lang="en-AU" sz="3200" spc="-1" strike="noStrike">
              <a:latin typeface="Arial"/>
            </a:endParaRPr>
          </a:p>
          <a:p>
            <a:pPr marL="343080" indent="-343080">
              <a:lnSpc>
                <a:spcPct val="100000"/>
              </a:lnSpc>
              <a:spcBef>
                <a:spcPts val="641"/>
              </a:spcBef>
              <a:tabLst>
                <a:tab algn="l" pos="0"/>
              </a:tabLst>
            </a:pPr>
            <a:endParaRPr b="0" lang="en-AU" sz="3200" spc="-1" strike="noStrike">
              <a:latin typeface="Arial"/>
            </a:endParaRPr>
          </a:p>
        </p:txBody>
      </p:sp>
      <p:sp>
        <p:nvSpPr>
          <p:cNvPr id="106" name="TextBox 3"/>
          <p:cNvSpPr/>
          <p:nvPr/>
        </p:nvSpPr>
        <p:spPr>
          <a:xfrm>
            <a:off x="5508720" y="3716280"/>
            <a:ext cx="3455280" cy="82152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lang="en-AU" sz="2400" spc="-1" strike="noStrike">
                <a:solidFill>
                  <a:srgbClr val="ff0000"/>
                </a:solidFill>
                <a:latin typeface="Arial"/>
                <a:ea typeface="DejaVu Sans"/>
              </a:rPr>
              <a:t>Increment counter – now = 2</a:t>
            </a:r>
            <a:endParaRPr b="0" lang="en-AU" sz="24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PlaceHolder 1"/>
          <p:cNvSpPr>
            <a:spLocks noGrp="1"/>
          </p:cNvSpPr>
          <p:nvPr>
            <p:ph/>
          </p:nvPr>
        </p:nvSpPr>
        <p:spPr>
          <a:xfrm>
            <a:off x="457200" y="765000"/>
            <a:ext cx="8686080" cy="5360400"/>
          </a:xfrm>
          <a:prstGeom prst="rect">
            <a:avLst/>
          </a:prstGeom>
          <a:noFill/>
          <a:ln w="0">
            <a:noFill/>
          </a:ln>
        </p:spPr>
        <p:txBody>
          <a:bodyPr numCol="1" spcCol="0" lIns="90000" rIns="90000" tIns="45000" bIns="45000" anchor="t">
            <a:noAutofit/>
          </a:bodyPr>
          <a:p>
            <a:pPr marL="343080" indent="-343080">
              <a:lnSpc>
                <a:spcPct val="100000"/>
              </a:lnSpc>
              <a:spcBef>
                <a:spcPts val="641"/>
              </a:spcBef>
              <a:tabLst>
                <a:tab algn="l" pos="0"/>
              </a:tabLst>
            </a:pPr>
            <a:r>
              <a:rPr b="0" lang="en-AU" sz="3200" spc="-1" strike="noStrike">
                <a:solidFill>
                  <a:srgbClr val="000000"/>
                </a:solidFill>
                <a:latin typeface="Courier New"/>
              </a:rPr>
              <a:t>Counter ←</a:t>
            </a:r>
            <a:r>
              <a:rPr b="0" lang="en-AU" sz="3200" spc="-1" strike="noStrike">
                <a:solidFill>
                  <a:srgbClr val="000000"/>
                </a:solidFill>
                <a:latin typeface="Calibri"/>
              </a:rPr>
              <a:t> </a:t>
            </a:r>
            <a:r>
              <a:rPr b="0" lang="en-AU" sz="3200" spc="-1" strike="noStrike">
                <a:solidFill>
                  <a:srgbClr val="000000"/>
                </a:solidFill>
                <a:latin typeface="Courier New"/>
              </a:rPr>
              <a:t> 1</a:t>
            </a:r>
            <a:br/>
            <a:r>
              <a:rPr b="0" lang="en-AU" sz="3200" spc="-1" strike="noStrike">
                <a:solidFill>
                  <a:srgbClr val="000000"/>
                </a:solidFill>
                <a:latin typeface="Courier New"/>
              </a:rPr>
              <a:t>total ← 0 </a:t>
            </a:r>
            <a:br/>
            <a:r>
              <a:rPr b="0" lang="en-AU" sz="3200" spc="-1" strike="noStrike">
                <a:solidFill>
                  <a:srgbClr val="000000"/>
                </a:solidFill>
                <a:latin typeface="Courier New"/>
              </a:rPr>
              <a:t>LOOP </a:t>
            </a:r>
            <a:br/>
            <a:r>
              <a:rPr b="0" lang="en-AU" sz="3200" spc="-1" strike="noStrike">
                <a:solidFill>
                  <a:srgbClr val="000000"/>
                </a:solidFill>
                <a:latin typeface="Courier New"/>
              </a:rPr>
              <a:t>   TOTAL ← TOTAL + COST[counter]</a:t>
            </a:r>
            <a:endParaRPr b="0" lang="en-AU" sz="3200" spc="-1" strike="noStrike">
              <a:latin typeface="Arial"/>
            </a:endParaRPr>
          </a:p>
          <a:p>
            <a:pPr marL="343080" indent="-343080">
              <a:lnSpc>
                <a:spcPct val="100000"/>
              </a:lnSpc>
              <a:spcBef>
                <a:spcPts val="641"/>
              </a:spcBef>
              <a:tabLst>
                <a:tab algn="l" pos="0"/>
              </a:tabLst>
            </a:pPr>
            <a:r>
              <a:rPr b="0" lang="en-AU" sz="3200" spc="-1" strike="noStrike">
                <a:solidFill>
                  <a:srgbClr val="000000"/>
                </a:solidFill>
                <a:latin typeface="Courier New"/>
              </a:rPr>
              <a:t>	</a:t>
            </a:r>
            <a:r>
              <a:rPr b="0" lang="en-AU" sz="3200" spc="-1" strike="noStrike">
                <a:solidFill>
                  <a:srgbClr val="000000"/>
                </a:solidFill>
                <a:latin typeface="Courier New"/>
              </a:rPr>
              <a:t>	</a:t>
            </a:r>
            <a:r>
              <a:rPr b="0" lang="en-AU" sz="3200" spc="-1" strike="noStrike">
                <a:solidFill>
                  <a:srgbClr val="000000"/>
                </a:solidFill>
                <a:latin typeface="Courier New"/>
              </a:rPr>
              <a:t>Counter ← Counter + 1</a:t>
            </a:r>
            <a:endParaRPr b="0" lang="en-AU" sz="3200" spc="-1" strike="noStrike">
              <a:latin typeface="Arial"/>
            </a:endParaRPr>
          </a:p>
          <a:p>
            <a:pPr marL="343080" indent="-343080">
              <a:lnSpc>
                <a:spcPct val="100000"/>
              </a:lnSpc>
              <a:spcBef>
                <a:spcPts val="641"/>
              </a:spcBef>
              <a:tabLst>
                <a:tab algn="l" pos="0"/>
              </a:tabLst>
            </a:pPr>
            <a:r>
              <a:rPr b="1" lang="en-AU" sz="3200" spc="-1" strike="noStrike">
                <a:solidFill>
                  <a:srgbClr val="000000"/>
                </a:solidFill>
                <a:latin typeface="Courier New"/>
              </a:rPr>
              <a:t>WHILE counter &lt;= 12</a:t>
            </a:r>
            <a:endParaRPr b="0" lang="en-AU" sz="3200" spc="-1" strike="noStrike">
              <a:latin typeface="Arial"/>
            </a:endParaRPr>
          </a:p>
          <a:p>
            <a:pPr marL="343080" indent="-343080">
              <a:lnSpc>
                <a:spcPct val="100000"/>
              </a:lnSpc>
              <a:spcBef>
                <a:spcPts val="641"/>
              </a:spcBef>
              <a:tabLst>
                <a:tab algn="l" pos="0"/>
              </a:tabLst>
            </a:pPr>
            <a:endParaRPr b="0" lang="en-AU" sz="3200" spc="-1" strike="noStrike">
              <a:latin typeface="Arial"/>
            </a:endParaRPr>
          </a:p>
        </p:txBody>
      </p:sp>
      <p:sp>
        <p:nvSpPr>
          <p:cNvPr id="108" name="TextBox 3"/>
          <p:cNvSpPr/>
          <p:nvPr/>
        </p:nvSpPr>
        <p:spPr>
          <a:xfrm>
            <a:off x="5688000" y="4005360"/>
            <a:ext cx="3455280" cy="155304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lang="en-AU" sz="2400" spc="-1" strike="noStrike">
                <a:solidFill>
                  <a:srgbClr val="ff0000"/>
                </a:solidFill>
                <a:latin typeface="Arial"/>
                <a:ea typeface="DejaVu Sans"/>
              </a:rPr>
              <a:t>Counter = 2 so it is less than or equal to 12, so it loops back to the LOOP statement</a:t>
            </a:r>
            <a:endParaRPr b="0" lang="en-AU" sz="24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PlaceHolder 1"/>
          <p:cNvSpPr>
            <a:spLocks noGrp="1"/>
          </p:cNvSpPr>
          <p:nvPr>
            <p:ph/>
          </p:nvPr>
        </p:nvSpPr>
        <p:spPr>
          <a:xfrm>
            <a:off x="457200" y="765000"/>
            <a:ext cx="8686080" cy="5360400"/>
          </a:xfrm>
          <a:prstGeom prst="rect">
            <a:avLst/>
          </a:prstGeom>
          <a:noFill/>
          <a:ln w="0">
            <a:noFill/>
          </a:ln>
        </p:spPr>
        <p:txBody>
          <a:bodyPr numCol="1" spcCol="0" lIns="90000" rIns="90000" tIns="45000" bIns="45000" anchor="t">
            <a:noAutofit/>
          </a:bodyPr>
          <a:p>
            <a:pPr marL="343080" indent="-343080">
              <a:lnSpc>
                <a:spcPct val="100000"/>
              </a:lnSpc>
              <a:spcBef>
                <a:spcPts val="641"/>
              </a:spcBef>
              <a:tabLst>
                <a:tab algn="l" pos="0"/>
              </a:tabLst>
            </a:pPr>
            <a:r>
              <a:rPr b="0" lang="en-AU" sz="3200" spc="-1" strike="noStrike">
                <a:solidFill>
                  <a:srgbClr val="000000"/>
                </a:solidFill>
                <a:latin typeface="Courier New"/>
              </a:rPr>
              <a:t>Counter ←</a:t>
            </a:r>
            <a:r>
              <a:rPr b="0" lang="en-AU" sz="3200" spc="-1" strike="noStrike">
                <a:solidFill>
                  <a:srgbClr val="000000"/>
                </a:solidFill>
                <a:latin typeface="Calibri"/>
              </a:rPr>
              <a:t> </a:t>
            </a:r>
            <a:r>
              <a:rPr b="0" lang="en-AU" sz="3200" spc="-1" strike="noStrike">
                <a:solidFill>
                  <a:srgbClr val="000000"/>
                </a:solidFill>
                <a:latin typeface="Courier New"/>
              </a:rPr>
              <a:t> 1</a:t>
            </a:r>
            <a:br/>
            <a:r>
              <a:rPr b="0" lang="en-AU" sz="3200" spc="-1" strike="noStrike">
                <a:solidFill>
                  <a:srgbClr val="000000"/>
                </a:solidFill>
                <a:latin typeface="Courier New"/>
              </a:rPr>
              <a:t>total ← 0 </a:t>
            </a:r>
            <a:br/>
            <a:r>
              <a:rPr b="1" lang="en-AU" sz="3200" spc="-1" strike="noStrike">
                <a:solidFill>
                  <a:srgbClr val="000000"/>
                </a:solidFill>
                <a:latin typeface="Courier New"/>
              </a:rPr>
              <a:t>LOOP</a:t>
            </a:r>
            <a:r>
              <a:rPr b="0" lang="en-AU" sz="3200" spc="-1" strike="noStrike">
                <a:solidFill>
                  <a:srgbClr val="000000"/>
                </a:solidFill>
                <a:latin typeface="Courier New"/>
              </a:rPr>
              <a:t> </a:t>
            </a:r>
            <a:br/>
            <a:r>
              <a:rPr b="0" lang="en-AU" sz="3200" spc="-1" strike="noStrike">
                <a:solidFill>
                  <a:srgbClr val="000000"/>
                </a:solidFill>
                <a:latin typeface="Courier New"/>
              </a:rPr>
              <a:t>   TOTAL ← TOTAL + COST[counter]</a:t>
            </a:r>
            <a:endParaRPr b="0" lang="en-AU" sz="3200" spc="-1" strike="noStrike">
              <a:latin typeface="Arial"/>
            </a:endParaRPr>
          </a:p>
          <a:p>
            <a:pPr marL="343080" indent="-343080">
              <a:lnSpc>
                <a:spcPct val="100000"/>
              </a:lnSpc>
              <a:spcBef>
                <a:spcPts val="641"/>
              </a:spcBef>
              <a:tabLst>
                <a:tab algn="l" pos="0"/>
              </a:tabLst>
            </a:pPr>
            <a:r>
              <a:rPr b="0" lang="en-AU" sz="3200" spc="-1" strike="noStrike">
                <a:solidFill>
                  <a:srgbClr val="000000"/>
                </a:solidFill>
                <a:latin typeface="Courier New"/>
              </a:rPr>
              <a:t>	</a:t>
            </a:r>
            <a:r>
              <a:rPr b="0" lang="en-AU" sz="3200" spc="-1" strike="noStrike">
                <a:solidFill>
                  <a:srgbClr val="000000"/>
                </a:solidFill>
                <a:latin typeface="Courier New"/>
              </a:rPr>
              <a:t>	</a:t>
            </a:r>
            <a:r>
              <a:rPr b="0" lang="en-AU" sz="3200" spc="-1" strike="noStrike">
                <a:solidFill>
                  <a:srgbClr val="000000"/>
                </a:solidFill>
                <a:latin typeface="Courier New"/>
              </a:rPr>
              <a:t>Counter ← Counter + 1</a:t>
            </a:r>
            <a:endParaRPr b="0" lang="en-AU" sz="3200" spc="-1" strike="noStrike">
              <a:latin typeface="Arial"/>
            </a:endParaRPr>
          </a:p>
          <a:p>
            <a:pPr marL="343080" indent="-343080">
              <a:lnSpc>
                <a:spcPct val="100000"/>
              </a:lnSpc>
              <a:spcBef>
                <a:spcPts val="641"/>
              </a:spcBef>
              <a:tabLst>
                <a:tab algn="l" pos="0"/>
              </a:tabLst>
            </a:pPr>
            <a:r>
              <a:rPr b="0" lang="en-AU" sz="3200" spc="-1" strike="noStrike">
                <a:solidFill>
                  <a:srgbClr val="000000"/>
                </a:solidFill>
                <a:latin typeface="Courier New"/>
              </a:rPr>
              <a:t>WHILE counter &lt;= 12</a:t>
            </a:r>
            <a:endParaRPr b="0" lang="en-AU" sz="3200" spc="-1" strike="noStrike">
              <a:latin typeface="Arial"/>
            </a:endParaRPr>
          </a:p>
          <a:p>
            <a:pPr marL="343080" indent="-343080">
              <a:lnSpc>
                <a:spcPct val="100000"/>
              </a:lnSpc>
              <a:spcBef>
                <a:spcPts val="641"/>
              </a:spcBef>
              <a:tabLst>
                <a:tab algn="l" pos="0"/>
              </a:tabLst>
            </a:pPr>
            <a:endParaRPr b="0" lang="en-AU" sz="3200" spc="-1" strike="noStrike">
              <a:latin typeface="Arial"/>
            </a:endParaRPr>
          </a:p>
        </p:txBody>
      </p:sp>
      <p:sp>
        <p:nvSpPr>
          <p:cNvPr id="110" name="TextBox 3"/>
          <p:cNvSpPr/>
          <p:nvPr/>
        </p:nvSpPr>
        <p:spPr>
          <a:xfrm>
            <a:off x="2916360" y="1773360"/>
            <a:ext cx="3455280" cy="45576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lang="en-AU" sz="2400" spc="-1" strike="noStrike">
                <a:solidFill>
                  <a:srgbClr val="ff0000"/>
                </a:solidFill>
                <a:latin typeface="Arial"/>
                <a:ea typeface="DejaVu Sans"/>
              </a:rPr>
              <a:t>Second time around</a:t>
            </a:r>
            <a:endParaRPr b="0" lang="en-AU" sz="24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PlaceHolder 1"/>
          <p:cNvSpPr>
            <a:spLocks noGrp="1"/>
          </p:cNvSpPr>
          <p:nvPr>
            <p:ph/>
          </p:nvPr>
        </p:nvSpPr>
        <p:spPr>
          <a:xfrm>
            <a:off x="457200" y="765000"/>
            <a:ext cx="8686080" cy="5360400"/>
          </a:xfrm>
          <a:prstGeom prst="rect">
            <a:avLst/>
          </a:prstGeom>
          <a:noFill/>
          <a:ln w="0">
            <a:noFill/>
          </a:ln>
        </p:spPr>
        <p:txBody>
          <a:bodyPr numCol="1" spcCol="0" lIns="90000" rIns="90000" tIns="45000" bIns="45000" anchor="t">
            <a:noAutofit/>
          </a:bodyPr>
          <a:p>
            <a:pPr marL="343080" indent="-343080">
              <a:lnSpc>
                <a:spcPct val="100000"/>
              </a:lnSpc>
              <a:spcBef>
                <a:spcPts val="641"/>
              </a:spcBef>
              <a:tabLst>
                <a:tab algn="l" pos="0"/>
              </a:tabLst>
            </a:pPr>
            <a:r>
              <a:rPr b="0" lang="en-AU" sz="3200" spc="-1" strike="noStrike">
                <a:solidFill>
                  <a:srgbClr val="000000"/>
                </a:solidFill>
                <a:latin typeface="Courier New"/>
              </a:rPr>
              <a:t>Counter ←</a:t>
            </a:r>
            <a:r>
              <a:rPr b="0" lang="en-AU" sz="3200" spc="-1" strike="noStrike">
                <a:solidFill>
                  <a:srgbClr val="000000"/>
                </a:solidFill>
                <a:latin typeface="Calibri"/>
              </a:rPr>
              <a:t> </a:t>
            </a:r>
            <a:r>
              <a:rPr b="0" lang="en-AU" sz="3200" spc="-1" strike="noStrike">
                <a:solidFill>
                  <a:srgbClr val="000000"/>
                </a:solidFill>
                <a:latin typeface="Courier New"/>
              </a:rPr>
              <a:t> 1</a:t>
            </a:r>
            <a:br/>
            <a:r>
              <a:rPr b="0" lang="en-AU" sz="3200" spc="-1" strike="noStrike">
                <a:solidFill>
                  <a:srgbClr val="000000"/>
                </a:solidFill>
                <a:latin typeface="Courier New"/>
              </a:rPr>
              <a:t>total ← 0 </a:t>
            </a:r>
            <a:br/>
            <a:r>
              <a:rPr b="0" lang="en-AU" sz="3200" spc="-1" strike="noStrike">
                <a:solidFill>
                  <a:srgbClr val="000000"/>
                </a:solidFill>
                <a:latin typeface="Courier New"/>
              </a:rPr>
              <a:t>LOOP </a:t>
            </a:r>
            <a:br/>
            <a:r>
              <a:rPr b="0" lang="en-AU" sz="3200" spc="-1" strike="noStrike">
                <a:solidFill>
                  <a:srgbClr val="000000"/>
                </a:solidFill>
                <a:latin typeface="Courier New"/>
              </a:rPr>
              <a:t>   </a:t>
            </a:r>
            <a:r>
              <a:rPr b="1" lang="en-AU" sz="3200" spc="-1" strike="noStrike">
                <a:solidFill>
                  <a:srgbClr val="000000"/>
                </a:solidFill>
                <a:latin typeface="Courier New"/>
              </a:rPr>
              <a:t>TOTAL ← TOTAL + COST[counter]</a:t>
            </a:r>
            <a:endParaRPr b="0" lang="en-AU" sz="3200" spc="-1" strike="noStrike">
              <a:latin typeface="Arial"/>
            </a:endParaRPr>
          </a:p>
          <a:p>
            <a:pPr marL="343080" indent="-343080">
              <a:lnSpc>
                <a:spcPct val="100000"/>
              </a:lnSpc>
              <a:spcBef>
                <a:spcPts val="641"/>
              </a:spcBef>
              <a:tabLst>
                <a:tab algn="l" pos="0"/>
              </a:tabLst>
            </a:pPr>
            <a:r>
              <a:rPr b="0" lang="en-AU" sz="3200" spc="-1" strike="noStrike">
                <a:solidFill>
                  <a:srgbClr val="000000"/>
                </a:solidFill>
                <a:latin typeface="Courier New"/>
              </a:rPr>
              <a:t>	</a:t>
            </a:r>
            <a:r>
              <a:rPr b="0" lang="en-AU" sz="3200" spc="-1" strike="noStrike">
                <a:solidFill>
                  <a:srgbClr val="000000"/>
                </a:solidFill>
                <a:latin typeface="Courier New"/>
              </a:rPr>
              <a:t>	</a:t>
            </a:r>
            <a:r>
              <a:rPr b="0" lang="en-AU" sz="3200" spc="-1" strike="noStrike">
                <a:solidFill>
                  <a:srgbClr val="000000"/>
                </a:solidFill>
                <a:latin typeface="Courier New"/>
              </a:rPr>
              <a:t>Counter ← Counter + 1</a:t>
            </a:r>
            <a:endParaRPr b="0" lang="en-AU" sz="3200" spc="-1" strike="noStrike">
              <a:latin typeface="Arial"/>
            </a:endParaRPr>
          </a:p>
          <a:p>
            <a:pPr marL="343080" indent="-343080">
              <a:lnSpc>
                <a:spcPct val="100000"/>
              </a:lnSpc>
              <a:spcBef>
                <a:spcPts val="641"/>
              </a:spcBef>
              <a:tabLst>
                <a:tab algn="l" pos="0"/>
              </a:tabLst>
            </a:pPr>
            <a:r>
              <a:rPr b="0" lang="en-AU" sz="3200" spc="-1" strike="noStrike">
                <a:solidFill>
                  <a:srgbClr val="000000"/>
                </a:solidFill>
                <a:latin typeface="Courier New"/>
              </a:rPr>
              <a:t> </a:t>
            </a:r>
            <a:r>
              <a:rPr b="0" lang="en-AU" sz="3200" spc="-1" strike="noStrike">
                <a:solidFill>
                  <a:srgbClr val="000000"/>
                </a:solidFill>
                <a:latin typeface="Courier New"/>
              </a:rPr>
              <a:t>WHILE counter &lt;= 12</a:t>
            </a:r>
            <a:endParaRPr b="0" lang="en-AU" sz="3200" spc="-1" strike="noStrike">
              <a:latin typeface="Arial"/>
            </a:endParaRPr>
          </a:p>
          <a:p>
            <a:pPr marL="343080" indent="-343080">
              <a:lnSpc>
                <a:spcPct val="100000"/>
              </a:lnSpc>
              <a:spcBef>
                <a:spcPts val="641"/>
              </a:spcBef>
              <a:tabLst>
                <a:tab algn="l" pos="0"/>
              </a:tabLst>
            </a:pPr>
            <a:endParaRPr b="0" lang="en-AU" sz="3200" spc="-1" strike="noStrike">
              <a:latin typeface="Arial"/>
            </a:endParaRPr>
          </a:p>
        </p:txBody>
      </p:sp>
      <p:sp>
        <p:nvSpPr>
          <p:cNvPr id="112" name="TextBox 3"/>
          <p:cNvSpPr/>
          <p:nvPr/>
        </p:nvSpPr>
        <p:spPr>
          <a:xfrm>
            <a:off x="5364000" y="3933720"/>
            <a:ext cx="3455280" cy="219312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lang="en-AU" sz="2400" spc="-1" strike="noStrike">
                <a:solidFill>
                  <a:srgbClr val="ff0000"/>
                </a:solidFill>
                <a:latin typeface="Arial"/>
                <a:ea typeface="DejaVu Sans"/>
              </a:rPr>
              <a:t>Replace value of TOTAL with the value of total plus COST array’s slot 2.</a:t>
            </a:r>
            <a:endParaRPr b="0" lang="en-AU" sz="2400" spc="-1" strike="noStrike">
              <a:latin typeface="Arial"/>
            </a:endParaRPr>
          </a:p>
          <a:p>
            <a:pPr>
              <a:lnSpc>
                <a:spcPct val="100000"/>
              </a:lnSpc>
            </a:pPr>
            <a:r>
              <a:rPr b="1" lang="en-AU" sz="2400" spc="-1" strike="noStrike">
                <a:solidFill>
                  <a:srgbClr val="ff0000"/>
                </a:solidFill>
                <a:latin typeface="Arial"/>
                <a:ea typeface="DejaVu Sans"/>
              </a:rPr>
              <a:t>Equal to</a:t>
            </a:r>
            <a:endParaRPr b="0" lang="en-AU" sz="2400" spc="-1" strike="noStrike">
              <a:latin typeface="Arial"/>
            </a:endParaRPr>
          </a:p>
          <a:p>
            <a:pPr>
              <a:lnSpc>
                <a:spcPct val="100000"/>
              </a:lnSpc>
            </a:pPr>
            <a:r>
              <a:rPr b="1" lang="en-AU" sz="1800" spc="-1" strike="noStrike">
                <a:solidFill>
                  <a:srgbClr val="ff0000"/>
                </a:solidFill>
                <a:latin typeface="Courier New"/>
                <a:ea typeface="DejaVu Sans"/>
              </a:rPr>
              <a:t>TOTAL ← TOTAL + COST[2]</a:t>
            </a:r>
            <a:endParaRPr b="0" lang="en-AU" sz="18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PlaceHolder 1"/>
          <p:cNvSpPr>
            <a:spLocks noGrp="1"/>
          </p:cNvSpPr>
          <p:nvPr>
            <p:ph/>
          </p:nvPr>
        </p:nvSpPr>
        <p:spPr>
          <a:xfrm>
            <a:off x="457200" y="765000"/>
            <a:ext cx="8686080" cy="5360400"/>
          </a:xfrm>
          <a:prstGeom prst="rect">
            <a:avLst/>
          </a:prstGeom>
          <a:noFill/>
          <a:ln w="0">
            <a:noFill/>
          </a:ln>
        </p:spPr>
        <p:txBody>
          <a:bodyPr numCol="1" spcCol="0" lIns="90000" rIns="90000" tIns="45000" bIns="45000" anchor="t">
            <a:noAutofit/>
          </a:bodyPr>
          <a:p>
            <a:pPr marL="343080" indent="-343080">
              <a:lnSpc>
                <a:spcPct val="100000"/>
              </a:lnSpc>
              <a:spcBef>
                <a:spcPts val="641"/>
              </a:spcBef>
              <a:tabLst>
                <a:tab algn="l" pos="0"/>
              </a:tabLst>
            </a:pPr>
            <a:r>
              <a:rPr b="0" lang="en-AU" sz="3200" spc="-1" strike="noStrike">
                <a:solidFill>
                  <a:srgbClr val="000000"/>
                </a:solidFill>
                <a:latin typeface="Courier New"/>
              </a:rPr>
              <a:t>Counter ←</a:t>
            </a:r>
            <a:r>
              <a:rPr b="0" lang="en-AU" sz="3200" spc="-1" strike="noStrike">
                <a:solidFill>
                  <a:srgbClr val="000000"/>
                </a:solidFill>
                <a:latin typeface="Calibri"/>
              </a:rPr>
              <a:t> </a:t>
            </a:r>
            <a:r>
              <a:rPr b="0" lang="en-AU" sz="3200" spc="-1" strike="noStrike">
                <a:solidFill>
                  <a:srgbClr val="000000"/>
                </a:solidFill>
                <a:latin typeface="Courier New"/>
              </a:rPr>
              <a:t> 1</a:t>
            </a:r>
            <a:br/>
            <a:r>
              <a:rPr b="0" lang="en-AU" sz="3200" spc="-1" strike="noStrike">
                <a:solidFill>
                  <a:srgbClr val="000000"/>
                </a:solidFill>
                <a:latin typeface="Courier New"/>
              </a:rPr>
              <a:t>total ← 0 </a:t>
            </a:r>
            <a:br/>
            <a:r>
              <a:rPr b="0" lang="en-AU" sz="3200" spc="-1" strike="noStrike">
                <a:solidFill>
                  <a:srgbClr val="000000"/>
                </a:solidFill>
                <a:latin typeface="Courier New"/>
              </a:rPr>
              <a:t>LOOP </a:t>
            </a:r>
            <a:br/>
            <a:r>
              <a:rPr b="0" lang="en-AU" sz="3200" spc="-1" strike="noStrike">
                <a:solidFill>
                  <a:srgbClr val="000000"/>
                </a:solidFill>
                <a:latin typeface="Courier New"/>
              </a:rPr>
              <a:t>   TOTAL ← TOTAL + COST[counter]</a:t>
            </a:r>
            <a:endParaRPr b="0" lang="en-AU" sz="3200" spc="-1" strike="noStrike">
              <a:latin typeface="Arial"/>
            </a:endParaRPr>
          </a:p>
          <a:p>
            <a:pPr marL="343080" indent="-343080">
              <a:lnSpc>
                <a:spcPct val="100000"/>
              </a:lnSpc>
              <a:spcBef>
                <a:spcPts val="641"/>
              </a:spcBef>
              <a:tabLst>
                <a:tab algn="l" pos="0"/>
              </a:tabLst>
            </a:pPr>
            <a:r>
              <a:rPr b="0" lang="en-AU" sz="3200" spc="-1" strike="noStrike">
                <a:solidFill>
                  <a:srgbClr val="000000"/>
                </a:solidFill>
                <a:latin typeface="Courier New"/>
              </a:rPr>
              <a:t>	</a:t>
            </a:r>
            <a:r>
              <a:rPr b="0" lang="en-AU" sz="3200" spc="-1" strike="noStrike">
                <a:solidFill>
                  <a:srgbClr val="000000"/>
                </a:solidFill>
                <a:latin typeface="Courier New"/>
              </a:rPr>
              <a:t>	</a:t>
            </a:r>
            <a:r>
              <a:rPr b="1" lang="en-AU" sz="3200" spc="-1" strike="noStrike">
                <a:solidFill>
                  <a:srgbClr val="000000"/>
                </a:solidFill>
                <a:latin typeface="Courier New"/>
              </a:rPr>
              <a:t>Counter ← Counter + 1</a:t>
            </a:r>
            <a:endParaRPr b="0" lang="en-AU" sz="3200" spc="-1" strike="noStrike">
              <a:latin typeface="Arial"/>
            </a:endParaRPr>
          </a:p>
          <a:p>
            <a:pPr marL="343080" indent="-343080">
              <a:lnSpc>
                <a:spcPct val="100000"/>
              </a:lnSpc>
              <a:spcBef>
                <a:spcPts val="641"/>
              </a:spcBef>
              <a:tabLst>
                <a:tab algn="l" pos="0"/>
              </a:tabLst>
            </a:pPr>
            <a:r>
              <a:rPr b="0" lang="en-AU" sz="3200" spc="-1" strike="noStrike">
                <a:solidFill>
                  <a:srgbClr val="000000"/>
                </a:solidFill>
                <a:latin typeface="Courier New"/>
              </a:rPr>
              <a:t> </a:t>
            </a:r>
            <a:r>
              <a:rPr b="0" lang="en-AU" sz="3200" spc="-1" strike="noStrike">
                <a:solidFill>
                  <a:srgbClr val="000000"/>
                </a:solidFill>
                <a:latin typeface="Courier New"/>
              </a:rPr>
              <a:t>WHILE counter &lt;= 12</a:t>
            </a:r>
            <a:endParaRPr b="0" lang="en-AU" sz="3200" spc="-1" strike="noStrike">
              <a:latin typeface="Arial"/>
            </a:endParaRPr>
          </a:p>
          <a:p>
            <a:pPr marL="343080" indent="-343080">
              <a:lnSpc>
                <a:spcPct val="100000"/>
              </a:lnSpc>
              <a:spcBef>
                <a:spcPts val="641"/>
              </a:spcBef>
              <a:tabLst>
                <a:tab algn="l" pos="0"/>
              </a:tabLst>
            </a:pPr>
            <a:endParaRPr b="0" lang="en-AU" sz="3200" spc="-1" strike="noStrike">
              <a:latin typeface="Arial"/>
            </a:endParaRPr>
          </a:p>
        </p:txBody>
      </p:sp>
      <p:sp>
        <p:nvSpPr>
          <p:cNvPr id="114" name="TextBox 3"/>
          <p:cNvSpPr/>
          <p:nvPr/>
        </p:nvSpPr>
        <p:spPr>
          <a:xfrm>
            <a:off x="5364000" y="3933720"/>
            <a:ext cx="3455280" cy="82152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lang="en-AU" sz="2400" spc="-1" strike="noStrike">
                <a:solidFill>
                  <a:srgbClr val="ff0000"/>
                </a:solidFill>
                <a:latin typeface="Arial"/>
                <a:ea typeface="DejaVu Sans"/>
              </a:rPr>
              <a:t>Increment counter again, now = 3</a:t>
            </a:r>
            <a:endParaRPr b="0" lang="en-AU" sz="24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9" name="PlaceHolder 1"/>
          <p:cNvSpPr>
            <a:spLocks noGrp="1"/>
          </p:cNvSpPr>
          <p:nvPr>
            <p:ph/>
          </p:nvPr>
        </p:nvSpPr>
        <p:spPr>
          <a:xfrm>
            <a:off x="457200" y="1600200"/>
            <a:ext cx="8228880" cy="4525200"/>
          </a:xfrm>
          <a:prstGeom prst="rect">
            <a:avLst/>
          </a:prstGeom>
          <a:noFill/>
          <a:ln w="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Variables</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Arrays – 1 and 2 dimensional</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VB objects – textbox, listbox etc</a:t>
            </a:r>
            <a:endParaRPr b="0" lang="en-AU" sz="3200" spc="-1" strike="noStrike">
              <a:latin typeface="Arial"/>
            </a:endParaRPr>
          </a:p>
        </p:txBody>
      </p:sp>
      <p:sp>
        <p:nvSpPr>
          <p:cNvPr id="80" name="PlaceHolder 2"/>
          <p:cNvSpPr>
            <a:spLocks noGrp="1"/>
          </p:cNvSpPr>
          <p:nvPr>
            <p:ph type="title"/>
          </p:nvPr>
        </p:nvSpPr>
        <p:spPr>
          <a:xfrm>
            <a:off x="457200" y="274680"/>
            <a:ext cx="8228880" cy="1142280"/>
          </a:xfrm>
          <a:prstGeom prst="rect">
            <a:avLst/>
          </a:prstGeom>
          <a:noFill/>
          <a:ln w="0">
            <a:noFill/>
          </a:ln>
        </p:spPr>
        <p:txBody>
          <a:bodyPr numCol="1" spcCol="0" lIns="90000" rIns="90000" tIns="45000" bIns="45000" anchor="ctr">
            <a:noAutofit/>
          </a:bodyPr>
          <a:p>
            <a:pPr algn="ctr">
              <a:lnSpc>
                <a:spcPct val="100000"/>
              </a:lnSpc>
            </a:pPr>
            <a:r>
              <a:rPr b="0" lang="en-AU" sz="4400" spc="-1" strike="noStrike">
                <a:solidFill>
                  <a:srgbClr val="000000"/>
                </a:solidFill>
                <a:latin typeface="Calibri"/>
              </a:rPr>
              <a:t>Data Storage Structures</a:t>
            </a:r>
            <a:endParaRPr b="0" lang="en-AU" sz="4400" spc="-1" strike="noStrike">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PlaceHolder 1"/>
          <p:cNvSpPr>
            <a:spLocks noGrp="1"/>
          </p:cNvSpPr>
          <p:nvPr>
            <p:ph/>
          </p:nvPr>
        </p:nvSpPr>
        <p:spPr>
          <a:xfrm>
            <a:off x="457200" y="692280"/>
            <a:ext cx="8686080" cy="5361840"/>
          </a:xfrm>
          <a:prstGeom prst="rect">
            <a:avLst/>
          </a:prstGeom>
          <a:noFill/>
          <a:ln w="0">
            <a:noFill/>
          </a:ln>
        </p:spPr>
        <p:txBody>
          <a:bodyPr numCol="1" spcCol="0" lIns="90000" rIns="90000" tIns="45000" bIns="45000" anchor="t">
            <a:noAutofit/>
          </a:bodyPr>
          <a:p>
            <a:pPr marL="343080" indent="-343080">
              <a:lnSpc>
                <a:spcPct val="100000"/>
              </a:lnSpc>
              <a:spcBef>
                <a:spcPts val="641"/>
              </a:spcBef>
              <a:tabLst>
                <a:tab algn="l" pos="0"/>
              </a:tabLst>
            </a:pPr>
            <a:r>
              <a:rPr b="0" lang="en-AU" sz="3200" spc="-1" strike="noStrike">
                <a:solidFill>
                  <a:srgbClr val="000000"/>
                </a:solidFill>
                <a:latin typeface="Courier New"/>
              </a:rPr>
              <a:t>Counter ←</a:t>
            </a:r>
            <a:r>
              <a:rPr b="0" lang="en-AU" sz="3200" spc="-1" strike="noStrike">
                <a:solidFill>
                  <a:srgbClr val="000000"/>
                </a:solidFill>
                <a:latin typeface="Calibri"/>
              </a:rPr>
              <a:t> </a:t>
            </a:r>
            <a:r>
              <a:rPr b="0" lang="en-AU" sz="3200" spc="-1" strike="noStrike">
                <a:solidFill>
                  <a:srgbClr val="000000"/>
                </a:solidFill>
                <a:latin typeface="Courier New"/>
              </a:rPr>
              <a:t> 1</a:t>
            </a:r>
            <a:br/>
            <a:r>
              <a:rPr b="0" lang="en-AU" sz="3200" spc="-1" strike="noStrike">
                <a:solidFill>
                  <a:srgbClr val="000000"/>
                </a:solidFill>
                <a:latin typeface="Courier New"/>
              </a:rPr>
              <a:t>total ← 0 </a:t>
            </a:r>
            <a:br/>
            <a:r>
              <a:rPr b="0" lang="en-AU" sz="3200" spc="-1" strike="noStrike">
                <a:solidFill>
                  <a:srgbClr val="000000"/>
                </a:solidFill>
                <a:latin typeface="Courier New"/>
              </a:rPr>
              <a:t>LOOP </a:t>
            </a:r>
            <a:br/>
            <a:r>
              <a:rPr b="0" lang="en-AU" sz="3200" spc="-1" strike="noStrike">
                <a:solidFill>
                  <a:srgbClr val="000000"/>
                </a:solidFill>
                <a:latin typeface="Courier New"/>
              </a:rPr>
              <a:t>   TOTAL ← TOTAL + COST[counter]</a:t>
            </a:r>
            <a:endParaRPr b="0" lang="en-AU" sz="3200" spc="-1" strike="noStrike">
              <a:latin typeface="Arial"/>
            </a:endParaRPr>
          </a:p>
          <a:p>
            <a:pPr marL="343080" indent="-343080">
              <a:lnSpc>
                <a:spcPct val="100000"/>
              </a:lnSpc>
              <a:spcBef>
                <a:spcPts val="641"/>
              </a:spcBef>
              <a:tabLst>
                <a:tab algn="l" pos="0"/>
              </a:tabLst>
            </a:pPr>
            <a:r>
              <a:rPr b="0" lang="en-AU" sz="3200" spc="-1" strike="noStrike">
                <a:solidFill>
                  <a:srgbClr val="000000"/>
                </a:solidFill>
                <a:latin typeface="Courier New"/>
              </a:rPr>
              <a:t>	</a:t>
            </a:r>
            <a:r>
              <a:rPr b="0" lang="en-AU" sz="3200" spc="-1" strike="noStrike">
                <a:solidFill>
                  <a:srgbClr val="000000"/>
                </a:solidFill>
                <a:latin typeface="Courier New"/>
              </a:rPr>
              <a:t>	</a:t>
            </a:r>
            <a:r>
              <a:rPr b="0" lang="en-AU" sz="3200" spc="-1" strike="noStrike">
                <a:solidFill>
                  <a:srgbClr val="000000"/>
                </a:solidFill>
                <a:latin typeface="Courier New"/>
              </a:rPr>
              <a:t>Counter ← Counter + 1</a:t>
            </a:r>
            <a:endParaRPr b="0" lang="en-AU" sz="3200" spc="-1" strike="noStrike">
              <a:latin typeface="Arial"/>
            </a:endParaRPr>
          </a:p>
          <a:p>
            <a:pPr marL="343080" indent="-343080">
              <a:lnSpc>
                <a:spcPct val="100000"/>
              </a:lnSpc>
              <a:spcBef>
                <a:spcPts val="641"/>
              </a:spcBef>
              <a:tabLst>
                <a:tab algn="l" pos="0"/>
              </a:tabLst>
            </a:pPr>
            <a:r>
              <a:rPr b="1" lang="en-AU" sz="3200" spc="-1" strike="noStrike">
                <a:solidFill>
                  <a:srgbClr val="000000"/>
                </a:solidFill>
                <a:latin typeface="Courier New"/>
              </a:rPr>
              <a:t>WHILE counter &lt;= 12</a:t>
            </a:r>
            <a:endParaRPr b="0" lang="en-AU" sz="3200" spc="-1" strike="noStrike">
              <a:latin typeface="Arial"/>
            </a:endParaRPr>
          </a:p>
          <a:p>
            <a:pPr marL="343080" indent="-343080">
              <a:lnSpc>
                <a:spcPct val="100000"/>
              </a:lnSpc>
              <a:spcBef>
                <a:spcPts val="641"/>
              </a:spcBef>
              <a:tabLst>
                <a:tab algn="l" pos="0"/>
              </a:tabLst>
            </a:pPr>
            <a:endParaRPr b="0" lang="en-AU" sz="3200" spc="-1" strike="noStrike">
              <a:latin typeface="Arial"/>
            </a:endParaRPr>
          </a:p>
        </p:txBody>
      </p:sp>
      <p:sp>
        <p:nvSpPr>
          <p:cNvPr id="116" name="TextBox 3"/>
          <p:cNvSpPr/>
          <p:nvPr/>
        </p:nvSpPr>
        <p:spPr>
          <a:xfrm>
            <a:off x="5148360" y="4508640"/>
            <a:ext cx="3455280" cy="155304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lang="en-AU" sz="2400" spc="-1" strike="noStrike">
                <a:solidFill>
                  <a:srgbClr val="ff0000"/>
                </a:solidFill>
                <a:latin typeface="Arial"/>
                <a:ea typeface="DejaVu Sans"/>
              </a:rPr>
              <a:t>Counter = 3 still less than 12 so do it all again… until counter&gt;12</a:t>
            </a:r>
            <a:endParaRPr b="0" lang="en-AU" sz="24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74680"/>
            <a:ext cx="8228880" cy="1142280"/>
          </a:xfrm>
          <a:prstGeom prst="rect">
            <a:avLst/>
          </a:prstGeom>
          <a:noFill/>
          <a:ln w="0">
            <a:noFill/>
          </a:ln>
        </p:spPr>
        <p:txBody>
          <a:bodyPr numCol="1" spcCol="0" lIns="90000" rIns="90000" tIns="45000" bIns="45000" anchor="ctr">
            <a:noAutofit/>
          </a:bodyPr>
          <a:p>
            <a:pPr algn="ctr">
              <a:lnSpc>
                <a:spcPct val="100000"/>
              </a:lnSpc>
            </a:pPr>
            <a:r>
              <a:rPr b="0" lang="en-AU" sz="4400" spc="-1" strike="noStrike">
                <a:solidFill>
                  <a:srgbClr val="000000"/>
                </a:solidFill>
                <a:latin typeface="Calibri"/>
              </a:rPr>
              <a:t>And so on…</a:t>
            </a:r>
            <a:endParaRPr b="0" lang="en-AU" sz="4400" spc="-1" strike="noStrike">
              <a:latin typeface="Arial"/>
            </a:endParaRPr>
          </a:p>
        </p:txBody>
      </p:sp>
      <p:sp>
        <p:nvSpPr>
          <p:cNvPr id="118" name="PlaceHolder 2"/>
          <p:cNvSpPr>
            <a:spLocks noGrp="1"/>
          </p:cNvSpPr>
          <p:nvPr>
            <p:ph/>
          </p:nvPr>
        </p:nvSpPr>
        <p:spPr>
          <a:xfrm>
            <a:off x="457200" y="1600200"/>
            <a:ext cx="8228880" cy="4525200"/>
          </a:xfrm>
          <a:prstGeom prst="rect">
            <a:avLst/>
          </a:prstGeom>
          <a:noFill/>
          <a:ln w="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Time passes, the counter  is incremented to 12</a:t>
            </a: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PlaceHolder 1"/>
          <p:cNvSpPr>
            <a:spLocks noGrp="1"/>
          </p:cNvSpPr>
          <p:nvPr>
            <p:ph/>
          </p:nvPr>
        </p:nvSpPr>
        <p:spPr>
          <a:xfrm>
            <a:off x="457200" y="692280"/>
            <a:ext cx="8686080" cy="5361840"/>
          </a:xfrm>
          <a:prstGeom prst="rect">
            <a:avLst/>
          </a:prstGeom>
          <a:noFill/>
          <a:ln w="0">
            <a:noFill/>
          </a:ln>
        </p:spPr>
        <p:txBody>
          <a:bodyPr numCol="1" spcCol="0" lIns="90000" rIns="90000" tIns="45000" bIns="45000" anchor="t">
            <a:noAutofit/>
          </a:bodyPr>
          <a:p>
            <a:pPr marL="343080" indent="-343080">
              <a:lnSpc>
                <a:spcPct val="100000"/>
              </a:lnSpc>
              <a:spcBef>
                <a:spcPts val="641"/>
              </a:spcBef>
              <a:tabLst>
                <a:tab algn="l" pos="0"/>
              </a:tabLst>
            </a:pPr>
            <a:r>
              <a:rPr b="0" lang="en-AU" sz="3200" spc="-1" strike="noStrike">
                <a:solidFill>
                  <a:srgbClr val="000000"/>
                </a:solidFill>
                <a:latin typeface="Courier New"/>
              </a:rPr>
              <a:t>Counter ←</a:t>
            </a:r>
            <a:r>
              <a:rPr b="0" lang="en-AU" sz="3200" spc="-1" strike="noStrike">
                <a:solidFill>
                  <a:srgbClr val="000000"/>
                </a:solidFill>
                <a:latin typeface="Calibri"/>
              </a:rPr>
              <a:t> </a:t>
            </a:r>
            <a:r>
              <a:rPr b="0" lang="en-AU" sz="3200" spc="-1" strike="noStrike">
                <a:solidFill>
                  <a:srgbClr val="000000"/>
                </a:solidFill>
                <a:latin typeface="Courier New"/>
              </a:rPr>
              <a:t> 1</a:t>
            </a:r>
            <a:br/>
            <a:r>
              <a:rPr b="0" lang="en-AU" sz="3200" spc="-1" strike="noStrike">
                <a:solidFill>
                  <a:srgbClr val="000000"/>
                </a:solidFill>
                <a:latin typeface="Courier New"/>
              </a:rPr>
              <a:t>total ← 0 </a:t>
            </a:r>
            <a:br/>
            <a:r>
              <a:rPr b="0" lang="en-AU" sz="3200" spc="-1" strike="noStrike">
                <a:solidFill>
                  <a:srgbClr val="000000"/>
                </a:solidFill>
                <a:latin typeface="Courier New"/>
              </a:rPr>
              <a:t>LOOP </a:t>
            </a:r>
            <a:br/>
            <a:r>
              <a:rPr b="0" lang="en-AU" sz="3200" spc="-1" strike="noStrike">
                <a:solidFill>
                  <a:srgbClr val="000000"/>
                </a:solidFill>
                <a:latin typeface="Courier New"/>
              </a:rPr>
              <a:t>   TOTAL ← TOTAL + COST[counter]</a:t>
            </a:r>
            <a:endParaRPr b="0" lang="en-AU" sz="3200" spc="-1" strike="noStrike">
              <a:latin typeface="Arial"/>
            </a:endParaRPr>
          </a:p>
          <a:p>
            <a:pPr marL="343080" indent="-343080">
              <a:lnSpc>
                <a:spcPct val="100000"/>
              </a:lnSpc>
              <a:spcBef>
                <a:spcPts val="641"/>
              </a:spcBef>
              <a:tabLst>
                <a:tab algn="l" pos="0"/>
              </a:tabLst>
            </a:pPr>
            <a:r>
              <a:rPr b="0" lang="en-AU" sz="3200" spc="-1" strike="noStrike">
                <a:solidFill>
                  <a:srgbClr val="000000"/>
                </a:solidFill>
                <a:latin typeface="Courier New"/>
              </a:rPr>
              <a:t>	</a:t>
            </a:r>
            <a:r>
              <a:rPr b="0" lang="en-AU" sz="3200" spc="-1" strike="noStrike">
                <a:solidFill>
                  <a:srgbClr val="000000"/>
                </a:solidFill>
                <a:latin typeface="Courier New"/>
              </a:rPr>
              <a:t>	</a:t>
            </a:r>
            <a:r>
              <a:rPr b="0" lang="en-AU" sz="3200" spc="-1" strike="noStrike">
                <a:solidFill>
                  <a:srgbClr val="000000"/>
                </a:solidFill>
                <a:latin typeface="Courier New"/>
              </a:rPr>
              <a:t>Counter ← Counter + 1</a:t>
            </a:r>
            <a:endParaRPr b="0" lang="en-AU" sz="3200" spc="-1" strike="noStrike">
              <a:latin typeface="Arial"/>
            </a:endParaRPr>
          </a:p>
          <a:p>
            <a:pPr marL="343080" indent="-343080">
              <a:lnSpc>
                <a:spcPct val="100000"/>
              </a:lnSpc>
              <a:spcBef>
                <a:spcPts val="641"/>
              </a:spcBef>
              <a:tabLst>
                <a:tab algn="l" pos="0"/>
              </a:tabLst>
            </a:pPr>
            <a:r>
              <a:rPr b="1" lang="en-AU" sz="3200" spc="-1" strike="noStrike">
                <a:solidFill>
                  <a:srgbClr val="000000"/>
                </a:solidFill>
                <a:latin typeface="Courier New"/>
              </a:rPr>
              <a:t>WHILE counter &lt;= 12</a:t>
            </a:r>
            <a:endParaRPr b="0" lang="en-AU" sz="3200" spc="-1" strike="noStrike">
              <a:latin typeface="Arial"/>
            </a:endParaRPr>
          </a:p>
          <a:p>
            <a:pPr marL="343080" indent="-343080">
              <a:lnSpc>
                <a:spcPct val="100000"/>
              </a:lnSpc>
              <a:spcBef>
                <a:spcPts val="641"/>
              </a:spcBef>
              <a:tabLst>
                <a:tab algn="l" pos="0"/>
              </a:tabLst>
            </a:pPr>
            <a:endParaRPr b="0" lang="en-AU" sz="3200" spc="-1" strike="noStrike">
              <a:latin typeface="Arial"/>
            </a:endParaRPr>
          </a:p>
        </p:txBody>
      </p:sp>
      <p:sp>
        <p:nvSpPr>
          <p:cNvPr id="120" name="TextBox 3"/>
          <p:cNvSpPr/>
          <p:nvPr/>
        </p:nvSpPr>
        <p:spPr>
          <a:xfrm>
            <a:off x="5148360" y="4508640"/>
            <a:ext cx="3455280" cy="118728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lang="en-AU" sz="2400" spc="-1" strike="noStrike">
                <a:solidFill>
                  <a:srgbClr val="ff0000"/>
                </a:solidFill>
                <a:latin typeface="Arial"/>
                <a:ea typeface="DejaVu Sans"/>
              </a:rPr>
              <a:t>Counter = 12, so it’s still within the looping range</a:t>
            </a:r>
            <a:endParaRPr b="0" lang="en-AU" sz="2400" spc="-1" strike="noStrike">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PlaceHolder 1"/>
          <p:cNvSpPr>
            <a:spLocks noGrp="1"/>
          </p:cNvSpPr>
          <p:nvPr>
            <p:ph/>
          </p:nvPr>
        </p:nvSpPr>
        <p:spPr>
          <a:xfrm>
            <a:off x="457200" y="765000"/>
            <a:ext cx="8228880" cy="5360400"/>
          </a:xfrm>
          <a:prstGeom prst="rect">
            <a:avLst/>
          </a:prstGeom>
          <a:noFill/>
          <a:ln w="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It loops one more time and finally counter gets incremented to 13.</a:t>
            </a: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PlaceHolder 1"/>
          <p:cNvSpPr>
            <a:spLocks noGrp="1"/>
          </p:cNvSpPr>
          <p:nvPr>
            <p:ph/>
          </p:nvPr>
        </p:nvSpPr>
        <p:spPr>
          <a:xfrm>
            <a:off x="457200" y="692280"/>
            <a:ext cx="8686080" cy="5361840"/>
          </a:xfrm>
          <a:prstGeom prst="rect">
            <a:avLst/>
          </a:prstGeom>
          <a:noFill/>
          <a:ln w="0">
            <a:noFill/>
          </a:ln>
        </p:spPr>
        <p:txBody>
          <a:bodyPr numCol="1" spcCol="0" lIns="90000" rIns="90000" tIns="45000" bIns="45000" anchor="t">
            <a:noAutofit/>
          </a:bodyPr>
          <a:p>
            <a:pPr marL="343080" indent="-343080">
              <a:lnSpc>
                <a:spcPct val="100000"/>
              </a:lnSpc>
              <a:spcBef>
                <a:spcPts val="641"/>
              </a:spcBef>
              <a:tabLst>
                <a:tab algn="l" pos="0"/>
              </a:tabLst>
            </a:pPr>
            <a:r>
              <a:rPr b="0" lang="en-AU" sz="3200" spc="-1" strike="noStrike">
                <a:solidFill>
                  <a:srgbClr val="000000"/>
                </a:solidFill>
                <a:latin typeface="Courier New"/>
              </a:rPr>
              <a:t>Counter ←</a:t>
            </a:r>
            <a:r>
              <a:rPr b="0" lang="en-AU" sz="3200" spc="-1" strike="noStrike">
                <a:solidFill>
                  <a:srgbClr val="000000"/>
                </a:solidFill>
                <a:latin typeface="Calibri"/>
              </a:rPr>
              <a:t> </a:t>
            </a:r>
            <a:r>
              <a:rPr b="0" lang="en-AU" sz="3200" spc="-1" strike="noStrike">
                <a:solidFill>
                  <a:srgbClr val="000000"/>
                </a:solidFill>
                <a:latin typeface="Courier New"/>
              </a:rPr>
              <a:t> 1</a:t>
            </a:r>
            <a:br/>
            <a:r>
              <a:rPr b="0" lang="en-AU" sz="3200" spc="-1" strike="noStrike">
                <a:solidFill>
                  <a:srgbClr val="000000"/>
                </a:solidFill>
                <a:latin typeface="Courier New"/>
              </a:rPr>
              <a:t>total ← 0 </a:t>
            </a:r>
            <a:br/>
            <a:r>
              <a:rPr b="0" lang="en-AU" sz="3200" spc="-1" strike="noStrike">
                <a:solidFill>
                  <a:srgbClr val="000000"/>
                </a:solidFill>
                <a:latin typeface="Courier New"/>
              </a:rPr>
              <a:t>LOOP </a:t>
            </a:r>
            <a:br/>
            <a:r>
              <a:rPr b="0" lang="en-AU" sz="3200" spc="-1" strike="noStrike">
                <a:solidFill>
                  <a:srgbClr val="000000"/>
                </a:solidFill>
                <a:latin typeface="Courier New"/>
              </a:rPr>
              <a:t>   TOTAL ← TOTAL + COST[counter]</a:t>
            </a:r>
            <a:endParaRPr b="0" lang="en-AU" sz="3200" spc="-1" strike="noStrike">
              <a:latin typeface="Arial"/>
            </a:endParaRPr>
          </a:p>
          <a:p>
            <a:pPr marL="343080" indent="-343080">
              <a:lnSpc>
                <a:spcPct val="100000"/>
              </a:lnSpc>
              <a:spcBef>
                <a:spcPts val="641"/>
              </a:spcBef>
              <a:tabLst>
                <a:tab algn="l" pos="0"/>
              </a:tabLst>
            </a:pPr>
            <a:r>
              <a:rPr b="0" lang="en-AU" sz="3200" spc="-1" strike="noStrike">
                <a:solidFill>
                  <a:srgbClr val="000000"/>
                </a:solidFill>
                <a:latin typeface="Courier New"/>
              </a:rPr>
              <a:t>	</a:t>
            </a:r>
            <a:r>
              <a:rPr b="0" lang="en-AU" sz="3200" spc="-1" strike="noStrike">
                <a:solidFill>
                  <a:srgbClr val="000000"/>
                </a:solidFill>
                <a:latin typeface="Courier New"/>
              </a:rPr>
              <a:t>	</a:t>
            </a:r>
            <a:r>
              <a:rPr b="0" lang="en-AU" sz="3200" spc="-1" strike="noStrike">
                <a:solidFill>
                  <a:srgbClr val="000000"/>
                </a:solidFill>
                <a:latin typeface="Courier New"/>
              </a:rPr>
              <a:t>Counter ← Counter + 1</a:t>
            </a:r>
            <a:endParaRPr b="0" lang="en-AU" sz="3200" spc="-1" strike="noStrike">
              <a:latin typeface="Arial"/>
            </a:endParaRPr>
          </a:p>
          <a:p>
            <a:pPr marL="343080" indent="-343080">
              <a:lnSpc>
                <a:spcPct val="100000"/>
              </a:lnSpc>
              <a:spcBef>
                <a:spcPts val="641"/>
              </a:spcBef>
              <a:tabLst>
                <a:tab algn="l" pos="0"/>
              </a:tabLst>
            </a:pPr>
            <a:r>
              <a:rPr b="1" lang="en-AU" sz="3200" spc="-1" strike="noStrike">
                <a:solidFill>
                  <a:srgbClr val="000000"/>
                </a:solidFill>
                <a:latin typeface="Courier New"/>
              </a:rPr>
              <a:t>WHILE counter &lt;= 12</a:t>
            </a:r>
            <a:endParaRPr b="0" lang="en-AU" sz="3200" spc="-1" strike="noStrike">
              <a:latin typeface="Arial"/>
            </a:endParaRPr>
          </a:p>
          <a:p>
            <a:pPr marL="343080" indent="-343080">
              <a:lnSpc>
                <a:spcPct val="100000"/>
              </a:lnSpc>
              <a:spcBef>
                <a:spcPts val="641"/>
              </a:spcBef>
              <a:tabLst>
                <a:tab algn="l" pos="0"/>
              </a:tabLst>
            </a:pPr>
            <a:endParaRPr b="0" lang="en-AU" sz="3200" spc="-1" strike="noStrike">
              <a:latin typeface="Arial"/>
            </a:endParaRPr>
          </a:p>
        </p:txBody>
      </p:sp>
      <p:sp>
        <p:nvSpPr>
          <p:cNvPr id="123" name="TextBox 3"/>
          <p:cNvSpPr/>
          <p:nvPr/>
        </p:nvSpPr>
        <p:spPr>
          <a:xfrm>
            <a:off x="539640" y="4076640"/>
            <a:ext cx="4247280" cy="155304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lang="en-AU" sz="2400" spc="-1" strike="noStrike">
                <a:solidFill>
                  <a:srgbClr val="ff0000"/>
                </a:solidFill>
                <a:latin typeface="Arial"/>
                <a:ea typeface="DejaVu Sans"/>
              </a:rPr>
              <a:t>Counter = 13 so it fails the WHILE test and drops down to the following line of code.</a:t>
            </a:r>
            <a:endParaRPr b="0" lang="en-AU" sz="2400" spc="-1" strike="noStrike">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PlaceHolder 1"/>
          <p:cNvSpPr>
            <a:spLocks noGrp="1"/>
          </p:cNvSpPr>
          <p:nvPr>
            <p:ph type="title"/>
          </p:nvPr>
        </p:nvSpPr>
        <p:spPr>
          <a:xfrm>
            <a:off x="457200" y="274680"/>
            <a:ext cx="8228880" cy="1142280"/>
          </a:xfrm>
          <a:prstGeom prst="rect">
            <a:avLst/>
          </a:prstGeom>
          <a:noFill/>
          <a:ln w="0">
            <a:noFill/>
          </a:ln>
        </p:spPr>
        <p:txBody>
          <a:bodyPr numCol="1" spcCol="0" lIns="90000" rIns="90000" tIns="45000" bIns="45000" anchor="ctr">
            <a:noAutofit/>
          </a:bodyPr>
          <a:p>
            <a:pPr algn="ctr">
              <a:lnSpc>
                <a:spcPct val="100000"/>
              </a:lnSpc>
            </a:pPr>
            <a:r>
              <a:rPr b="0" lang="en-AU" sz="4400" spc="-1" strike="noStrike">
                <a:solidFill>
                  <a:srgbClr val="000000"/>
                </a:solidFill>
                <a:latin typeface="Calibri"/>
              </a:rPr>
              <a:t>Or, more elegantly (in VB)</a:t>
            </a:r>
            <a:endParaRPr b="0" lang="en-AU" sz="4400" spc="-1" strike="noStrike">
              <a:latin typeface="Arial"/>
            </a:endParaRPr>
          </a:p>
        </p:txBody>
      </p:sp>
      <p:sp>
        <p:nvSpPr>
          <p:cNvPr id="125" name="PlaceHolder 2"/>
          <p:cNvSpPr>
            <a:spLocks noGrp="1"/>
          </p:cNvSpPr>
          <p:nvPr>
            <p:ph/>
          </p:nvPr>
        </p:nvSpPr>
        <p:spPr>
          <a:xfrm>
            <a:off x="457200" y="1600200"/>
            <a:ext cx="8228880" cy="4525200"/>
          </a:xfrm>
          <a:prstGeom prst="rect">
            <a:avLst/>
          </a:prstGeom>
          <a:noFill/>
          <a:ln w="0">
            <a:noFill/>
          </a:ln>
        </p:spPr>
        <p:txBody>
          <a:bodyPr numCol="1" spcCol="0" lIns="90000" rIns="90000" tIns="45000" bIns="45000" anchor="t">
            <a:noAutofit/>
          </a:bodyPr>
          <a:p>
            <a:pPr marL="343080" indent="-343080">
              <a:lnSpc>
                <a:spcPct val="100000"/>
              </a:lnSpc>
              <a:spcBef>
                <a:spcPts val="641"/>
              </a:spcBef>
              <a:tabLst>
                <a:tab algn="l" pos="0"/>
              </a:tabLst>
            </a:pPr>
            <a:r>
              <a:rPr b="0" lang="en-AU" sz="3200" spc="-1" strike="noStrike">
                <a:solidFill>
                  <a:srgbClr val="000000"/>
                </a:solidFill>
                <a:latin typeface="Courier New"/>
              </a:rPr>
              <a:t>DIM counter AS INTEGER = 0</a:t>
            </a:r>
            <a:endParaRPr b="0" lang="en-AU" sz="3200" spc="-1" strike="noStrike">
              <a:latin typeface="Arial"/>
            </a:endParaRPr>
          </a:p>
          <a:p>
            <a:pPr marL="343080" indent="-343080">
              <a:lnSpc>
                <a:spcPct val="100000"/>
              </a:lnSpc>
              <a:spcBef>
                <a:spcPts val="641"/>
              </a:spcBef>
              <a:tabLst>
                <a:tab algn="l" pos="0"/>
              </a:tabLst>
            </a:pPr>
            <a:r>
              <a:rPr b="0" lang="en-AU" sz="3200" spc="-1" strike="noStrike">
                <a:solidFill>
                  <a:srgbClr val="000000"/>
                </a:solidFill>
                <a:latin typeface="Courier New"/>
              </a:rPr>
              <a:t>Total = 0</a:t>
            </a:r>
            <a:endParaRPr b="0" lang="en-AU" sz="3200" spc="-1" strike="noStrike">
              <a:latin typeface="Arial"/>
            </a:endParaRPr>
          </a:p>
          <a:p>
            <a:pPr marL="343080" indent="-343080">
              <a:lnSpc>
                <a:spcPct val="100000"/>
              </a:lnSpc>
              <a:spcBef>
                <a:spcPts val="641"/>
              </a:spcBef>
              <a:tabLst>
                <a:tab algn="l" pos="0"/>
              </a:tabLst>
            </a:pPr>
            <a:r>
              <a:rPr b="0" lang="en-AU" sz="3200" spc="-1" strike="noStrike">
                <a:solidFill>
                  <a:srgbClr val="000000"/>
                </a:solidFill>
                <a:latin typeface="Courier New"/>
              </a:rPr>
              <a:t>FOR  counter = 1 TO 12</a:t>
            </a:r>
            <a:endParaRPr b="0" lang="en-AU" sz="3200" spc="-1" strike="noStrike">
              <a:latin typeface="Arial"/>
            </a:endParaRPr>
          </a:p>
          <a:p>
            <a:pPr marL="343080" indent="-343080">
              <a:lnSpc>
                <a:spcPct val="100000"/>
              </a:lnSpc>
              <a:spcBef>
                <a:spcPts val="641"/>
              </a:spcBef>
              <a:tabLst>
                <a:tab algn="l" pos="0"/>
              </a:tabLst>
            </a:pPr>
            <a:r>
              <a:rPr b="0" lang="en-AU" sz="3200" spc="-1" strike="noStrike">
                <a:solidFill>
                  <a:srgbClr val="000000"/>
                </a:solidFill>
                <a:latin typeface="Courier New"/>
              </a:rPr>
              <a:t>	</a:t>
            </a:r>
            <a:r>
              <a:rPr b="0" lang="en-AU" sz="3200" spc="-1" strike="noStrike">
                <a:solidFill>
                  <a:srgbClr val="000000"/>
                </a:solidFill>
                <a:latin typeface="Courier New"/>
              </a:rPr>
              <a:t>Total = Total + COST(counter)</a:t>
            </a:r>
            <a:endParaRPr b="0" lang="en-AU" sz="3200" spc="-1" strike="noStrike">
              <a:latin typeface="Arial"/>
            </a:endParaRPr>
          </a:p>
          <a:p>
            <a:pPr marL="343080" indent="-343080">
              <a:lnSpc>
                <a:spcPct val="100000"/>
              </a:lnSpc>
              <a:spcBef>
                <a:spcPts val="641"/>
              </a:spcBef>
              <a:tabLst>
                <a:tab algn="l" pos="0"/>
              </a:tabLst>
            </a:pPr>
            <a:r>
              <a:rPr b="0" lang="en-AU" sz="3200" spc="-1" strike="noStrike">
                <a:solidFill>
                  <a:srgbClr val="000000"/>
                </a:solidFill>
                <a:latin typeface="Courier New"/>
              </a:rPr>
              <a:t>NEXT</a:t>
            </a:r>
            <a:endParaRPr b="0" lang="en-AU" sz="3200" spc="-1" strike="noStrike">
              <a:latin typeface="Arial"/>
            </a:endParaRPr>
          </a:p>
          <a:p>
            <a:pPr marL="343080" indent="-343080">
              <a:lnSpc>
                <a:spcPct val="100000"/>
              </a:lnSpc>
              <a:spcBef>
                <a:spcPts val="641"/>
              </a:spcBef>
              <a:tabLst>
                <a:tab algn="l" pos="0"/>
              </a:tabLst>
            </a:pPr>
            <a:r>
              <a:rPr b="0" lang="en-AU" sz="3200" spc="-1" strike="noStrike">
                <a:solidFill>
                  <a:srgbClr val="000000"/>
                </a:solidFill>
                <a:latin typeface="Calibri"/>
              </a:rPr>
              <a:t>	</a:t>
            </a: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4680"/>
            <a:ext cx="8228880" cy="1142280"/>
          </a:xfrm>
          <a:prstGeom prst="rect">
            <a:avLst/>
          </a:prstGeom>
          <a:noFill/>
          <a:ln w="0">
            <a:noFill/>
          </a:ln>
        </p:spPr>
        <p:txBody>
          <a:bodyPr numCol="1" spcCol="0" lIns="90000" rIns="90000" tIns="45000" bIns="45000" anchor="ctr">
            <a:noAutofit/>
          </a:bodyPr>
          <a:p>
            <a:pPr algn="ctr">
              <a:lnSpc>
                <a:spcPct val="100000"/>
              </a:lnSpc>
            </a:pPr>
            <a:r>
              <a:rPr b="1" lang="en-AU" sz="4400" spc="-1" strike="noStrike">
                <a:solidFill>
                  <a:srgbClr val="000000"/>
                </a:solidFill>
                <a:latin typeface="Calibri"/>
              </a:rPr>
              <a:t>Array dimensions</a:t>
            </a:r>
            <a:endParaRPr b="0" lang="en-AU" sz="4400" spc="-1" strike="noStrike">
              <a:latin typeface="Arial"/>
            </a:endParaRPr>
          </a:p>
        </p:txBody>
      </p:sp>
      <p:sp>
        <p:nvSpPr>
          <p:cNvPr id="127" name="PlaceHolder 2"/>
          <p:cNvSpPr>
            <a:spLocks noGrp="1"/>
          </p:cNvSpPr>
          <p:nvPr>
            <p:ph/>
          </p:nvPr>
        </p:nvSpPr>
        <p:spPr>
          <a:xfrm>
            <a:off x="457200" y="1600200"/>
            <a:ext cx="8228880" cy="4525200"/>
          </a:xfrm>
          <a:prstGeom prst="rect">
            <a:avLst/>
          </a:prstGeom>
          <a:noFill/>
          <a:ln w="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The COST array above is an example of a </a:t>
            </a:r>
            <a:r>
              <a:rPr b="1" lang="en-AU" sz="3200" spc="-1" strike="noStrike">
                <a:solidFill>
                  <a:srgbClr val="000000"/>
                </a:solidFill>
                <a:latin typeface="Calibri"/>
              </a:rPr>
              <a:t>one dimensional</a:t>
            </a:r>
            <a:r>
              <a:rPr b="0" lang="en-AU" sz="3200" spc="-1" strike="noStrike">
                <a:solidFill>
                  <a:srgbClr val="000000"/>
                </a:solidFill>
                <a:latin typeface="Calibri"/>
              </a:rPr>
              <a:t> array. </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Arrays, however, can have two, three or more dimensions.</a:t>
            </a:r>
            <a:endParaRPr b="0" lang="en-AU" sz="3200" spc="-1" strike="noStrike">
              <a:latin typeface="Arial"/>
            </a:endParaRPr>
          </a:p>
          <a:p>
            <a:pPr>
              <a:lnSpc>
                <a:spcPct val="100000"/>
              </a:lnSpc>
              <a:spcBef>
                <a:spcPts val="641"/>
              </a:spcBef>
            </a:pPr>
            <a:endParaRPr b="0" lang="en-AU" sz="3200" spc="-1" strike="noStrike">
              <a:latin typeface="Arial"/>
            </a:endParaRPr>
          </a:p>
          <a:p>
            <a:pPr>
              <a:lnSpc>
                <a:spcPct val="100000"/>
              </a:lnSpc>
              <a:spcBef>
                <a:spcPts val="641"/>
              </a:spcBef>
            </a:pP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PlaceHolder 1"/>
          <p:cNvSpPr>
            <a:spLocks noGrp="1"/>
          </p:cNvSpPr>
          <p:nvPr>
            <p:ph type="title"/>
          </p:nvPr>
        </p:nvSpPr>
        <p:spPr>
          <a:xfrm>
            <a:off x="457200" y="274680"/>
            <a:ext cx="8228880" cy="921600"/>
          </a:xfrm>
          <a:prstGeom prst="rect">
            <a:avLst/>
          </a:prstGeom>
          <a:noFill/>
          <a:ln w="0">
            <a:noFill/>
          </a:ln>
        </p:spPr>
        <p:txBody>
          <a:bodyPr numCol="1" spcCol="0" lIns="90000" rIns="90000" tIns="45000" bIns="45000" anchor="ctr">
            <a:noAutofit/>
          </a:bodyPr>
          <a:p>
            <a:pPr algn="ctr">
              <a:lnSpc>
                <a:spcPct val="100000"/>
              </a:lnSpc>
            </a:pPr>
            <a:r>
              <a:rPr b="1" lang="en-AU" sz="4400" spc="-1" strike="noStrike">
                <a:solidFill>
                  <a:srgbClr val="000000"/>
                </a:solidFill>
                <a:latin typeface="Calibri"/>
              </a:rPr>
              <a:t>For example</a:t>
            </a:r>
            <a:endParaRPr b="0" lang="en-AU" sz="4400" spc="-1" strike="noStrike">
              <a:latin typeface="Arial"/>
            </a:endParaRPr>
          </a:p>
        </p:txBody>
      </p:sp>
      <p:sp>
        <p:nvSpPr>
          <p:cNvPr id="129" name="PlaceHolder 2"/>
          <p:cNvSpPr>
            <a:spLocks noGrp="1"/>
          </p:cNvSpPr>
          <p:nvPr>
            <p:ph/>
          </p:nvPr>
        </p:nvSpPr>
        <p:spPr>
          <a:xfrm>
            <a:off x="457200" y="1600200"/>
            <a:ext cx="8228880" cy="4525200"/>
          </a:xfrm>
          <a:prstGeom prst="rect">
            <a:avLst/>
          </a:prstGeom>
          <a:noFill/>
          <a:ln w="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Consider the need to store 3 values for each of 12 months (e.g. rent, phone costs, transport). </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You need 36 storage locations. If you created 36 discrete (separate) variables, there would be a lot of typing, and you would have very little power to manipulate the data.</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However, create a two dimensional array like this... COSTS[12,3]</a:t>
            </a:r>
            <a:endParaRPr b="0" lang="en-AU" sz="3200" spc="-1" strike="noStrike">
              <a:latin typeface="Arial"/>
            </a:endParaRPr>
          </a:p>
          <a:p>
            <a:pPr>
              <a:lnSpc>
                <a:spcPct val="100000"/>
              </a:lnSpc>
              <a:spcBef>
                <a:spcPts val="641"/>
              </a:spcBef>
            </a:pPr>
            <a:endParaRPr b="0" lang="en-AU" sz="3200" spc="-1" strike="noStrike">
              <a:latin typeface="Arial"/>
            </a:endParaRPr>
          </a:p>
          <a:p>
            <a:pPr>
              <a:lnSpc>
                <a:spcPct val="100000"/>
              </a:lnSpc>
              <a:spcBef>
                <a:spcPts val="641"/>
              </a:spcBef>
            </a:pPr>
            <a:endParaRPr b="0" lang="en-AU" sz="3200" spc="-1" strike="noStrike">
              <a:latin typeface="Arial"/>
            </a:endParaRPr>
          </a:p>
          <a:p>
            <a:pPr>
              <a:lnSpc>
                <a:spcPct val="100000"/>
              </a:lnSpc>
              <a:spcBef>
                <a:spcPts val="641"/>
              </a:spcBef>
            </a:pP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PlaceHolder 1"/>
          <p:cNvSpPr>
            <a:spLocks noGrp="1"/>
          </p:cNvSpPr>
          <p:nvPr>
            <p:ph type="title"/>
          </p:nvPr>
        </p:nvSpPr>
        <p:spPr>
          <a:xfrm>
            <a:off x="457200" y="274680"/>
            <a:ext cx="8228880" cy="1142280"/>
          </a:xfrm>
          <a:prstGeom prst="rect">
            <a:avLst/>
          </a:prstGeom>
          <a:noFill/>
          <a:ln w="0">
            <a:noFill/>
          </a:ln>
        </p:spPr>
        <p:txBody>
          <a:bodyPr numCol="1" spcCol="0" lIns="90000" rIns="90000" tIns="45000" bIns="45000" anchor="ctr">
            <a:noAutofit/>
          </a:bodyPr>
          <a:p>
            <a:pPr algn="ctr"/>
            <a:endParaRPr b="0" lang="en-AU" sz="4400" spc="-1" strike="noStrike">
              <a:latin typeface="Arial"/>
            </a:endParaRPr>
          </a:p>
        </p:txBody>
      </p:sp>
      <p:sp>
        <p:nvSpPr>
          <p:cNvPr id="131" name="PlaceHolder 2"/>
          <p:cNvSpPr>
            <a:spLocks noGrp="1"/>
          </p:cNvSpPr>
          <p:nvPr>
            <p:ph/>
          </p:nvPr>
        </p:nvSpPr>
        <p:spPr>
          <a:xfrm>
            <a:off x="457200" y="1600200"/>
            <a:ext cx="8228880" cy="4525200"/>
          </a:xfrm>
          <a:prstGeom prst="rect">
            <a:avLst/>
          </a:prstGeom>
          <a:noFill/>
          <a:ln w="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Think of it like a table with 12 rows (or columns) and 3 columns (or rows). Cells in the array are addressed Melways-style by referring to the row/column num.</a:t>
            </a:r>
            <a:endParaRPr b="0" lang="en-AU" sz="3200" spc="-1" strike="noStrike">
              <a:latin typeface="Arial"/>
            </a:endParaRPr>
          </a:p>
          <a:p>
            <a:pPr>
              <a:lnSpc>
                <a:spcPct val="100000"/>
              </a:lnSpc>
              <a:spcBef>
                <a:spcPts val="641"/>
              </a:spcBef>
            </a:pPr>
            <a:endParaRPr b="0" lang="en-AU" sz="3200" spc="-1" strike="noStrike">
              <a:latin typeface="Arial"/>
            </a:endParaRPr>
          </a:p>
          <a:p>
            <a:pPr>
              <a:lnSpc>
                <a:spcPct val="100000"/>
              </a:lnSpc>
              <a:spcBef>
                <a:spcPts val="641"/>
              </a:spcBef>
            </a:pP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74680"/>
            <a:ext cx="8228880" cy="1142280"/>
          </a:xfrm>
          <a:prstGeom prst="rect">
            <a:avLst/>
          </a:prstGeom>
          <a:noFill/>
          <a:ln w="0">
            <a:noFill/>
          </a:ln>
        </p:spPr>
        <p:txBody>
          <a:bodyPr numCol="1" spcCol="0" lIns="90000" rIns="90000" tIns="45000" bIns="45000" anchor="ctr">
            <a:noAutofit/>
          </a:bodyPr>
          <a:p>
            <a:pPr algn="ctr">
              <a:lnSpc>
                <a:spcPct val="100000"/>
              </a:lnSpc>
            </a:pPr>
            <a:r>
              <a:rPr b="0" lang="en-AU" sz="4400" spc="-1" strike="noStrike">
                <a:solidFill>
                  <a:srgbClr val="000000"/>
                </a:solidFill>
                <a:latin typeface="Calibri"/>
              </a:rPr>
              <a:t>Like this</a:t>
            </a:r>
            <a:endParaRPr b="0" lang="en-AU" sz="4400" spc="-1" strike="noStrike">
              <a:latin typeface="Arial"/>
            </a:endParaRPr>
          </a:p>
        </p:txBody>
      </p:sp>
      <p:pic>
        <p:nvPicPr>
          <p:cNvPr id="133" name="Picture 2" descr=""/>
          <p:cNvPicPr/>
          <p:nvPr/>
        </p:nvPicPr>
        <p:blipFill>
          <a:blip r:embed="rId1"/>
          <a:stretch/>
        </p:blipFill>
        <p:spPr>
          <a:xfrm>
            <a:off x="0" y="1413000"/>
            <a:ext cx="9000000" cy="412272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4680"/>
            <a:ext cx="8228880" cy="850320"/>
          </a:xfrm>
          <a:prstGeom prst="rect">
            <a:avLst/>
          </a:prstGeom>
          <a:noFill/>
          <a:ln w="0">
            <a:noFill/>
          </a:ln>
        </p:spPr>
        <p:txBody>
          <a:bodyPr numCol="1" spcCol="0" lIns="90000" rIns="90000" tIns="45000" bIns="45000" anchor="ctr">
            <a:noAutofit/>
          </a:bodyPr>
          <a:p>
            <a:pPr algn="ctr">
              <a:lnSpc>
                <a:spcPct val="100000"/>
              </a:lnSpc>
            </a:pPr>
            <a:r>
              <a:rPr b="0" lang="en-AU" sz="4400" spc="-1" strike="noStrike">
                <a:solidFill>
                  <a:srgbClr val="000000"/>
                </a:solidFill>
                <a:latin typeface="Calibri"/>
              </a:rPr>
              <a:t>Variables</a:t>
            </a:r>
            <a:endParaRPr b="0" lang="en-AU" sz="4400" spc="-1" strike="noStrike">
              <a:latin typeface="Arial"/>
            </a:endParaRPr>
          </a:p>
        </p:txBody>
      </p:sp>
      <p:sp>
        <p:nvSpPr>
          <p:cNvPr id="82" name="PlaceHolder 2"/>
          <p:cNvSpPr>
            <a:spLocks noGrp="1"/>
          </p:cNvSpPr>
          <p:nvPr>
            <p:ph/>
          </p:nvPr>
        </p:nvSpPr>
        <p:spPr>
          <a:xfrm>
            <a:off x="457200" y="1600200"/>
            <a:ext cx="8228880" cy="4525200"/>
          </a:xfrm>
          <a:prstGeom prst="rect">
            <a:avLst/>
          </a:prstGeom>
          <a:noFill/>
          <a:ln w="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1 variable contains one piece of data</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Accessed by individual name</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Not good when you need to group large quantities of related data</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Cannot work on a group of variables in one operation.</a:t>
            </a:r>
            <a:endParaRPr b="0" lang="en-AU" sz="3200" spc="-1" strike="noStrike">
              <a:latin typeface="Arial"/>
            </a:endParaRPr>
          </a:p>
          <a:p>
            <a:pPr>
              <a:lnSpc>
                <a:spcPct val="100000"/>
              </a:lnSpc>
              <a:spcBef>
                <a:spcPts val="641"/>
              </a:spcBef>
            </a:pP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type="title"/>
          </p:nvPr>
        </p:nvSpPr>
        <p:spPr>
          <a:xfrm>
            <a:off x="457200" y="274680"/>
            <a:ext cx="8228880" cy="1142280"/>
          </a:xfrm>
          <a:prstGeom prst="rect">
            <a:avLst/>
          </a:prstGeom>
          <a:noFill/>
          <a:ln w="0">
            <a:noFill/>
          </a:ln>
        </p:spPr>
        <p:txBody>
          <a:bodyPr numCol="1" spcCol="0" lIns="90000" rIns="90000" tIns="45000" bIns="45000" anchor="ctr">
            <a:noAutofit/>
          </a:bodyPr>
          <a:p>
            <a:pPr algn="ctr">
              <a:lnSpc>
                <a:spcPct val="100000"/>
              </a:lnSpc>
            </a:pPr>
            <a:r>
              <a:rPr b="1" lang="en-AU" sz="4400" spc="-1" strike="noStrike">
                <a:solidFill>
                  <a:srgbClr val="000000"/>
                </a:solidFill>
                <a:latin typeface="Calibri"/>
              </a:rPr>
              <a:t>More dimensions, more loops!</a:t>
            </a:r>
            <a:endParaRPr b="0" lang="en-AU" sz="4400" spc="-1" strike="noStrike">
              <a:latin typeface="Arial"/>
            </a:endParaRPr>
          </a:p>
        </p:txBody>
      </p:sp>
      <p:sp>
        <p:nvSpPr>
          <p:cNvPr id="135" name="PlaceHolder 2"/>
          <p:cNvSpPr>
            <a:spLocks noGrp="1"/>
          </p:cNvSpPr>
          <p:nvPr>
            <p:ph/>
          </p:nvPr>
        </p:nvSpPr>
        <p:spPr>
          <a:xfrm>
            <a:off x="0" y="1600200"/>
            <a:ext cx="9143280" cy="4525200"/>
          </a:xfrm>
          <a:prstGeom prst="rect">
            <a:avLst/>
          </a:prstGeom>
          <a:noFill/>
          <a:ln w="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Now you can add the grand total using 2 nested loops - one inside the other. Here I'll use BASIC's FOR..NEXT loop.</a:t>
            </a:r>
            <a:endParaRPr b="0" lang="en-AU" sz="3200" spc="-1" strike="noStrike">
              <a:latin typeface="Arial"/>
            </a:endParaRPr>
          </a:p>
          <a:p>
            <a:pPr marL="343080" indent="-343080">
              <a:lnSpc>
                <a:spcPct val="100000"/>
              </a:lnSpc>
              <a:spcBef>
                <a:spcPts val="641"/>
              </a:spcBef>
              <a:tabLst>
                <a:tab algn="l" pos="0"/>
              </a:tabLst>
            </a:pPr>
            <a:endParaRPr b="0" lang="en-AU" sz="3200" spc="-1" strike="noStrike">
              <a:latin typeface="Arial"/>
            </a:endParaRPr>
          </a:p>
          <a:p>
            <a:pPr marL="343080" indent="-343080">
              <a:lnSpc>
                <a:spcPct val="100000"/>
              </a:lnSpc>
              <a:spcBef>
                <a:spcPts val="479"/>
              </a:spcBef>
              <a:buClr>
                <a:srgbClr val="000000"/>
              </a:buClr>
              <a:buFont typeface="Arial"/>
              <a:buChar char="•"/>
              <a:tabLst>
                <a:tab algn="l" pos="0"/>
              </a:tabLst>
            </a:pPr>
            <a:r>
              <a:rPr b="0" lang="en-AU" sz="2400" spc="-1" strike="noStrike">
                <a:solidFill>
                  <a:srgbClr val="000000"/>
                </a:solidFill>
                <a:latin typeface="Courier New"/>
              </a:rPr>
              <a:t>FOR </a:t>
            </a:r>
            <a:r>
              <a:rPr b="0" i="1" lang="en-AU" sz="2400" spc="-1" strike="noStrike">
                <a:solidFill>
                  <a:srgbClr val="000000"/>
                </a:solidFill>
                <a:latin typeface="Courier New"/>
              </a:rPr>
              <a:t>monthnum</a:t>
            </a:r>
            <a:r>
              <a:rPr b="0" lang="en-AU" sz="2400" spc="-1" strike="noStrike">
                <a:solidFill>
                  <a:srgbClr val="000000"/>
                </a:solidFill>
                <a:latin typeface="Courier New"/>
              </a:rPr>
              <a:t> = 1 to 12</a:t>
            </a:r>
            <a:br/>
            <a:r>
              <a:rPr b="0" lang="en-AU" sz="2400" spc="-1" strike="noStrike">
                <a:solidFill>
                  <a:srgbClr val="000000"/>
                </a:solidFill>
                <a:latin typeface="Courier New"/>
              </a:rPr>
              <a:t>   FOR </a:t>
            </a:r>
            <a:r>
              <a:rPr b="0" i="1" lang="en-AU" sz="2400" spc="-1" strike="noStrike">
                <a:solidFill>
                  <a:srgbClr val="000000"/>
                </a:solidFill>
                <a:latin typeface="Courier New"/>
              </a:rPr>
              <a:t>costnum</a:t>
            </a:r>
            <a:r>
              <a:rPr b="0" lang="en-AU" sz="2400" spc="-1" strike="noStrike">
                <a:solidFill>
                  <a:srgbClr val="000000"/>
                </a:solidFill>
                <a:latin typeface="Courier New"/>
              </a:rPr>
              <a:t> = 1 to 3</a:t>
            </a:r>
            <a:br/>
            <a:r>
              <a:rPr b="0" lang="en-AU" sz="2400" spc="-1" strike="noStrike">
                <a:solidFill>
                  <a:srgbClr val="000000"/>
                </a:solidFill>
                <a:latin typeface="Courier New"/>
              </a:rPr>
              <a:t>    total = total + COST[monthnum, costnum]</a:t>
            </a:r>
            <a:br/>
            <a:r>
              <a:rPr b="0" lang="en-AU" sz="2400" spc="-1" strike="noStrike">
                <a:solidFill>
                  <a:srgbClr val="000000"/>
                </a:solidFill>
                <a:latin typeface="Courier New"/>
              </a:rPr>
              <a:t>  NEXT costnum</a:t>
            </a:r>
            <a:br/>
            <a:r>
              <a:rPr b="0" lang="en-AU" sz="2400" spc="-1" strike="noStrike">
                <a:solidFill>
                  <a:srgbClr val="000000"/>
                </a:solidFill>
                <a:latin typeface="Courier New"/>
              </a:rPr>
              <a:t>NEXT monthnum</a:t>
            </a:r>
            <a:endParaRPr b="0" lang="en-AU" sz="2400" spc="-1" strike="noStrike">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274680"/>
            <a:ext cx="8228880" cy="1142280"/>
          </a:xfrm>
          <a:prstGeom prst="rect">
            <a:avLst/>
          </a:prstGeom>
          <a:noFill/>
          <a:ln w="0">
            <a:noFill/>
          </a:ln>
        </p:spPr>
        <p:txBody>
          <a:bodyPr numCol="1" spcCol="0" lIns="90000" rIns="90000" tIns="45000" bIns="45000" anchor="ctr">
            <a:noAutofit/>
          </a:bodyPr>
          <a:p>
            <a:pPr algn="ctr"/>
            <a:endParaRPr b="0" lang="en-AU" sz="4400" spc="-1" strike="noStrike">
              <a:latin typeface="Arial"/>
            </a:endParaRPr>
          </a:p>
        </p:txBody>
      </p:sp>
      <p:sp>
        <p:nvSpPr>
          <p:cNvPr id="137" name="PlaceHolder 2"/>
          <p:cNvSpPr>
            <a:spLocks noGrp="1"/>
          </p:cNvSpPr>
          <p:nvPr>
            <p:ph/>
          </p:nvPr>
        </p:nvSpPr>
        <p:spPr>
          <a:xfrm>
            <a:off x="457200" y="1600200"/>
            <a:ext cx="8228880" cy="4525200"/>
          </a:xfrm>
          <a:prstGeom prst="rect">
            <a:avLst/>
          </a:prstGeom>
          <a:noFill/>
          <a:ln w="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The FOR statements each have a loop counter (monthnum and costnum). Each counter starts at the starting value (1) and goes up top the ending value (12 for the month loop and 3 for the cost loop).</a:t>
            </a:r>
            <a:endParaRPr b="0" lang="en-AU" sz="3200" spc="-1" strike="noStrike">
              <a:latin typeface="Arial"/>
            </a:endParaRPr>
          </a:p>
          <a:p>
            <a:pPr>
              <a:lnSpc>
                <a:spcPct val="100000"/>
              </a:lnSpc>
              <a:spcBef>
                <a:spcPts val="641"/>
              </a:spcBef>
            </a:pP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title"/>
          </p:nvPr>
        </p:nvSpPr>
        <p:spPr>
          <a:xfrm>
            <a:off x="457200" y="274680"/>
            <a:ext cx="8228880" cy="1142280"/>
          </a:xfrm>
          <a:prstGeom prst="rect">
            <a:avLst/>
          </a:prstGeom>
          <a:noFill/>
          <a:ln w="0">
            <a:noFill/>
          </a:ln>
        </p:spPr>
        <p:txBody>
          <a:bodyPr numCol="1" spcCol="0" lIns="90000" rIns="90000" tIns="45000" bIns="45000" anchor="ctr">
            <a:noAutofit/>
          </a:bodyPr>
          <a:p>
            <a:pPr algn="ctr"/>
            <a:endParaRPr b="0" lang="en-AU" sz="4400" spc="-1" strike="noStrike">
              <a:latin typeface="Arial"/>
            </a:endParaRPr>
          </a:p>
        </p:txBody>
      </p:sp>
      <p:sp>
        <p:nvSpPr>
          <p:cNvPr id="139" name="PlaceHolder 2"/>
          <p:cNvSpPr>
            <a:spLocks noGrp="1"/>
          </p:cNvSpPr>
          <p:nvPr>
            <p:ph/>
          </p:nvPr>
        </p:nvSpPr>
        <p:spPr>
          <a:xfrm>
            <a:off x="457200" y="1600200"/>
            <a:ext cx="8228880" cy="4525200"/>
          </a:xfrm>
          <a:prstGeom prst="rect">
            <a:avLst/>
          </a:prstGeom>
          <a:noFill/>
          <a:ln w="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So the pair of loops begins. Monthnum is initialised to 1. The very next statement is another FOR so costnum is initialised to 1. The totalcost calculation is carried out, and it plugs in the current values of monthnum and costnum so you get </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    </a:t>
            </a:r>
            <a:r>
              <a:rPr b="0" lang="en-AU" sz="3200" spc="-1" strike="noStrike">
                <a:solidFill>
                  <a:srgbClr val="000000"/>
                </a:solidFill>
                <a:latin typeface="Calibri"/>
              </a:rPr>
              <a:t>totalcost = totalcost + COST[1, 1]</a:t>
            </a:r>
            <a:br/>
            <a:r>
              <a:rPr b="0" lang="en-AU" sz="3200" spc="-1" strike="noStrike">
                <a:solidFill>
                  <a:srgbClr val="000000"/>
                </a:solidFill>
                <a:latin typeface="Calibri"/>
              </a:rPr>
              <a:t>In other words, totalcost = totalcost + 20.</a:t>
            </a: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74680"/>
            <a:ext cx="8228880" cy="1142280"/>
          </a:xfrm>
          <a:prstGeom prst="rect">
            <a:avLst/>
          </a:prstGeom>
          <a:noFill/>
          <a:ln w="0">
            <a:noFill/>
          </a:ln>
        </p:spPr>
        <p:txBody>
          <a:bodyPr numCol="1" spcCol="0" lIns="90000" rIns="90000" tIns="45000" bIns="45000" anchor="ctr">
            <a:noAutofit/>
          </a:bodyPr>
          <a:p>
            <a:pPr algn="ctr"/>
            <a:endParaRPr b="0" lang="en-AU" sz="4400" spc="-1" strike="noStrike">
              <a:latin typeface="Arial"/>
            </a:endParaRPr>
          </a:p>
        </p:txBody>
      </p:sp>
      <p:sp>
        <p:nvSpPr>
          <p:cNvPr id="141" name="PlaceHolder 2"/>
          <p:cNvSpPr>
            <a:spLocks noGrp="1"/>
          </p:cNvSpPr>
          <p:nvPr>
            <p:ph/>
          </p:nvPr>
        </p:nvSpPr>
        <p:spPr>
          <a:xfrm>
            <a:off x="457200" y="1600200"/>
            <a:ext cx="8228880" cy="4525200"/>
          </a:xfrm>
          <a:prstGeom prst="rect">
            <a:avLst/>
          </a:prstGeom>
          <a:noFill/>
          <a:ln w="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The "NEXT monthnum state" terminates the inner loop. It checks to see if the counter has reached its ending value. If not, it loops back to the matching FOR statement, increments the value of the counter (so costnum now is 2) and repeats, giving...</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    </a:t>
            </a:r>
            <a:r>
              <a:rPr b="0" lang="en-AU" sz="3200" spc="-1" strike="noStrike">
                <a:solidFill>
                  <a:srgbClr val="000000"/>
                </a:solidFill>
                <a:latin typeface="Calibri"/>
              </a:rPr>
              <a:t>totalcost = totalcost + COST[1, 2]</a:t>
            </a:r>
            <a:br/>
            <a:r>
              <a:rPr b="0" lang="en-AU" sz="3200" spc="-1" strike="noStrike">
                <a:solidFill>
                  <a:srgbClr val="000000"/>
                </a:solidFill>
                <a:latin typeface="Calibri"/>
              </a:rPr>
              <a:t>In other words, totalcost = totalcost + 30.</a:t>
            </a:r>
            <a:endParaRPr b="0" lang="en-AU" sz="3200" spc="-1" strike="noStrike">
              <a:latin typeface="Arial"/>
            </a:endParaRPr>
          </a:p>
          <a:p>
            <a:pPr>
              <a:lnSpc>
                <a:spcPct val="100000"/>
              </a:lnSpc>
              <a:spcBef>
                <a:spcPts val="641"/>
              </a:spcBef>
            </a:pPr>
            <a:endParaRPr b="0" lang="en-AU" sz="3200" spc="-1" strike="noStrike">
              <a:latin typeface="Arial"/>
            </a:endParaRPr>
          </a:p>
          <a:p>
            <a:pPr>
              <a:lnSpc>
                <a:spcPct val="100000"/>
              </a:lnSpc>
              <a:spcBef>
                <a:spcPts val="641"/>
              </a:spcBef>
            </a:pP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PlaceHolder 1"/>
          <p:cNvSpPr>
            <a:spLocks noGrp="1"/>
          </p:cNvSpPr>
          <p:nvPr>
            <p:ph type="title"/>
          </p:nvPr>
        </p:nvSpPr>
        <p:spPr>
          <a:xfrm>
            <a:off x="457200" y="274680"/>
            <a:ext cx="8228880" cy="1142280"/>
          </a:xfrm>
          <a:prstGeom prst="rect">
            <a:avLst/>
          </a:prstGeom>
          <a:noFill/>
          <a:ln w="0">
            <a:noFill/>
          </a:ln>
        </p:spPr>
        <p:txBody>
          <a:bodyPr numCol="1" spcCol="0" lIns="90000" rIns="90000" tIns="45000" bIns="45000" anchor="ctr">
            <a:noAutofit/>
          </a:bodyPr>
          <a:p>
            <a:pPr algn="ctr"/>
            <a:endParaRPr b="0" lang="en-AU" sz="4400" spc="-1" strike="noStrike">
              <a:latin typeface="Arial"/>
            </a:endParaRPr>
          </a:p>
        </p:txBody>
      </p:sp>
      <p:sp>
        <p:nvSpPr>
          <p:cNvPr id="143" name="PlaceHolder 2"/>
          <p:cNvSpPr>
            <a:spLocks noGrp="1"/>
          </p:cNvSpPr>
          <p:nvPr>
            <p:ph/>
          </p:nvPr>
        </p:nvSpPr>
        <p:spPr>
          <a:xfrm>
            <a:off x="457200" y="1600200"/>
            <a:ext cx="8228880" cy="4525200"/>
          </a:xfrm>
          <a:prstGeom prst="rect">
            <a:avLst/>
          </a:prstGeom>
          <a:noFill/>
          <a:ln w="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After the third loop of the costnum loop, its counter hits its max value and it drops down to the NEXT statement of the monthnum loop and that loop now terminates, checks whether it has finished, and loops back to start all over again, this time with monthnum = 2.</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So you can see that for each month that ticks by, three costs are processed.</a:t>
            </a: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PlaceHolder 1"/>
          <p:cNvSpPr>
            <a:spLocks noGrp="1"/>
          </p:cNvSpPr>
          <p:nvPr>
            <p:ph type="title"/>
          </p:nvPr>
        </p:nvSpPr>
        <p:spPr>
          <a:xfrm>
            <a:off x="457200" y="274680"/>
            <a:ext cx="8228880" cy="1142280"/>
          </a:xfrm>
          <a:prstGeom prst="rect">
            <a:avLst/>
          </a:prstGeom>
          <a:noFill/>
          <a:ln w="0">
            <a:noFill/>
          </a:ln>
        </p:spPr>
        <p:txBody>
          <a:bodyPr numCol="1" spcCol="0" lIns="90000" rIns="90000" tIns="45000" bIns="45000" anchor="ctr">
            <a:noAutofit/>
          </a:bodyPr>
          <a:p>
            <a:pPr algn="ctr"/>
            <a:endParaRPr b="0" lang="en-AU" sz="4400" spc="-1" strike="noStrike">
              <a:latin typeface="Arial"/>
            </a:endParaRPr>
          </a:p>
        </p:txBody>
      </p:sp>
      <p:sp>
        <p:nvSpPr>
          <p:cNvPr id="145" name="PlaceHolder 2"/>
          <p:cNvSpPr>
            <a:spLocks noGrp="1"/>
          </p:cNvSpPr>
          <p:nvPr>
            <p:ph/>
          </p:nvPr>
        </p:nvSpPr>
        <p:spPr>
          <a:xfrm>
            <a:off x="457200" y="1600200"/>
            <a:ext cx="8228880" cy="4525200"/>
          </a:xfrm>
          <a:prstGeom prst="rect">
            <a:avLst/>
          </a:prstGeom>
          <a:noFill/>
          <a:ln w="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Eventually, after all 3 costs are added for all 12 months, the monthnum loop finishes and the program continues.</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If you're still with me, good. We're ready for three dimensional arrays.</a:t>
            </a:r>
            <a:endParaRPr b="0" lang="en-AU" sz="3200" spc="-1" strike="noStrike">
              <a:latin typeface="Arial"/>
            </a:endParaRPr>
          </a:p>
          <a:p>
            <a:pPr>
              <a:lnSpc>
                <a:spcPct val="100000"/>
              </a:lnSpc>
              <a:spcBef>
                <a:spcPts val="641"/>
              </a:spcBef>
            </a:pPr>
            <a:endParaRPr b="0" lang="en-AU" sz="3200" spc="-1" strike="noStrike">
              <a:latin typeface="Arial"/>
            </a:endParaRPr>
          </a:p>
          <a:p>
            <a:pPr>
              <a:lnSpc>
                <a:spcPct val="100000"/>
              </a:lnSpc>
              <a:spcBef>
                <a:spcPts val="641"/>
              </a:spcBef>
            </a:pP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PlaceHolder 1"/>
          <p:cNvSpPr>
            <a:spLocks noGrp="1"/>
          </p:cNvSpPr>
          <p:nvPr>
            <p:ph type="title"/>
          </p:nvPr>
        </p:nvSpPr>
        <p:spPr>
          <a:xfrm>
            <a:off x="457200" y="274680"/>
            <a:ext cx="8228880" cy="1142280"/>
          </a:xfrm>
          <a:prstGeom prst="rect">
            <a:avLst/>
          </a:prstGeom>
          <a:noFill/>
          <a:ln w="0">
            <a:noFill/>
          </a:ln>
        </p:spPr>
        <p:txBody>
          <a:bodyPr numCol="1" spcCol="0" lIns="90000" rIns="90000" tIns="45000" bIns="45000" anchor="ctr">
            <a:noAutofit/>
          </a:bodyPr>
          <a:p>
            <a:pPr algn="ctr"/>
            <a:endParaRPr b="0" lang="en-AU" sz="4400" spc="-1" strike="noStrike">
              <a:latin typeface="Arial"/>
            </a:endParaRPr>
          </a:p>
        </p:txBody>
      </p:sp>
      <p:sp>
        <p:nvSpPr>
          <p:cNvPr id="147" name="PlaceHolder 2"/>
          <p:cNvSpPr>
            <a:spLocks noGrp="1"/>
          </p:cNvSpPr>
          <p:nvPr>
            <p:ph/>
          </p:nvPr>
        </p:nvSpPr>
        <p:spPr>
          <a:xfrm>
            <a:off x="457200" y="1600200"/>
            <a:ext cx="8228880" cy="4525200"/>
          </a:xfrm>
          <a:prstGeom prst="rect">
            <a:avLst/>
          </a:prstGeom>
          <a:noFill/>
          <a:ln w="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Imagine, as before, there are 3 costs over 12 months, but now there are a </a:t>
            </a:r>
            <a:r>
              <a:rPr b="1" lang="en-AU" sz="3200" spc="-1" strike="noStrike">
                <a:solidFill>
                  <a:srgbClr val="000000"/>
                </a:solidFill>
                <a:latin typeface="Calibri"/>
              </a:rPr>
              <a:t>hundred</a:t>
            </a:r>
            <a:r>
              <a:rPr b="0" lang="en-AU" sz="3200" spc="-1" strike="noStrike">
                <a:solidFill>
                  <a:srgbClr val="000000"/>
                </a:solidFill>
                <a:latin typeface="Calibri"/>
              </a:rPr>
              <a:t> years...</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That's 3600 values to process. Not easy with discrete variables. </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But with loops and an array, it's a doddle.</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Create the array:</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DIM COST[100,12,3]</a:t>
            </a: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74680"/>
            <a:ext cx="8228880" cy="1142280"/>
          </a:xfrm>
          <a:prstGeom prst="rect">
            <a:avLst/>
          </a:prstGeom>
          <a:noFill/>
          <a:ln w="0">
            <a:noFill/>
          </a:ln>
        </p:spPr>
        <p:txBody>
          <a:bodyPr numCol="1" spcCol="0" lIns="90000" rIns="90000" tIns="45000" bIns="45000" anchor="ctr">
            <a:noAutofit/>
          </a:bodyPr>
          <a:p>
            <a:pPr algn="ctr"/>
            <a:endParaRPr b="0" lang="en-AU" sz="4400" spc="-1" strike="noStrike">
              <a:latin typeface="Arial"/>
            </a:endParaRPr>
          </a:p>
        </p:txBody>
      </p:sp>
      <p:sp>
        <p:nvSpPr>
          <p:cNvPr id="149" name="PlaceHolder 2"/>
          <p:cNvSpPr>
            <a:spLocks noGrp="1"/>
          </p:cNvSpPr>
          <p:nvPr>
            <p:ph/>
          </p:nvPr>
        </p:nvSpPr>
        <p:spPr>
          <a:xfrm>
            <a:off x="457200" y="1600200"/>
            <a:ext cx="8228880" cy="4525200"/>
          </a:xfrm>
          <a:prstGeom prst="rect">
            <a:avLst/>
          </a:prstGeom>
          <a:noFill/>
          <a:ln w="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For each of the 100 years, there are 12 months. For each month there are 3 costs.</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Then the turbo kicks in...</a:t>
            </a: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74680"/>
            <a:ext cx="8228880" cy="1142280"/>
          </a:xfrm>
          <a:prstGeom prst="rect">
            <a:avLst/>
          </a:prstGeom>
          <a:noFill/>
          <a:ln w="0">
            <a:noFill/>
          </a:ln>
        </p:spPr>
        <p:txBody>
          <a:bodyPr numCol="1" spcCol="0" lIns="90000" rIns="90000" tIns="45000" bIns="45000" anchor="ctr">
            <a:noAutofit/>
          </a:bodyPr>
          <a:p>
            <a:pPr algn="ctr"/>
            <a:endParaRPr b="0" lang="en-AU" sz="4400" spc="-1" strike="noStrike">
              <a:latin typeface="Arial"/>
            </a:endParaRPr>
          </a:p>
        </p:txBody>
      </p:sp>
      <p:sp>
        <p:nvSpPr>
          <p:cNvPr id="151" name="PlaceHolder 2"/>
          <p:cNvSpPr>
            <a:spLocks noGrp="1"/>
          </p:cNvSpPr>
          <p:nvPr>
            <p:ph/>
          </p:nvPr>
        </p:nvSpPr>
        <p:spPr>
          <a:xfrm>
            <a:off x="457200" y="1600200"/>
            <a:ext cx="8228880" cy="4525200"/>
          </a:xfrm>
          <a:prstGeom prst="rect">
            <a:avLst/>
          </a:prstGeom>
          <a:noFill/>
          <a:ln w="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FOR year = 1 to 100</a:t>
            </a:r>
            <a:br/>
            <a:r>
              <a:rPr b="0" lang="en-AU" sz="3200" spc="-1" strike="noStrike">
                <a:solidFill>
                  <a:srgbClr val="000000"/>
                </a:solidFill>
                <a:latin typeface="Calibri"/>
              </a:rPr>
              <a:t>  FOR month = 1 to 12</a:t>
            </a:r>
            <a:br/>
            <a:r>
              <a:rPr b="0" lang="en-AU" sz="3200" spc="-1" strike="noStrike">
                <a:solidFill>
                  <a:srgbClr val="000000"/>
                </a:solidFill>
                <a:latin typeface="Calibri"/>
              </a:rPr>
              <a:t>    FOR cost = 1 to 3</a:t>
            </a:r>
            <a:br/>
            <a:r>
              <a:rPr b="0" lang="en-AU" sz="3200" spc="-1" strike="noStrike">
                <a:solidFill>
                  <a:srgbClr val="000000"/>
                </a:solidFill>
                <a:latin typeface="Calibri"/>
              </a:rPr>
              <a:t>      totalcost += COST[year, month, cost]</a:t>
            </a:r>
            <a:br/>
            <a:r>
              <a:rPr b="0" lang="en-AU" sz="3200" spc="-1" strike="noStrike">
                <a:solidFill>
                  <a:srgbClr val="000000"/>
                </a:solidFill>
                <a:latin typeface="Calibri"/>
              </a:rPr>
              <a:t>    NEXT cost</a:t>
            </a:r>
            <a:br/>
            <a:r>
              <a:rPr b="0" lang="en-AU" sz="3200" spc="-1" strike="noStrike">
                <a:solidFill>
                  <a:srgbClr val="000000"/>
                </a:solidFill>
                <a:latin typeface="Calibri"/>
              </a:rPr>
              <a:t>  NEXT month</a:t>
            </a:r>
            <a:br/>
            <a:r>
              <a:rPr b="0" lang="en-AU" sz="3200" spc="-1" strike="noStrike">
                <a:solidFill>
                  <a:srgbClr val="000000"/>
                </a:solidFill>
                <a:latin typeface="Calibri"/>
              </a:rPr>
              <a:t>NEXT year</a:t>
            </a:r>
            <a:endParaRPr b="0" lang="en-AU" sz="3200" spc="-1" strike="noStrike">
              <a:latin typeface="Arial"/>
            </a:endParaRPr>
          </a:p>
          <a:p>
            <a:pPr>
              <a:lnSpc>
                <a:spcPct val="100000"/>
              </a:lnSpc>
              <a:spcBef>
                <a:spcPts val="641"/>
              </a:spcBef>
            </a:pPr>
            <a:endParaRPr b="0" lang="en-AU" sz="3200" spc="-1" strike="noStrike">
              <a:latin typeface="Arial"/>
            </a:endParaRPr>
          </a:p>
          <a:p>
            <a:pPr>
              <a:lnSpc>
                <a:spcPct val="100000"/>
              </a:lnSpc>
              <a:spcBef>
                <a:spcPts val="641"/>
              </a:spcBef>
            </a:pPr>
            <a:endParaRPr b="0" lang="en-AU" sz="3200" spc="-1" strike="noStrike">
              <a:latin typeface="Arial"/>
            </a:endParaRPr>
          </a:p>
          <a:p>
            <a:pPr>
              <a:lnSpc>
                <a:spcPct val="100000"/>
              </a:lnSpc>
              <a:spcBef>
                <a:spcPts val="641"/>
              </a:spcBef>
            </a:pP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74680"/>
            <a:ext cx="8228880" cy="1142280"/>
          </a:xfrm>
          <a:prstGeom prst="rect">
            <a:avLst/>
          </a:prstGeom>
          <a:noFill/>
          <a:ln w="0">
            <a:noFill/>
          </a:ln>
        </p:spPr>
        <p:txBody>
          <a:bodyPr numCol="1" spcCol="0" lIns="90000" rIns="90000" tIns="45000" bIns="45000" anchor="ctr">
            <a:noAutofit/>
          </a:bodyPr>
          <a:p>
            <a:pPr algn="ctr"/>
            <a:endParaRPr b="0" lang="en-AU" sz="4400" spc="-1" strike="noStrike">
              <a:latin typeface="Arial"/>
            </a:endParaRPr>
          </a:p>
        </p:txBody>
      </p:sp>
      <p:sp>
        <p:nvSpPr>
          <p:cNvPr id="153" name="PlaceHolder 2"/>
          <p:cNvSpPr>
            <a:spLocks noGrp="1"/>
          </p:cNvSpPr>
          <p:nvPr>
            <p:ph/>
          </p:nvPr>
        </p:nvSpPr>
        <p:spPr>
          <a:xfrm>
            <a:off x="457200" y="1600200"/>
            <a:ext cx="8228880" cy="4525200"/>
          </a:xfrm>
          <a:prstGeom prst="rect">
            <a:avLst/>
          </a:prstGeom>
          <a:noFill/>
          <a:ln w="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Look at the nested loops like a car's odometer counting kilometers.</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The innermost dial is spinning the fastest. Every time it hits '9', the next dial ticks over 1. When that dial passes '9', the next dial ticks over 1. That can continue for as many dials (loops) as you care to create (or your brain can handle). </a:t>
            </a:r>
            <a:endParaRPr b="0" lang="en-AU" sz="3200" spc="-1" strike="noStrike">
              <a:latin typeface="Arial"/>
            </a:endParaRPr>
          </a:p>
          <a:p>
            <a:pPr>
              <a:lnSpc>
                <a:spcPct val="100000"/>
              </a:lnSpc>
              <a:spcBef>
                <a:spcPts val="641"/>
              </a:spcBef>
            </a:pPr>
            <a:endParaRPr b="0" lang="en-AU" sz="3200" spc="-1" strike="noStrike">
              <a:latin typeface="Arial"/>
            </a:endParaRPr>
          </a:p>
          <a:p>
            <a:pPr>
              <a:lnSpc>
                <a:spcPct val="100000"/>
              </a:lnSpc>
              <a:spcBef>
                <a:spcPts val="641"/>
              </a:spcBef>
            </a:pPr>
            <a:endParaRPr b="0" lang="en-AU" sz="3200" spc="-1" strike="noStrike">
              <a:latin typeface="Arial"/>
            </a:endParaRPr>
          </a:p>
          <a:p>
            <a:pPr>
              <a:lnSpc>
                <a:spcPct val="100000"/>
              </a:lnSpc>
              <a:spcBef>
                <a:spcPts val="641"/>
              </a:spcBef>
            </a:pP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4680"/>
            <a:ext cx="8228880" cy="1142280"/>
          </a:xfrm>
          <a:prstGeom prst="rect">
            <a:avLst/>
          </a:prstGeom>
          <a:noFill/>
          <a:ln w="0">
            <a:noFill/>
          </a:ln>
        </p:spPr>
        <p:txBody>
          <a:bodyPr numCol="1" spcCol="0" lIns="90000" rIns="90000" tIns="45000" bIns="45000" anchor="ctr">
            <a:noAutofit/>
          </a:bodyPr>
          <a:p>
            <a:pPr algn="ctr">
              <a:lnSpc>
                <a:spcPct val="100000"/>
              </a:lnSpc>
            </a:pPr>
            <a:r>
              <a:rPr b="0" lang="en-AU" sz="4400" spc="-1" strike="noStrike">
                <a:solidFill>
                  <a:srgbClr val="000000"/>
                </a:solidFill>
                <a:latin typeface="Calibri"/>
              </a:rPr>
              <a:t>Variables</a:t>
            </a:r>
            <a:endParaRPr b="0" lang="en-AU" sz="4400" spc="-1" strike="noStrike">
              <a:latin typeface="Arial"/>
            </a:endParaRPr>
          </a:p>
        </p:txBody>
      </p:sp>
      <p:sp>
        <p:nvSpPr>
          <p:cNvPr id="84" name="PlaceHolder 2"/>
          <p:cNvSpPr>
            <a:spLocks noGrp="1"/>
          </p:cNvSpPr>
          <p:nvPr>
            <p:ph/>
          </p:nvPr>
        </p:nvSpPr>
        <p:spPr>
          <a:xfrm>
            <a:off x="457200" y="1600200"/>
            <a:ext cx="8228880" cy="4525200"/>
          </a:xfrm>
          <a:prstGeom prst="rect">
            <a:avLst/>
          </a:prstGeom>
          <a:noFill/>
          <a:ln w="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You’d need code like this:</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ourier New"/>
              </a:rPr>
              <a:t>total_cost = fuel_expense + rent_costs + food_costs + insurance + repair_costs </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A lot of typing!</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Hard to manage 1000 costs…</a:t>
            </a: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PlaceHolder 1"/>
          <p:cNvSpPr>
            <a:spLocks noGrp="1"/>
          </p:cNvSpPr>
          <p:nvPr>
            <p:ph type="title"/>
          </p:nvPr>
        </p:nvSpPr>
        <p:spPr>
          <a:xfrm>
            <a:off x="457200" y="274680"/>
            <a:ext cx="8228880" cy="1142280"/>
          </a:xfrm>
          <a:prstGeom prst="rect">
            <a:avLst/>
          </a:prstGeom>
          <a:noFill/>
          <a:ln w="0">
            <a:noFill/>
          </a:ln>
        </p:spPr>
        <p:txBody>
          <a:bodyPr numCol="1" spcCol="0" lIns="90000" rIns="90000" tIns="45000" bIns="45000" anchor="ctr">
            <a:noAutofit/>
          </a:bodyPr>
          <a:p>
            <a:pPr algn="ctr"/>
            <a:endParaRPr b="0" lang="en-AU" sz="4400" spc="-1" strike="noStrike">
              <a:latin typeface="Arial"/>
            </a:endParaRPr>
          </a:p>
        </p:txBody>
      </p:sp>
      <p:sp>
        <p:nvSpPr>
          <p:cNvPr id="155" name="PlaceHolder 2"/>
          <p:cNvSpPr>
            <a:spLocks noGrp="1"/>
          </p:cNvSpPr>
          <p:nvPr>
            <p:ph/>
          </p:nvPr>
        </p:nvSpPr>
        <p:spPr>
          <a:xfrm>
            <a:off x="457200" y="1600200"/>
            <a:ext cx="8228880" cy="4525200"/>
          </a:xfrm>
          <a:prstGeom prst="rect">
            <a:avLst/>
          </a:prstGeom>
          <a:noFill/>
          <a:ln w="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Want an example of a 4 dimensional array?</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Think of the example above, but now the same data must be stored for 16 different departments in the organisation.</a:t>
            </a: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4680"/>
            <a:ext cx="8228880" cy="1142280"/>
          </a:xfrm>
          <a:prstGeom prst="rect">
            <a:avLst/>
          </a:prstGeom>
          <a:noFill/>
          <a:ln w="0">
            <a:noFill/>
          </a:ln>
        </p:spPr>
        <p:txBody>
          <a:bodyPr numCol="1" spcCol="0" lIns="90000" rIns="90000" tIns="45000" bIns="45000" anchor="ctr">
            <a:noAutofit/>
          </a:bodyPr>
          <a:p>
            <a:pPr algn="ctr"/>
            <a:endParaRPr b="0" lang="en-AU" sz="4400" spc="-1" strike="noStrike">
              <a:latin typeface="Arial"/>
            </a:endParaRPr>
          </a:p>
        </p:txBody>
      </p:sp>
      <p:sp>
        <p:nvSpPr>
          <p:cNvPr id="157" name="PlaceHolder 2"/>
          <p:cNvSpPr>
            <a:spLocks noGrp="1"/>
          </p:cNvSpPr>
          <p:nvPr>
            <p:ph/>
          </p:nvPr>
        </p:nvSpPr>
        <p:spPr>
          <a:xfrm>
            <a:off x="457200" y="1600200"/>
            <a:ext cx="8228880" cy="4525200"/>
          </a:xfrm>
          <a:prstGeom prst="rect">
            <a:avLst/>
          </a:prstGeom>
          <a:noFill/>
          <a:ln w="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Five dimensional array?</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Same as above, but now there are branches of the organisation in 33 countries, each with 16 departments, each with 100 years, each with 12 months, each with 3 costs.</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Now we're up to 2,059,200 values - all controlled with a handful of lines like this...</a:t>
            </a: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4680"/>
            <a:ext cx="8228880" cy="1142280"/>
          </a:xfrm>
          <a:prstGeom prst="rect">
            <a:avLst/>
          </a:prstGeom>
          <a:noFill/>
          <a:ln w="0">
            <a:noFill/>
          </a:ln>
        </p:spPr>
        <p:txBody>
          <a:bodyPr numCol="1" spcCol="0" lIns="90000" rIns="90000" tIns="45000" bIns="45000" anchor="ctr">
            <a:noAutofit/>
          </a:bodyPr>
          <a:p>
            <a:pPr algn="ctr"/>
            <a:endParaRPr b="0" lang="en-AU" sz="4400" spc="-1" strike="noStrike">
              <a:latin typeface="Arial"/>
            </a:endParaRPr>
          </a:p>
        </p:txBody>
      </p:sp>
      <p:sp>
        <p:nvSpPr>
          <p:cNvPr id="159" name="PlaceHolder 2"/>
          <p:cNvSpPr>
            <a:spLocks noGrp="1"/>
          </p:cNvSpPr>
          <p:nvPr>
            <p:ph/>
          </p:nvPr>
        </p:nvSpPr>
        <p:spPr>
          <a:xfrm>
            <a:off x="457200" y="1600200"/>
            <a:ext cx="8228880" cy="4525200"/>
          </a:xfrm>
          <a:prstGeom prst="rect">
            <a:avLst/>
          </a:prstGeom>
          <a:noFill/>
          <a:ln w="0">
            <a:noFill/>
          </a:ln>
        </p:spPr>
        <p:txBody>
          <a:bodyPr numCol="1" spcCol="0" lIns="90000" rIns="90000" tIns="45000" bIns="45000" anchor="t">
            <a:noAutofit/>
          </a:bodyPr>
          <a:p>
            <a:pPr marL="343080" indent="-343080">
              <a:lnSpc>
                <a:spcPct val="100000"/>
              </a:lnSpc>
              <a:spcBef>
                <a:spcPts val="479"/>
              </a:spcBef>
              <a:buClr>
                <a:srgbClr val="000000"/>
              </a:buClr>
              <a:buFont typeface="Arial"/>
              <a:buChar char="•"/>
            </a:pPr>
            <a:r>
              <a:rPr b="0" lang="en-AU" sz="2400" spc="-1" strike="noStrike">
                <a:solidFill>
                  <a:srgbClr val="000000"/>
                </a:solidFill>
                <a:latin typeface="Calibri"/>
              </a:rPr>
              <a:t>FOR country = 1 to 33</a:t>
            </a:r>
            <a:br/>
            <a:r>
              <a:rPr b="0" lang="en-AU" sz="2400" spc="-1" strike="noStrike">
                <a:solidFill>
                  <a:srgbClr val="000000"/>
                </a:solidFill>
                <a:latin typeface="Calibri"/>
              </a:rPr>
              <a:t>  FOR dept = 1 to 16</a:t>
            </a:r>
            <a:br/>
            <a:r>
              <a:rPr b="0" lang="en-AU" sz="2400" spc="-1" strike="noStrike">
                <a:solidFill>
                  <a:srgbClr val="000000"/>
                </a:solidFill>
                <a:latin typeface="Calibri"/>
              </a:rPr>
              <a:t>    FOR year = 1 to 100</a:t>
            </a:r>
            <a:br/>
            <a:r>
              <a:rPr b="0" lang="en-AU" sz="2400" spc="-1" strike="noStrike">
                <a:solidFill>
                  <a:srgbClr val="000000"/>
                </a:solidFill>
                <a:latin typeface="Calibri"/>
              </a:rPr>
              <a:t>          FOR month = 1 to 12</a:t>
            </a:r>
            <a:br/>
            <a:r>
              <a:rPr b="0" lang="en-AU" sz="2400" spc="-1" strike="noStrike">
                <a:solidFill>
                  <a:srgbClr val="000000"/>
                </a:solidFill>
                <a:latin typeface="Calibri"/>
              </a:rPr>
              <a:t>      </a:t>
            </a:r>
            <a:r>
              <a:rPr b="0" lang="en-AU" sz="2400" spc="-1" strike="noStrike">
                <a:solidFill>
                  <a:srgbClr val="000000"/>
                </a:solidFill>
                <a:latin typeface="Calibri"/>
              </a:rPr>
              <a:t>	</a:t>
            </a:r>
            <a:r>
              <a:rPr b="0" lang="en-AU" sz="2400" spc="-1" strike="noStrike">
                <a:solidFill>
                  <a:srgbClr val="000000"/>
                </a:solidFill>
                <a:latin typeface="Calibri"/>
              </a:rPr>
              <a:t>     FOR cost = 1 to 3</a:t>
            </a:r>
            <a:br/>
            <a:r>
              <a:rPr b="0" lang="en-AU" sz="2400" spc="-1" strike="noStrike">
                <a:solidFill>
                  <a:srgbClr val="000000"/>
                </a:solidFill>
                <a:latin typeface="Calibri"/>
              </a:rPr>
              <a:t>                 totalcost += COST[country, dept, year, month, cost]</a:t>
            </a:r>
            <a:br/>
            <a:r>
              <a:rPr b="0" lang="en-AU" sz="2400" spc="-1" strike="noStrike">
                <a:solidFill>
                  <a:srgbClr val="000000"/>
                </a:solidFill>
                <a:latin typeface="Calibri"/>
              </a:rPr>
              <a:t>             NEXT cost</a:t>
            </a:r>
            <a:br/>
            <a:r>
              <a:rPr b="0" lang="en-AU" sz="2400" spc="-1" strike="noStrike">
                <a:solidFill>
                  <a:srgbClr val="000000"/>
                </a:solidFill>
                <a:latin typeface="Calibri"/>
              </a:rPr>
              <a:t>        NEXT month</a:t>
            </a:r>
            <a:br/>
            <a:r>
              <a:rPr b="0" lang="en-AU" sz="2400" spc="-1" strike="noStrike">
                <a:solidFill>
                  <a:srgbClr val="000000"/>
                </a:solidFill>
                <a:latin typeface="Calibri"/>
              </a:rPr>
              <a:t>    NEXT year </a:t>
            </a:r>
            <a:br/>
            <a:r>
              <a:rPr b="0" lang="en-AU" sz="2400" spc="-1" strike="noStrike">
                <a:solidFill>
                  <a:srgbClr val="000000"/>
                </a:solidFill>
                <a:latin typeface="Calibri"/>
              </a:rPr>
              <a:t>  NEXT dept </a:t>
            </a:r>
            <a:br/>
            <a:r>
              <a:rPr b="0" lang="en-AU" sz="2400" spc="-1" strike="noStrike">
                <a:solidFill>
                  <a:srgbClr val="000000"/>
                </a:solidFill>
                <a:latin typeface="Calibri"/>
              </a:rPr>
              <a:t>NEXT country</a:t>
            </a:r>
            <a:endParaRPr b="0" lang="en-AU" sz="2400" spc="-1" strike="noStrike">
              <a:latin typeface="Arial"/>
            </a:endParaRPr>
          </a:p>
          <a:p>
            <a:pPr>
              <a:lnSpc>
                <a:spcPct val="100000"/>
              </a:lnSpc>
              <a:spcBef>
                <a:spcPts val="641"/>
              </a:spcBef>
            </a:pPr>
            <a:endParaRPr b="0" lang="en-AU" sz="2400" spc="-1" strike="noStrike">
              <a:latin typeface="Arial"/>
            </a:endParaRPr>
          </a:p>
          <a:p>
            <a:pPr>
              <a:lnSpc>
                <a:spcPct val="100000"/>
              </a:lnSpc>
              <a:spcBef>
                <a:spcPts val="641"/>
              </a:spcBef>
            </a:pPr>
            <a:endParaRPr b="0" lang="en-AU" sz="2400" spc="-1" strike="noStrike">
              <a:latin typeface="Arial"/>
            </a:endParaRPr>
          </a:p>
          <a:p>
            <a:pPr>
              <a:lnSpc>
                <a:spcPct val="100000"/>
              </a:lnSpc>
              <a:spcBef>
                <a:spcPts val="641"/>
              </a:spcBef>
            </a:pPr>
            <a:endParaRPr b="0" lang="en-AU" sz="2400" spc="-1" strike="noStrike">
              <a:latin typeface="Arial"/>
            </a:endParaRPr>
          </a:p>
          <a:p>
            <a:pPr>
              <a:lnSpc>
                <a:spcPct val="100000"/>
              </a:lnSpc>
              <a:spcBef>
                <a:spcPts val="641"/>
              </a:spcBef>
            </a:pPr>
            <a:endParaRPr b="0" lang="en-AU" sz="2400" spc="-1" strike="noStrike">
              <a:latin typeface="Arial"/>
            </a:endParaRPr>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PlaceHolder 1"/>
          <p:cNvSpPr>
            <a:spLocks noGrp="1"/>
          </p:cNvSpPr>
          <p:nvPr>
            <p:ph type="title"/>
          </p:nvPr>
        </p:nvSpPr>
        <p:spPr>
          <a:xfrm>
            <a:off x="457200" y="274680"/>
            <a:ext cx="8228880" cy="1142280"/>
          </a:xfrm>
          <a:prstGeom prst="rect">
            <a:avLst/>
          </a:prstGeom>
          <a:noFill/>
          <a:ln w="0">
            <a:noFill/>
          </a:ln>
        </p:spPr>
        <p:txBody>
          <a:bodyPr numCol="1" spcCol="0" lIns="90000" rIns="90000" tIns="45000" bIns="45000" anchor="ctr">
            <a:noAutofit/>
          </a:bodyPr>
          <a:p>
            <a:pPr algn="ctr"/>
            <a:endParaRPr b="0" lang="en-AU" sz="4400" spc="-1" strike="noStrike">
              <a:latin typeface="Arial"/>
            </a:endParaRPr>
          </a:p>
        </p:txBody>
      </p:sp>
      <p:sp>
        <p:nvSpPr>
          <p:cNvPr id="161" name="PlaceHolder 2"/>
          <p:cNvSpPr>
            <a:spLocks noGrp="1"/>
          </p:cNvSpPr>
          <p:nvPr>
            <p:ph/>
          </p:nvPr>
        </p:nvSpPr>
        <p:spPr>
          <a:xfrm>
            <a:off x="457200" y="1600200"/>
            <a:ext cx="8228880" cy="4525200"/>
          </a:xfrm>
          <a:prstGeom prst="rect">
            <a:avLst/>
          </a:prstGeom>
          <a:noFill/>
          <a:ln w="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Relax. The study design only mandates the knowledge of </a:t>
            </a:r>
            <a:r>
              <a:rPr b="1" lang="en-AU" sz="3200" spc="-1" strike="noStrike">
                <a:solidFill>
                  <a:srgbClr val="000000"/>
                </a:solidFill>
                <a:latin typeface="Calibri"/>
              </a:rPr>
              <a:t>two</a:t>
            </a:r>
            <a:r>
              <a:rPr b="0" lang="en-AU" sz="3200" spc="-1" strike="noStrike">
                <a:solidFill>
                  <a:srgbClr val="000000"/>
                </a:solidFill>
                <a:latin typeface="Calibri"/>
              </a:rPr>
              <a:t>-dimensional arrays.</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Not only can you manage sheer amounts of data, you can customise your processing. We'll revert to an earlier scenario to make life easier.</a:t>
            </a: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PlaceHolder 1"/>
          <p:cNvSpPr>
            <a:spLocks noGrp="1"/>
          </p:cNvSpPr>
          <p:nvPr>
            <p:ph type="title"/>
          </p:nvPr>
        </p:nvSpPr>
        <p:spPr>
          <a:xfrm>
            <a:off x="395280" y="0"/>
            <a:ext cx="8228880" cy="1142280"/>
          </a:xfrm>
          <a:prstGeom prst="rect">
            <a:avLst/>
          </a:prstGeom>
          <a:noFill/>
          <a:ln w="0">
            <a:noFill/>
          </a:ln>
        </p:spPr>
        <p:txBody>
          <a:bodyPr numCol="1" spcCol="0" lIns="90000" rIns="90000" tIns="45000" bIns="45000" anchor="ctr">
            <a:noAutofit/>
          </a:bodyPr>
          <a:p>
            <a:pPr algn="ctr"/>
            <a:endParaRPr b="0" lang="en-AU" sz="4400" spc="-1" strike="noStrike">
              <a:latin typeface="Arial"/>
            </a:endParaRPr>
          </a:p>
        </p:txBody>
      </p:sp>
      <p:sp>
        <p:nvSpPr>
          <p:cNvPr id="163" name="PlaceHolder 2"/>
          <p:cNvSpPr>
            <a:spLocks noGrp="1"/>
          </p:cNvSpPr>
          <p:nvPr>
            <p:ph/>
          </p:nvPr>
        </p:nvSpPr>
        <p:spPr>
          <a:xfrm>
            <a:off x="457200" y="1600200"/>
            <a:ext cx="8228880" cy="4525200"/>
          </a:xfrm>
          <a:prstGeom prst="rect">
            <a:avLst/>
          </a:prstGeom>
          <a:noFill/>
          <a:ln w="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Let's say we just wanted the total for year 56. Easy.</a:t>
            </a:r>
            <a:endParaRPr b="0" lang="en-AU" sz="3200" spc="-1" strike="noStrike">
              <a:latin typeface="Arial"/>
            </a:endParaRPr>
          </a:p>
          <a:p>
            <a:pPr marL="343080" indent="-343080">
              <a:lnSpc>
                <a:spcPct val="100000"/>
              </a:lnSpc>
              <a:spcBef>
                <a:spcPts val="641"/>
              </a:spcBef>
              <a:tabLst>
                <a:tab algn="l" pos="0"/>
              </a:tabLst>
            </a:pPr>
            <a:r>
              <a:rPr b="0" lang="en-AU" sz="3200" spc="-1" strike="noStrike">
                <a:solidFill>
                  <a:srgbClr val="000000"/>
                </a:solidFill>
                <a:latin typeface="Calibri"/>
              </a:rPr>
              <a:t>year = 56</a:t>
            </a:r>
            <a:endParaRPr b="0" lang="en-AU" sz="3200" spc="-1" strike="noStrike">
              <a:latin typeface="Arial"/>
            </a:endParaRPr>
          </a:p>
          <a:p>
            <a:pPr marL="343080" indent="-343080">
              <a:lnSpc>
                <a:spcPct val="100000"/>
              </a:lnSpc>
              <a:spcBef>
                <a:spcPts val="641"/>
              </a:spcBef>
              <a:tabLst>
                <a:tab algn="l" pos="0"/>
              </a:tabLst>
            </a:pPr>
            <a:r>
              <a:rPr b="0" lang="en-AU" sz="3200" spc="-1" strike="noStrike">
                <a:solidFill>
                  <a:srgbClr val="000000"/>
                </a:solidFill>
                <a:latin typeface="Calibri"/>
              </a:rPr>
              <a:t>FOR month = 1 to 12</a:t>
            </a:r>
            <a:br/>
            <a:r>
              <a:rPr b="0" lang="en-AU" sz="3200" spc="-1" strike="noStrike">
                <a:solidFill>
                  <a:srgbClr val="000000"/>
                </a:solidFill>
                <a:latin typeface="Calibri"/>
              </a:rPr>
              <a:t>  FOR cost = 1 to 3</a:t>
            </a:r>
            <a:br/>
            <a:r>
              <a:rPr b="0" lang="en-AU" sz="3200" spc="-1" strike="noStrike">
                <a:solidFill>
                  <a:srgbClr val="000000"/>
                </a:solidFill>
                <a:latin typeface="Calibri"/>
              </a:rPr>
              <a:t>      totalcost += COST[year, month, cost]</a:t>
            </a:r>
            <a:br/>
            <a:r>
              <a:rPr b="0" lang="en-AU" sz="3200" spc="-1" strike="noStrike">
                <a:solidFill>
                  <a:srgbClr val="000000"/>
                </a:solidFill>
                <a:latin typeface="Calibri"/>
              </a:rPr>
              <a:t>  NEXT cost</a:t>
            </a:r>
            <a:endParaRPr b="0" lang="en-AU" sz="3200" spc="-1" strike="noStrike">
              <a:latin typeface="Arial"/>
            </a:endParaRPr>
          </a:p>
          <a:p>
            <a:pPr marL="343080" indent="-343080">
              <a:lnSpc>
                <a:spcPct val="100000"/>
              </a:lnSpc>
              <a:spcBef>
                <a:spcPts val="641"/>
              </a:spcBef>
              <a:tabLst>
                <a:tab algn="l" pos="0"/>
              </a:tabLst>
            </a:pPr>
            <a:r>
              <a:rPr b="0" lang="en-AU" sz="3200" spc="-1" strike="noStrike">
                <a:solidFill>
                  <a:srgbClr val="000000"/>
                </a:solidFill>
                <a:latin typeface="Calibri"/>
              </a:rPr>
              <a:t>NEXT month</a:t>
            </a:r>
            <a:endParaRPr b="0" lang="en-AU" sz="3200" spc="-1" strike="noStrike">
              <a:latin typeface="Arial"/>
            </a:endParaRPr>
          </a:p>
          <a:p>
            <a:pPr marL="343080" indent="-343080">
              <a:lnSpc>
                <a:spcPct val="100000"/>
              </a:lnSpc>
              <a:spcBef>
                <a:spcPts val="641"/>
              </a:spcBef>
              <a:tabLst>
                <a:tab algn="l" pos="0"/>
              </a:tabLst>
            </a:pP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PlaceHolder 1"/>
          <p:cNvSpPr>
            <a:spLocks noGrp="1"/>
          </p:cNvSpPr>
          <p:nvPr>
            <p:ph type="title"/>
          </p:nvPr>
        </p:nvSpPr>
        <p:spPr>
          <a:xfrm>
            <a:off x="457200" y="274680"/>
            <a:ext cx="8228880" cy="1142280"/>
          </a:xfrm>
          <a:prstGeom prst="rect">
            <a:avLst/>
          </a:prstGeom>
          <a:noFill/>
          <a:ln w="0">
            <a:noFill/>
          </a:ln>
        </p:spPr>
        <p:txBody>
          <a:bodyPr numCol="1" spcCol="0" lIns="90000" rIns="90000" tIns="45000" bIns="45000" anchor="ctr">
            <a:noAutofit/>
          </a:bodyPr>
          <a:p>
            <a:pPr algn="ctr"/>
            <a:endParaRPr b="0" lang="en-AU" sz="4400" spc="-1" strike="noStrike">
              <a:latin typeface="Arial"/>
            </a:endParaRPr>
          </a:p>
        </p:txBody>
      </p:sp>
      <p:sp>
        <p:nvSpPr>
          <p:cNvPr id="165" name="PlaceHolder 2"/>
          <p:cNvSpPr>
            <a:spLocks noGrp="1"/>
          </p:cNvSpPr>
          <p:nvPr>
            <p:ph/>
          </p:nvPr>
        </p:nvSpPr>
        <p:spPr>
          <a:xfrm>
            <a:off x="457200" y="1600200"/>
            <a:ext cx="8228880" cy="4525200"/>
          </a:xfrm>
          <a:prstGeom prst="rect">
            <a:avLst/>
          </a:prstGeom>
          <a:noFill/>
          <a:ln w="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Or we could loop through in a different direction to find the totals for cost 2 over years 33 to 77...</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FOR year = 33 to 77</a:t>
            </a:r>
            <a:br/>
            <a:r>
              <a:rPr b="0" lang="en-AU" sz="3200" spc="-1" strike="noStrike">
                <a:solidFill>
                  <a:srgbClr val="000000"/>
                </a:solidFill>
                <a:latin typeface="Calibri"/>
              </a:rPr>
              <a:t>  FOR month = 1 to 12</a:t>
            </a:r>
            <a:br/>
            <a:r>
              <a:rPr b="0" lang="en-AU" sz="3200" spc="-1" strike="noStrike">
                <a:solidFill>
                  <a:srgbClr val="000000"/>
                </a:solidFill>
                <a:latin typeface="Calibri"/>
              </a:rPr>
              <a:t>    totalcost += COST[year, month, 2]</a:t>
            </a:r>
            <a:br/>
            <a:r>
              <a:rPr b="0" lang="en-AU" sz="3200" spc="-1" strike="noStrike">
                <a:solidFill>
                  <a:srgbClr val="000000"/>
                </a:solidFill>
                <a:latin typeface="Calibri"/>
              </a:rPr>
              <a:t>  NEXT month</a:t>
            </a:r>
            <a:br/>
            <a:r>
              <a:rPr b="0" lang="en-AU" sz="3200" spc="-1" strike="noStrike">
                <a:solidFill>
                  <a:srgbClr val="000000"/>
                </a:solidFill>
                <a:latin typeface="Calibri"/>
              </a:rPr>
              <a:t>NEXT year</a:t>
            </a: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4680"/>
            <a:ext cx="8228880" cy="1142280"/>
          </a:xfrm>
          <a:prstGeom prst="rect">
            <a:avLst/>
          </a:prstGeom>
          <a:noFill/>
          <a:ln w="0">
            <a:noFill/>
          </a:ln>
        </p:spPr>
        <p:txBody>
          <a:bodyPr numCol="1" spcCol="0" lIns="90000" rIns="90000" tIns="45000" bIns="45000" anchor="ctr">
            <a:noAutofit/>
          </a:bodyPr>
          <a:p>
            <a:pPr algn="ctr"/>
            <a:endParaRPr b="0" lang="en-AU" sz="4400" spc="-1" strike="noStrike">
              <a:latin typeface="Arial"/>
            </a:endParaRPr>
          </a:p>
        </p:txBody>
      </p:sp>
      <p:sp>
        <p:nvSpPr>
          <p:cNvPr id="167" name="PlaceHolder 2"/>
          <p:cNvSpPr>
            <a:spLocks noGrp="1"/>
          </p:cNvSpPr>
          <p:nvPr>
            <p:ph/>
          </p:nvPr>
        </p:nvSpPr>
        <p:spPr>
          <a:xfrm>
            <a:off x="457200" y="1600200"/>
            <a:ext cx="8228880" cy="4525200"/>
          </a:xfrm>
          <a:prstGeom prst="rect">
            <a:avLst/>
          </a:prstGeom>
          <a:noFill/>
          <a:ln w="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(Notice how I used the constant 2 in this case. It's usually not wise, since it's so inflexible: after all, 2 will always be 2. Using a variable lets you change the cost num easily.</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When the true power of arrays and loops finally shines upon you, it's a bit like discovering girls... the possiblities are nearly endless.</a:t>
            </a:r>
            <a:endParaRPr b="0" lang="en-AU" sz="3200" spc="-1" strike="noStrike">
              <a:latin typeface="Arial"/>
            </a:endParaRPr>
          </a:p>
          <a:p>
            <a:pPr>
              <a:lnSpc>
                <a:spcPct val="100000"/>
              </a:lnSpc>
              <a:spcBef>
                <a:spcPts val="641"/>
              </a:spcBef>
            </a:pPr>
            <a:endParaRPr b="0" lang="en-AU" sz="3200" spc="-1" strike="noStrike">
              <a:latin typeface="Arial"/>
            </a:endParaRPr>
          </a:p>
          <a:p>
            <a:pPr>
              <a:lnSpc>
                <a:spcPct val="100000"/>
              </a:lnSpc>
              <a:spcBef>
                <a:spcPts val="641"/>
              </a:spcBef>
            </a:pP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PlaceHolder 1"/>
          <p:cNvSpPr>
            <a:spLocks noGrp="1"/>
          </p:cNvSpPr>
          <p:nvPr>
            <p:ph type="title"/>
          </p:nvPr>
        </p:nvSpPr>
        <p:spPr>
          <a:xfrm>
            <a:off x="457200" y="274680"/>
            <a:ext cx="8228880" cy="1142280"/>
          </a:xfrm>
          <a:prstGeom prst="rect">
            <a:avLst/>
          </a:prstGeom>
          <a:noFill/>
          <a:ln w="0">
            <a:noFill/>
          </a:ln>
        </p:spPr>
        <p:txBody>
          <a:bodyPr numCol="1" spcCol="0" lIns="90000" rIns="90000" tIns="45000" bIns="45000" anchor="ctr">
            <a:noAutofit/>
          </a:bodyPr>
          <a:p>
            <a:pPr algn="ctr">
              <a:lnSpc>
                <a:spcPct val="100000"/>
              </a:lnSpc>
            </a:pPr>
            <a:r>
              <a:rPr b="0" lang="en-AU" sz="4400" spc="-1" strike="noStrike">
                <a:solidFill>
                  <a:srgbClr val="000000"/>
                </a:solidFill>
                <a:latin typeface="Calibri"/>
              </a:rPr>
              <a:t>Practice</a:t>
            </a:r>
            <a:endParaRPr b="0" lang="en-AU" sz="4400" spc="-1" strike="noStrike">
              <a:latin typeface="Arial"/>
            </a:endParaRPr>
          </a:p>
        </p:txBody>
      </p:sp>
      <p:sp>
        <p:nvSpPr>
          <p:cNvPr id="169" name="PlaceHolder 2"/>
          <p:cNvSpPr>
            <a:spLocks noGrp="1"/>
          </p:cNvSpPr>
          <p:nvPr>
            <p:ph/>
          </p:nvPr>
        </p:nvSpPr>
        <p:spPr>
          <a:xfrm>
            <a:off x="457200" y="1600200"/>
            <a:ext cx="8228880" cy="4525200"/>
          </a:xfrm>
          <a:prstGeom prst="rect">
            <a:avLst/>
          </a:prstGeom>
          <a:noFill/>
          <a:ln w="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A challenge: how would you represent the following data constructs?</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 a list of 13 people's incomes?</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 a chess board?</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 a deck of playing cards?</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 rainfall figures from 5 locations in each of 6 states over the past 80 years?</a:t>
            </a:r>
            <a:endParaRPr b="0" lang="en-AU" sz="3200" spc="-1" strike="noStrike">
              <a:latin typeface="Arial"/>
            </a:endParaRPr>
          </a:p>
          <a:p>
            <a:pPr>
              <a:lnSpc>
                <a:spcPct val="100000"/>
              </a:lnSpc>
              <a:spcBef>
                <a:spcPts val="641"/>
              </a:spcBef>
            </a:pP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4680"/>
            <a:ext cx="8228880" cy="1142280"/>
          </a:xfrm>
          <a:prstGeom prst="rect">
            <a:avLst/>
          </a:prstGeom>
          <a:noFill/>
          <a:ln w="0">
            <a:noFill/>
          </a:ln>
        </p:spPr>
        <p:txBody>
          <a:bodyPr numCol="1" spcCol="0" lIns="90000" rIns="90000" tIns="45000" bIns="45000" anchor="ctr">
            <a:noAutofit/>
          </a:bodyPr>
          <a:p>
            <a:pPr algn="ctr">
              <a:lnSpc>
                <a:spcPct val="100000"/>
              </a:lnSpc>
            </a:pPr>
            <a:r>
              <a:rPr b="0" lang="en-AU" sz="4400" spc="-1" strike="noStrike">
                <a:solidFill>
                  <a:srgbClr val="000000"/>
                </a:solidFill>
                <a:latin typeface="Calibri"/>
              </a:rPr>
              <a:t>Because you’ve been good…</a:t>
            </a:r>
            <a:endParaRPr b="0" lang="en-AU" sz="4400" spc="-1" strike="noStrike">
              <a:latin typeface="Arial"/>
            </a:endParaRPr>
          </a:p>
        </p:txBody>
      </p:sp>
      <p:pic>
        <p:nvPicPr>
          <p:cNvPr id="171" name="Content Placeholder 3" descr=""/>
          <p:cNvPicPr/>
          <p:nvPr/>
        </p:nvPicPr>
        <p:blipFill>
          <a:blip r:embed="rId1"/>
          <a:stretch/>
        </p:blipFill>
        <p:spPr>
          <a:xfrm>
            <a:off x="2666880" y="1268640"/>
            <a:ext cx="3809160" cy="5452920"/>
          </a:xfrm>
          <a:prstGeom prst="rect">
            <a:avLst/>
          </a:prstGeom>
          <a:ln w="0">
            <a:noFill/>
          </a:ln>
        </p:spPr>
      </p:pic>
    </p:spTree>
  </p:cSld>
  <mc:AlternateContent>
    <mc:Choice Requires="p14">
      <p:transition spd="slow" p14:dur="2000"/>
    </mc:Choice>
    <mc:Fallback>
      <p:transition spd="slow"/>
    </mc:Fallback>
  </mc:AlternateContent>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TextBox 3"/>
          <p:cNvSpPr/>
          <p:nvPr/>
        </p:nvSpPr>
        <p:spPr>
          <a:xfrm>
            <a:off x="428760" y="3500280"/>
            <a:ext cx="8357400" cy="146160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n-AU" sz="1800" spc="-1" strike="noStrike">
                <a:solidFill>
                  <a:srgbClr val="000000"/>
                </a:solidFill>
                <a:latin typeface="Calibri"/>
                <a:ea typeface="DejaVu Sans"/>
              </a:rPr>
              <a:t>These slideshows may be freely used, modified or distributed by teachers and students anywhere on the planet (but not elsewhere).</a:t>
            </a:r>
            <a:endParaRPr b="0" lang="en-AU" sz="1800" spc="-1" strike="noStrike">
              <a:latin typeface="Arial"/>
            </a:endParaRPr>
          </a:p>
          <a:p>
            <a:pPr>
              <a:lnSpc>
                <a:spcPct val="100000"/>
              </a:lnSpc>
            </a:pPr>
            <a:endParaRPr b="0" lang="en-AU" sz="1800" spc="-1" strike="noStrike">
              <a:latin typeface="Arial"/>
            </a:endParaRPr>
          </a:p>
          <a:p>
            <a:pPr>
              <a:lnSpc>
                <a:spcPct val="100000"/>
              </a:lnSpc>
            </a:pPr>
            <a:r>
              <a:rPr b="0" lang="en-AU" sz="1800" spc="-1" strike="noStrike">
                <a:solidFill>
                  <a:srgbClr val="000000"/>
                </a:solidFill>
                <a:latin typeface="Calibri"/>
                <a:ea typeface="DejaVu Sans"/>
              </a:rPr>
              <a:t>They may NOT be sold.  </a:t>
            </a:r>
            <a:endParaRPr b="0" lang="en-AU" sz="1800" spc="-1" strike="noStrike">
              <a:latin typeface="Arial"/>
            </a:endParaRPr>
          </a:p>
          <a:p>
            <a:pPr>
              <a:lnSpc>
                <a:spcPct val="100000"/>
              </a:lnSpc>
            </a:pPr>
            <a:r>
              <a:rPr b="0" lang="en-AU" sz="1800" spc="-1" strike="noStrike">
                <a:solidFill>
                  <a:srgbClr val="000000"/>
                </a:solidFill>
                <a:latin typeface="Calibri"/>
                <a:ea typeface="DejaVu Sans"/>
              </a:rPr>
              <a:t>They must NOT be redistributed if you modify them.</a:t>
            </a:r>
            <a:endParaRPr b="0" lang="en-AU" sz="1800" spc="-1" strike="noStrike">
              <a:latin typeface="Arial"/>
            </a:endParaRPr>
          </a:p>
        </p:txBody>
      </p:sp>
      <p:sp>
        <p:nvSpPr>
          <p:cNvPr id="173" name="PlaceHolder 1"/>
          <p:cNvSpPr>
            <a:spLocks noGrp="1"/>
          </p:cNvSpPr>
          <p:nvPr>
            <p:ph type="title"/>
          </p:nvPr>
        </p:nvSpPr>
        <p:spPr>
          <a:xfrm>
            <a:off x="457200" y="274680"/>
            <a:ext cx="8228880" cy="2244960"/>
          </a:xfrm>
          <a:prstGeom prst="rect">
            <a:avLst/>
          </a:prstGeom>
          <a:noFill/>
          <a:ln w="0">
            <a:noFill/>
          </a:ln>
        </p:spPr>
        <p:txBody>
          <a:bodyPr numCol="1" spcCol="0" lIns="90000" rIns="90000" tIns="45000" bIns="45000" anchor="ctr">
            <a:normAutofit fontScale="80000"/>
          </a:bodyPr>
          <a:p>
            <a:pPr>
              <a:lnSpc>
                <a:spcPct val="100000"/>
              </a:lnSpc>
            </a:pPr>
            <a:r>
              <a:rPr b="0" lang="en-AU" sz="4400" spc="-1" strike="noStrike">
                <a:solidFill>
                  <a:srgbClr val="558ed5"/>
                </a:solidFill>
                <a:latin typeface="Calibri"/>
              </a:rPr>
              <a:t>Applied Computing Slideshows</a:t>
            </a:r>
            <a:br/>
            <a:r>
              <a:rPr b="0" lang="en-AU" sz="4400" spc="-1" strike="noStrike">
                <a:solidFill>
                  <a:srgbClr val="558ed5"/>
                </a:solidFill>
                <a:latin typeface="Calibri"/>
              </a:rPr>
              <a:t>by Mark Kelly</a:t>
            </a:r>
            <a:br/>
            <a:r>
              <a:rPr b="0" lang="en-AU" sz="4400" spc="-1" strike="noStrike">
                <a:solidFill>
                  <a:srgbClr val="558ed5"/>
                </a:solidFill>
                <a:latin typeface="Calibri"/>
              </a:rPr>
              <a:t>vcedata.com</a:t>
            </a:r>
            <a:br/>
            <a:r>
              <a:rPr b="0" lang="en-AU" sz="4400" spc="-1" strike="noStrike">
                <a:solidFill>
                  <a:srgbClr val="558ed5"/>
                </a:solidFill>
                <a:latin typeface="Calibri"/>
              </a:rPr>
              <a:t>mark@vcedata.com</a:t>
            </a:r>
            <a:endParaRPr b="0" lang="en-AU" sz="44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4680"/>
            <a:ext cx="8228880" cy="1142280"/>
          </a:xfrm>
          <a:prstGeom prst="rect">
            <a:avLst/>
          </a:prstGeom>
          <a:noFill/>
          <a:ln w="0">
            <a:noFill/>
          </a:ln>
        </p:spPr>
        <p:txBody>
          <a:bodyPr numCol="1" spcCol="0" lIns="90000" rIns="90000" tIns="45000" bIns="45000" anchor="ctr">
            <a:noAutofit/>
          </a:bodyPr>
          <a:p>
            <a:pPr algn="ctr">
              <a:lnSpc>
                <a:spcPct val="100000"/>
              </a:lnSpc>
            </a:pPr>
            <a:r>
              <a:rPr b="0" lang="en-AU" sz="4400" spc="-1" strike="noStrike">
                <a:solidFill>
                  <a:srgbClr val="000000"/>
                </a:solidFill>
                <a:latin typeface="Calibri"/>
              </a:rPr>
              <a:t>Arrays</a:t>
            </a:r>
            <a:endParaRPr b="0" lang="en-AU" sz="4400" spc="-1" strike="noStrike">
              <a:latin typeface="Arial"/>
            </a:endParaRPr>
          </a:p>
        </p:txBody>
      </p:sp>
      <p:sp>
        <p:nvSpPr>
          <p:cNvPr id="86" name="PlaceHolder 2"/>
          <p:cNvSpPr>
            <a:spLocks noGrp="1"/>
          </p:cNvSpPr>
          <p:nvPr>
            <p:ph/>
          </p:nvPr>
        </p:nvSpPr>
        <p:spPr>
          <a:xfrm>
            <a:off x="457200" y="1600200"/>
            <a:ext cx="8228880" cy="4525200"/>
          </a:xfrm>
          <a:prstGeom prst="rect">
            <a:avLst/>
          </a:prstGeom>
          <a:noFill/>
          <a:ln w="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A </a:t>
            </a:r>
            <a:r>
              <a:rPr b="1" lang="en-AU" sz="3200" spc="-1" strike="noStrike">
                <a:solidFill>
                  <a:srgbClr val="000000"/>
                </a:solidFill>
                <a:latin typeface="Calibri"/>
              </a:rPr>
              <a:t>storage structure</a:t>
            </a:r>
            <a:r>
              <a:rPr b="0" lang="en-AU" sz="3200" spc="-1" strike="noStrike">
                <a:solidFill>
                  <a:srgbClr val="000000"/>
                </a:solidFill>
                <a:latin typeface="Calibri"/>
              </a:rPr>
              <a:t> with many storage locations addressable by index number</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E.g. COSTS(12)</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Defines an array called COSTS with 12 ‘slots’</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COST(1), COST(2), COST(3)… COST(12)</a:t>
            </a:r>
            <a:endParaRPr b="0" lang="en-AU" sz="3200" spc="-1" strike="noStrike">
              <a:latin typeface="Arial"/>
            </a:endParaRPr>
          </a:p>
          <a:p>
            <a:pPr marL="343080" indent="-343080">
              <a:lnSpc>
                <a:spcPct val="100000"/>
              </a:lnSpc>
              <a:spcBef>
                <a:spcPts val="641"/>
              </a:spcBef>
              <a:tabLst>
                <a:tab algn="l" pos="0"/>
              </a:tabLst>
            </a:pP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4680"/>
            <a:ext cx="8228880" cy="1142280"/>
          </a:xfrm>
          <a:prstGeom prst="rect">
            <a:avLst/>
          </a:prstGeom>
          <a:noFill/>
          <a:ln w="0">
            <a:noFill/>
          </a:ln>
        </p:spPr>
        <p:txBody>
          <a:bodyPr numCol="1" spcCol="0" lIns="90000" rIns="90000" tIns="45000" bIns="45000" anchor="ctr">
            <a:noAutofit/>
          </a:bodyPr>
          <a:p>
            <a:pPr algn="ctr">
              <a:lnSpc>
                <a:spcPct val="100000"/>
              </a:lnSpc>
            </a:pPr>
            <a:r>
              <a:rPr b="0" lang="en-AU" sz="4400" spc="-1" strike="noStrike">
                <a:solidFill>
                  <a:srgbClr val="000000"/>
                </a:solidFill>
                <a:latin typeface="Calibri"/>
              </a:rPr>
              <a:t>Zero-based Arrays</a:t>
            </a:r>
            <a:endParaRPr b="0" lang="en-AU" sz="4400" spc="-1" strike="noStrike">
              <a:latin typeface="Arial"/>
            </a:endParaRPr>
          </a:p>
        </p:txBody>
      </p:sp>
      <p:sp>
        <p:nvSpPr>
          <p:cNvPr id="88" name="PlaceHolder 2"/>
          <p:cNvSpPr>
            <a:spLocks noGrp="1"/>
          </p:cNvSpPr>
          <p:nvPr>
            <p:ph/>
          </p:nvPr>
        </p:nvSpPr>
        <p:spPr>
          <a:xfrm>
            <a:off x="457200" y="1600200"/>
            <a:ext cx="8228880" cy="4525200"/>
          </a:xfrm>
          <a:prstGeom prst="rect">
            <a:avLst/>
          </a:prstGeom>
          <a:noFill/>
          <a:ln w="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Other languages might start numbering at zero</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COST(0), COST(1), COST(2)… COST(11)</a:t>
            </a:r>
            <a:endParaRPr b="0" lang="en-AU" sz="3200" spc="-1" strike="noStrike">
              <a:latin typeface="Arial"/>
            </a:endParaRPr>
          </a:p>
          <a:p>
            <a:pPr marL="343080" indent="-343080">
              <a:lnSpc>
                <a:spcPct val="100000"/>
              </a:lnSpc>
              <a:spcBef>
                <a:spcPts val="641"/>
              </a:spcBef>
              <a:tabLst>
                <a:tab algn="l" pos="0"/>
              </a:tabLst>
            </a:pP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274680"/>
            <a:ext cx="8228880" cy="1142280"/>
          </a:xfrm>
          <a:prstGeom prst="rect">
            <a:avLst/>
          </a:prstGeom>
          <a:noFill/>
          <a:ln w="0">
            <a:noFill/>
          </a:ln>
        </p:spPr>
        <p:txBody>
          <a:bodyPr numCol="1" spcCol="0" lIns="90000" rIns="90000" tIns="45000" bIns="45000" anchor="ctr">
            <a:noAutofit/>
          </a:bodyPr>
          <a:p>
            <a:pPr algn="ctr">
              <a:lnSpc>
                <a:spcPct val="100000"/>
              </a:lnSpc>
            </a:pPr>
            <a:r>
              <a:rPr b="0" lang="en-AU" sz="4400" spc="-1" strike="noStrike">
                <a:solidFill>
                  <a:srgbClr val="000000"/>
                </a:solidFill>
                <a:latin typeface="Calibri"/>
              </a:rPr>
              <a:t>Declaring Arrays</a:t>
            </a:r>
            <a:endParaRPr b="0" lang="en-AU" sz="4400" spc="-1" strike="noStrike">
              <a:latin typeface="Arial"/>
            </a:endParaRPr>
          </a:p>
        </p:txBody>
      </p:sp>
      <p:sp>
        <p:nvSpPr>
          <p:cNvPr id="90" name="PlaceHolder 2"/>
          <p:cNvSpPr>
            <a:spLocks noGrp="1"/>
          </p:cNvSpPr>
          <p:nvPr>
            <p:ph/>
          </p:nvPr>
        </p:nvSpPr>
        <p:spPr>
          <a:xfrm>
            <a:off x="457200" y="1600200"/>
            <a:ext cx="8228880" cy="4525200"/>
          </a:xfrm>
          <a:prstGeom prst="rect">
            <a:avLst/>
          </a:prstGeom>
          <a:noFill/>
          <a:ln w="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In BASIC, arrays are </a:t>
            </a:r>
            <a:r>
              <a:rPr b="1" lang="en-AU" sz="3200" spc="-1" strike="noStrike">
                <a:solidFill>
                  <a:srgbClr val="000000"/>
                </a:solidFill>
                <a:latin typeface="Calibri"/>
              </a:rPr>
              <a:t>declared</a:t>
            </a:r>
            <a:r>
              <a:rPr b="0" lang="en-AU" sz="3200" spc="-1" strike="noStrike">
                <a:solidFill>
                  <a:srgbClr val="000000"/>
                </a:solidFill>
                <a:latin typeface="Calibri"/>
              </a:rPr>
              <a:t> (created, instantiated) using the </a:t>
            </a:r>
            <a:r>
              <a:rPr b="1" lang="en-AU" sz="3200" spc="-1" strike="noStrike">
                <a:solidFill>
                  <a:srgbClr val="000000"/>
                </a:solidFill>
                <a:latin typeface="Calibri"/>
              </a:rPr>
              <a:t>DIM</a:t>
            </a:r>
            <a:r>
              <a:rPr b="0" lang="en-AU" sz="3200" spc="-1" strike="noStrike">
                <a:solidFill>
                  <a:srgbClr val="000000"/>
                </a:solidFill>
                <a:latin typeface="Calibri"/>
              </a:rPr>
              <a:t> (short for DIMENSION) statement</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Includes the name of the array, and its size, e.g.</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ourier New"/>
              </a:rPr>
              <a:t>DIM COST(12) AS SINGLE</a:t>
            </a: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4680"/>
            <a:ext cx="8228880" cy="1142280"/>
          </a:xfrm>
          <a:prstGeom prst="rect">
            <a:avLst/>
          </a:prstGeom>
          <a:noFill/>
          <a:ln w="0">
            <a:noFill/>
          </a:ln>
        </p:spPr>
        <p:txBody>
          <a:bodyPr numCol="1" spcCol="0" lIns="90000" rIns="90000" tIns="45000" bIns="45000" anchor="ctr">
            <a:noAutofit/>
          </a:bodyPr>
          <a:p>
            <a:pPr algn="ctr">
              <a:lnSpc>
                <a:spcPct val="100000"/>
              </a:lnSpc>
            </a:pPr>
            <a:r>
              <a:rPr b="0" lang="en-AU" sz="4400" spc="-1" strike="noStrike">
                <a:solidFill>
                  <a:srgbClr val="000000"/>
                </a:solidFill>
                <a:latin typeface="Calibri"/>
              </a:rPr>
              <a:t>Array data types</a:t>
            </a:r>
            <a:endParaRPr b="0" lang="en-AU" sz="4400" spc="-1" strike="noStrike">
              <a:latin typeface="Arial"/>
            </a:endParaRPr>
          </a:p>
        </p:txBody>
      </p:sp>
      <p:sp>
        <p:nvSpPr>
          <p:cNvPr id="92" name="PlaceHolder 2"/>
          <p:cNvSpPr>
            <a:spLocks noGrp="1"/>
          </p:cNvSpPr>
          <p:nvPr>
            <p:ph/>
          </p:nvPr>
        </p:nvSpPr>
        <p:spPr>
          <a:xfrm>
            <a:off x="457200" y="1600200"/>
            <a:ext cx="8686080" cy="4525200"/>
          </a:xfrm>
          <a:prstGeom prst="rect">
            <a:avLst/>
          </a:prstGeom>
          <a:noFill/>
          <a:ln w="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Can create arrays of any legal data type</a:t>
            </a:r>
            <a:endParaRPr b="0" lang="en-AU" sz="3200" spc="-1" strike="noStrike">
              <a:latin typeface="Arial"/>
            </a:endParaRPr>
          </a:p>
          <a:p>
            <a:pPr marL="343080" indent="-343080">
              <a:lnSpc>
                <a:spcPct val="100000"/>
              </a:lnSpc>
              <a:spcBef>
                <a:spcPts val="641"/>
              </a:spcBef>
              <a:tabLst>
                <a:tab algn="l" pos="0"/>
              </a:tabLst>
            </a:pPr>
            <a:r>
              <a:rPr b="0" lang="en-AU" sz="3200" spc="-1" strike="noStrike">
                <a:solidFill>
                  <a:srgbClr val="000000"/>
                </a:solidFill>
                <a:latin typeface="Courier New"/>
              </a:rPr>
              <a:t>DIM ClassSize as INTEGER = 28</a:t>
            </a:r>
            <a:endParaRPr b="0" lang="en-AU" sz="3200" spc="-1" strike="noStrike">
              <a:latin typeface="Arial"/>
            </a:endParaRPr>
          </a:p>
          <a:p>
            <a:pPr marL="343080" indent="-343080">
              <a:lnSpc>
                <a:spcPct val="100000"/>
              </a:lnSpc>
              <a:spcBef>
                <a:spcPts val="641"/>
              </a:spcBef>
              <a:tabLst>
                <a:tab algn="l" pos="0"/>
              </a:tabLst>
            </a:pPr>
            <a:r>
              <a:rPr b="0" lang="en-AU" sz="3200" spc="-1" strike="noStrike">
                <a:solidFill>
                  <a:srgbClr val="000000"/>
                </a:solidFill>
                <a:latin typeface="Courier New"/>
              </a:rPr>
              <a:t>DIM BIRTHDATES(ClassSize) </a:t>
            </a:r>
            <a:r>
              <a:rPr b="1" lang="en-AU" sz="3200" spc="-1" strike="noStrike">
                <a:solidFill>
                  <a:srgbClr val="000000"/>
                </a:solidFill>
                <a:latin typeface="Courier New"/>
              </a:rPr>
              <a:t>as DATE</a:t>
            </a:r>
            <a:endParaRPr b="0" lang="en-AU" sz="3200" spc="-1" strike="noStrike">
              <a:latin typeface="Arial"/>
            </a:endParaRPr>
          </a:p>
          <a:p>
            <a:pPr marL="343080" indent="-343080">
              <a:lnSpc>
                <a:spcPct val="100000"/>
              </a:lnSpc>
              <a:spcBef>
                <a:spcPts val="641"/>
              </a:spcBef>
              <a:tabLst>
                <a:tab algn="l" pos="0"/>
              </a:tabLst>
            </a:pPr>
            <a:r>
              <a:rPr b="0" lang="en-AU" sz="3200" spc="-1" strike="noStrike">
                <a:solidFill>
                  <a:srgbClr val="000000"/>
                </a:solidFill>
                <a:latin typeface="Courier New"/>
              </a:rPr>
              <a:t>DIM GNAMES(ClassSize) </a:t>
            </a:r>
            <a:r>
              <a:rPr b="1" lang="en-AU" sz="3200" spc="-1" strike="noStrike">
                <a:solidFill>
                  <a:srgbClr val="000000"/>
                </a:solidFill>
                <a:latin typeface="Courier New"/>
              </a:rPr>
              <a:t>as STRING</a:t>
            </a:r>
            <a:endParaRPr b="0" lang="en-AU" sz="3200" spc="-1" strike="noStrike">
              <a:latin typeface="Arial"/>
            </a:endParaRPr>
          </a:p>
          <a:p>
            <a:pPr marL="343080" indent="-343080">
              <a:lnSpc>
                <a:spcPct val="100000"/>
              </a:lnSpc>
              <a:spcBef>
                <a:spcPts val="641"/>
              </a:spcBef>
              <a:tabLst>
                <a:tab algn="l" pos="0"/>
              </a:tabLst>
            </a:pPr>
            <a:r>
              <a:rPr b="0" lang="en-AU" sz="3200" spc="-1" strike="noStrike">
                <a:solidFill>
                  <a:srgbClr val="000000"/>
                </a:solidFill>
                <a:latin typeface="Courier New"/>
              </a:rPr>
              <a:t>DIM FEES(ClassSize) </a:t>
            </a:r>
            <a:r>
              <a:rPr b="1" lang="en-AU" sz="3200" spc="-1" strike="noStrike">
                <a:solidFill>
                  <a:srgbClr val="000000"/>
                </a:solidFill>
                <a:latin typeface="Courier New"/>
              </a:rPr>
              <a:t>as SINGLE</a:t>
            </a: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PlaceHolder 1"/>
          <p:cNvSpPr>
            <a:spLocks noGrp="1"/>
          </p:cNvSpPr>
          <p:nvPr>
            <p:ph type="title"/>
          </p:nvPr>
        </p:nvSpPr>
        <p:spPr>
          <a:xfrm>
            <a:off x="457200" y="274680"/>
            <a:ext cx="8228880" cy="1142280"/>
          </a:xfrm>
          <a:prstGeom prst="rect">
            <a:avLst/>
          </a:prstGeom>
          <a:noFill/>
          <a:ln w="0">
            <a:noFill/>
          </a:ln>
        </p:spPr>
        <p:txBody>
          <a:bodyPr numCol="1" spcCol="0" lIns="90000" rIns="90000" tIns="45000" bIns="45000" anchor="ctr">
            <a:noAutofit/>
          </a:bodyPr>
          <a:p>
            <a:pPr algn="ctr">
              <a:lnSpc>
                <a:spcPct val="100000"/>
              </a:lnSpc>
            </a:pPr>
            <a:r>
              <a:rPr b="0" lang="en-AU" sz="4400" spc="-1" strike="noStrike">
                <a:solidFill>
                  <a:srgbClr val="000000"/>
                </a:solidFill>
                <a:latin typeface="Calibri"/>
              </a:rPr>
              <a:t>Using arrays</a:t>
            </a:r>
            <a:endParaRPr b="0" lang="en-AU" sz="4400" spc="-1" strike="noStrike">
              <a:latin typeface="Arial"/>
            </a:endParaRPr>
          </a:p>
        </p:txBody>
      </p:sp>
      <p:sp>
        <p:nvSpPr>
          <p:cNvPr id="94" name="PlaceHolder 2"/>
          <p:cNvSpPr>
            <a:spLocks noGrp="1"/>
          </p:cNvSpPr>
          <p:nvPr>
            <p:ph/>
          </p:nvPr>
        </p:nvSpPr>
        <p:spPr>
          <a:xfrm>
            <a:off x="457200" y="1600200"/>
            <a:ext cx="8228880" cy="4525200"/>
          </a:xfrm>
          <a:prstGeom prst="rect">
            <a:avLst/>
          </a:prstGeom>
          <a:noFill/>
          <a:ln w="0">
            <a:noFill/>
          </a:ln>
        </p:spPr>
        <p:txBody>
          <a:bodyPr numCol="1" spcCol="0" lIns="90000" rIns="90000" tIns="45000" bIns="45000" anchor="t">
            <a:noAutofit/>
          </a:bodyPr>
          <a:p>
            <a:pPr marL="343080" indent="-343080">
              <a:lnSpc>
                <a:spcPct val="100000"/>
              </a:lnSpc>
              <a:spcBef>
                <a:spcPts val="641"/>
              </a:spcBef>
              <a:buClr>
                <a:srgbClr val="000000"/>
              </a:buClr>
              <a:buFont typeface="Arial"/>
              <a:buChar char="•"/>
            </a:pPr>
            <a:r>
              <a:rPr b="0" lang="en-AU" sz="3200" spc="-1" strike="noStrike">
                <a:solidFill>
                  <a:srgbClr val="000000"/>
                </a:solidFill>
                <a:latin typeface="Courier New"/>
              </a:rPr>
              <a:t>total_cost = COST[1] + COST[2] + COST[3] + COST[4]</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Not much better than using individual variables… </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But teamed with </a:t>
            </a:r>
            <a:r>
              <a:rPr b="1" lang="en-AU" sz="3200" spc="-1" strike="noStrike">
                <a:solidFill>
                  <a:srgbClr val="000000"/>
                </a:solidFill>
                <a:latin typeface="Calibri"/>
              </a:rPr>
              <a:t>loops</a:t>
            </a:r>
            <a:r>
              <a:rPr b="0" lang="en-AU" sz="3200" spc="-1" strike="noStrike">
                <a:solidFill>
                  <a:srgbClr val="000000"/>
                </a:solidFill>
                <a:latin typeface="Calibri"/>
              </a:rPr>
              <a:t>, the power of arrays is unleashed!</a:t>
            </a:r>
            <a:endParaRPr b="0" lang="en-AU" sz="3200" spc="-1" strike="noStrike">
              <a:latin typeface="Arial"/>
            </a:endParaRPr>
          </a:p>
          <a:p>
            <a:pPr marL="343080" indent="-343080">
              <a:lnSpc>
                <a:spcPct val="100000"/>
              </a:lnSpc>
              <a:spcBef>
                <a:spcPts val="641"/>
              </a:spcBef>
              <a:buClr>
                <a:srgbClr val="000000"/>
              </a:buClr>
              <a:buFont typeface="Arial"/>
              <a:buChar char="•"/>
            </a:pPr>
            <a:r>
              <a:rPr b="0" lang="en-AU" sz="3200" spc="-1" strike="noStrike">
                <a:solidFill>
                  <a:srgbClr val="000000"/>
                </a:solidFill>
                <a:latin typeface="Calibri"/>
              </a:rPr>
              <a:t>Because the name of the storage structure (COST) remains the same, only the </a:t>
            </a:r>
            <a:r>
              <a:rPr b="1" lang="en-AU" sz="3200" spc="-1" strike="noStrike">
                <a:solidFill>
                  <a:srgbClr val="000000"/>
                </a:solidFill>
                <a:latin typeface="Calibri"/>
              </a:rPr>
              <a:t>index</a:t>
            </a:r>
            <a:r>
              <a:rPr b="0" lang="en-AU" sz="3200" spc="-1" strike="noStrike">
                <a:solidFill>
                  <a:srgbClr val="000000"/>
                </a:solidFill>
                <a:latin typeface="Calibri"/>
              </a:rPr>
              <a:t> needs to be specified…</a:t>
            </a:r>
            <a:endParaRPr b="0" lang="en-AU"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298</TotalTime>
  <Application>LibreOffice/7.2.2.2$Windows_X86_64 LibreOffice_project/02b2acce88a210515b4a5bb2e46cbfb63fe97d56</Application>
  <AppVersion>15.0000</AppVersion>
  <Words>1437</Words>
  <Paragraphs>176</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2009-02-06T03:31:51Z</dcterms:created>
  <dc:creator>kel</dc:creator>
  <dc:description/>
  <dc:language>en-AU</dc:language>
  <cp:lastModifiedBy>Mark Kelly</cp:lastModifiedBy>
  <dcterms:modified xsi:type="dcterms:W3CDTF">2022-01-25T09:59:37Z</dcterms:modified>
  <cp:revision>15</cp:revision>
  <dc:subject/>
  <dc:title>IT Applications Theory Slideshows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On-screen Show (4:3)</vt:lpwstr>
  </property>
  <property fmtid="{D5CDD505-2E9C-101B-9397-08002B2CF9AE}" pid="3" name="Slides">
    <vt:i4>49</vt:i4>
  </property>
</Properties>
</file>