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  <Override PartName="/ppt/media/image57.png" ContentType="image/png"/>
  <Override PartName="/ppt/media/image1.png" ContentType="image/png"/>
  <Override PartName="/ppt/media/image58.png" ContentType="image/png"/>
  <Override PartName="/ppt/media/image130.png" ContentType="image/png"/>
  <Override PartName="/ppt/media/image2.png" ContentType="image/png"/>
  <Override PartName="/ppt/media/image59.png" ContentType="image/png"/>
  <Override PartName="/ppt/media/image131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75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0.png" ContentType="image/png"/>
  <Override PartName="/ppt/media/image28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110.png" ContentType="image/png"/>
  <Override PartName="/ppt/media/image38.png" ContentType="image/png"/>
  <Override PartName="/ppt/media/image111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120.png" ContentType="image/png"/>
  <Override PartName="/ppt/media/image48.png" ContentType="image/png"/>
  <Override PartName="/ppt/media/image49.png" ContentType="image/png"/>
  <Override PartName="/ppt/media/image121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26.wmf" ContentType="image/x-wmf"/>
  <Override PartName="/ppt/media/image115.png" ContentType="image/png"/>
  <Override PartName="/ppt/media/image116.png" ContentType="image/png"/>
  <Override PartName="/ppt/media/image117.png" ContentType="image/png"/>
  <Override PartName="/ppt/media/image118.png" ContentType="image/png"/>
  <Override PartName="/ppt/media/image119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7.png" ContentType="image/png"/>
  <Override PartName="/ppt/media/image128.png" ContentType="image/png"/>
  <Override PartName="/ppt/media/image129.png" ContentType="image/png"/>
  <Override PartName="/ppt/media/image132.png" ContentType="image/png"/>
  <Override PartName="/ppt/media/image13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3124080" y="6356520"/>
            <a:ext cx="2895480" cy="36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08.png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14.png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20.png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wmf"/><Relationship Id="rId8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755640" y="179280"/>
            <a:ext cx="7772040" cy="72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Normalisation Example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1547640" y="4672080"/>
            <a:ext cx="6400440" cy="162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513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000" spc="-1" strike="noStrike">
                <a:solidFill>
                  <a:srgbClr val="898989"/>
                </a:solidFill>
                <a:latin typeface="Calibri"/>
                <a:ea typeface="Microsoft YaHei"/>
              </a:rPr>
              <a:t>Applied Computing Slideshows</a:t>
            </a:r>
            <a:endParaRPr b="0" lang="en-A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3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000" spc="-1" strike="noStrike">
                <a:solidFill>
                  <a:srgbClr val="898989"/>
                </a:solidFill>
                <a:latin typeface="Calibri"/>
                <a:ea typeface="Microsoft YaHei"/>
              </a:rPr>
              <a:t>by Mark Kelly</a:t>
            </a:r>
            <a:endParaRPr b="0" lang="en-A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3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000" spc="-1" strike="noStrike">
                <a:solidFill>
                  <a:srgbClr val="898989"/>
                </a:solidFill>
                <a:latin typeface="Calibri"/>
                <a:ea typeface="Microsoft YaHei"/>
              </a:rPr>
              <a:t>vcedata.com</a:t>
            </a:r>
            <a:endParaRPr b="0" lang="en-A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3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000" spc="-1" strike="noStrike">
                <a:solidFill>
                  <a:srgbClr val="898989"/>
                </a:solidFill>
                <a:latin typeface="Calibri"/>
                <a:ea typeface="Microsoft YaHei"/>
              </a:rPr>
              <a:t>mark@vcedata.com</a:t>
            </a:r>
            <a:endParaRPr b="0" lang="en-A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3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000" spc="-1" strike="noStrike">
                <a:solidFill>
                  <a:srgbClr val="898989"/>
                </a:solidFill>
                <a:latin typeface="Calibri"/>
                <a:ea typeface="Microsoft YaHei"/>
              </a:rPr>
              <a:t>This slideshow is based on work by Robert Timmer-Arends</a:t>
            </a:r>
            <a:endParaRPr b="0" lang="en-AU" sz="2000" spc="-1" strike="noStrike"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2340000" y="1079640"/>
            <a:ext cx="4419360" cy="316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"/>
          <p:cNvSpPr/>
          <p:nvPr/>
        </p:nvSpPr>
        <p:spPr>
          <a:xfrm>
            <a:off x="395280" y="6922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  <a:ea typeface="Microsoft YaHei"/>
              </a:rPr>
              <a:t>So it’s not 2NF</a:t>
            </a:r>
            <a:endParaRPr b="0" lang="en-AU" sz="4000" spc="-1" strike="noStrike"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324000" y="2349360"/>
            <a:ext cx="8568720" cy="948960"/>
          </a:xfrm>
          <a:prstGeom prst="rect">
            <a:avLst/>
          </a:prstGeom>
          <a:ln w="0">
            <a:noFill/>
          </a:ln>
        </p:spPr>
      </p:pic>
      <p:sp>
        <p:nvSpPr>
          <p:cNvPr id="71" name=""/>
          <p:cNvSpPr/>
          <p:nvPr/>
        </p:nvSpPr>
        <p:spPr>
          <a:xfrm>
            <a:off x="468360" y="3573360"/>
            <a:ext cx="8229240" cy="28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How can we fix it?</a:t>
            </a:r>
            <a:endParaRPr b="0" lang="en-A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Make new tables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Make a new table for each primary key field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Give each new table its own primary key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Move columns from the original table to the new table that matches their primary key…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1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324000" y="1773360"/>
            <a:ext cx="8568720" cy="948960"/>
          </a:xfrm>
          <a:prstGeom prst="rect">
            <a:avLst/>
          </a:prstGeom>
          <a:ln w="0">
            <a:noFill/>
          </a:ln>
        </p:spPr>
      </p:pic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69720" y="1820880"/>
            <a:ext cx="5800680" cy="437760"/>
          </a:xfrm>
          <a:prstGeom prst="rect">
            <a:avLst/>
          </a:prstGeom>
          <a:ln w="0">
            <a:noFill/>
          </a:ln>
        </p:spPr>
      </p:pic>
      <p:sp>
        <p:nvSpPr>
          <p:cNvPr id="77" name=""/>
          <p:cNvSpPr/>
          <p:nvPr/>
        </p:nvSpPr>
        <p:spPr>
          <a:xfrm>
            <a:off x="971640" y="3213000"/>
            <a:ext cx="4608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dur="indefinite" fill="hold">
                      <p:stCondLst>
                        <p:cond delay="indefinite"/>
                      </p:stCondLst>
                      <p:childTnLst>
                        <p:par>
                          <p:cTn id="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5" dur="indefinite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06 2.71802E-006 L 0.00069 0.24427 E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2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324000" y="1773360"/>
            <a:ext cx="8568720" cy="94896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395280" y="3572280"/>
            <a:ext cx="5800320" cy="43812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6173640" y="1836720"/>
            <a:ext cx="1990440" cy="837720"/>
          </a:xfrm>
          <a:prstGeom prst="rect">
            <a:avLst/>
          </a:prstGeom>
          <a:ln w="0">
            <a:noFill/>
          </a:ln>
        </p:spPr>
      </p:pic>
      <p:sp>
        <p:nvSpPr>
          <p:cNvPr id="82" name=""/>
          <p:cNvSpPr/>
          <p:nvPr/>
        </p:nvSpPr>
        <p:spPr>
          <a:xfrm>
            <a:off x="971640" y="3213000"/>
            <a:ext cx="4608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5867280" y="407664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dur="indefinite" fill="hold">
                      <p:stCondLst>
                        <p:cond delay="indefinite"/>
                      </p:stCondLst>
                      <p:childTnLst>
                        <p:par>
                          <p:cTn id="1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1" dur="indefinite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006 3.08351E-006 L -0.00052 0.37034 E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3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324000" y="1773360"/>
            <a:ext cx="8568720" cy="94896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395280" y="357336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6156360" y="443700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88" name="" descr=""/>
          <p:cNvPicPr/>
          <p:nvPr/>
        </p:nvPicPr>
        <p:blipFill>
          <a:blip r:embed="rId4"/>
          <a:stretch/>
        </p:blipFill>
        <p:spPr>
          <a:xfrm>
            <a:off x="395280" y="182736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5"/>
          <a:stretch/>
        </p:blipFill>
        <p:spPr>
          <a:xfrm>
            <a:off x="6173640" y="182736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6"/>
          <a:stretch/>
        </p:blipFill>
        <p:spPr>
          <a:xfrm>
            <a:off x="8164440" y="1827360"/>
            <a:ext cx="704520" cy="847080"/>
          </a:xfrm>
          <a:prstGeom prst="rect">
            <a:avLst/>
          </a:prstGeom>
          <a:ln w="0">
            <a:noFill/>
          </a:ln>
        </p:spPr>
      </p:pic>
      <p:sp>
        <p:nvSpPr>
          <p:cNvPr id="91" name=""/>
          <p:cNvSpPr/>
          <p:nvPr/>
        </p:nvSpPr>
        <p:spPr>
          <a:xfrm>
            <a:off x="971640" y="3213000"/>
            <a:ext cx="4608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867280" y="407664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1116000" y="4941720"/>
            <a:ext cx="4608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dur="indefinite" fill="hold">
                      <p:stCondLst>
                        <p:cond delay="indefinite"/>
                      </p:stCondLst>
                      <p:childTnLst>
                        <p:par>
                          <p:cTn id="16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7" dur="indefinite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06 1.00856E-006 L 0.00104 0.48716 E">
                                      <p:cBhvr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dur="indefinite" fill="hold">
                      <p:stCondLst>
                        <p:cond delay="indefinite"/>
                      </p:stCondLst>
                      <p:childTnLst>
                        <p:par>
                          <p:cTn id="2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1" dur="indefinite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781 L -0.51025 0.50682 E">
                                      <p:cBhvr>
                                        <p:cTn id="22" dur="2000" fill="hold"/>
                                        <p:tgtEl>
                                          <p:spTgt spid="8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dur="indefinite" fill="hold">
                      <p:stCondLst>
                        <p:cond delay="indefinite"/>
                      </p:stCondLst>
                      <p:childTnLst>
                        <p:par>
                          <p:cTn id="2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25" dur="indefinite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06 -2.95397E-006 L -0.58889 0.50752 E">
                                      <p:cBhvr>
                                        <p:cTn id="26" dur="2000" fill="hold"/>
                                        <p:tgtEl>
                                          <p:spTgt spid="9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3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324000" y="1773360"/>
            <a:ext cx="8568720" cy="948960"/>
          </a:xfrm>
          <a:prstGeom prst="rect">
            <a:avLst/>
          </a:prstGeom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395280" y="357336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6156360" y="443700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4"/>
          <a:stretch/>
        </p:blipFill>
        <p:spPr>
          <a:xfrm>
            <a:off x="412920" y="5373720"/>
            <a:ext cx="990000" cy="837720"/>
          </a:xfrm>
          <a:prstGeom prst="rect">
            <a:avLst/>
          </a:prstGeom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5"/>
          <a:stretch/>
        </p:blipFill>
        <p:spPr>
          <a:xfrm>
            <a:off x="1403280" y="537372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6"/>
          <a:stretch/>
        </p:blipFill>
        <p:spPr>
          <a:xfrm>
            <a:off x="2340000" y="537372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101" name=""/>
          <p:cNvSpPr/>
          <p:nvPr/>
        </p:nvSpPr>
        <p:spPr>
          <a:xfrm>
            <a:off x="971640" y="3213000"/>
            <a:ext cx="4608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5867280" y="407664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1116000" y="4941720"/>
            <a:ext cx="4608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4 - relationships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109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110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4 - cardinality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119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121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403280" y="2852640"/>
            <a:ext cx="2952360" cy="64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c09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Each student can only appear ONCE in the student table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4 - cardinality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134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5219640" y="4581360"/>
            <a:ext cx="2952360" cy="64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c09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Each subject can only appear ONCE in the subjects table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4 - cardinality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145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146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148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2050920" y="3933720"/>
            <a:ext cx="2952360" cy="91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c09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 subject can be listed MANY times in the results table (for different students)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Thanks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457200" y="1600200"/>
            <a:ext cx="8229240" cy="452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This example is based on “Relational Databases – a simplified account” by Robert Timmer-Arends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Step 4 - cardinality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108000" y="3933720"/>
            <a:ext cx="2950920" cy="91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ac09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 student can be listed MANY times in the results table (for different subjects)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2NF check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175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177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178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179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81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5724360" y="4508640"/>
            <a:ext cx="3419280" cy="155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SubjectCost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is only dependent on the primary key, 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Subject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189" name=""/>
          <p:cNvSpPr/>
          <p:nvPr/>
        </p:nvSpPr>
        <p:spPr>
          <a:xfrm>
            <a:off x="8172360" y="5229360"/>
            <a:ext cx="792000" cy="791640"/>
          </a:xfrm>
          <a:prstGeom prst="smileyFace">
            <a:avLst>
              <a:gd name="adj" fmla="val 9282"/>
            </a:avLst>
          </a:prstGeom>
          <a:noFill/>
          <a:ln w="25560">
            <a:solidFill>
              <a:srgbClr val="e46c0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2NF check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193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194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195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196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5" name=""/>
          <p:cNvSpPr/>
          <p:nvPr/>
        </p:nvSpPr>
        <p:spPr>
          <a:xfrm>
            <a:off x="3995640" y="5013360"/>
            <a:ext cx="3419280" cy="119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Grade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is only dependent on the primary key (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studentID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+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subject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7093080" y="5805360"/>
            <a:ext cx="791640" cy="792000"/>
          </a:xfrm>
          <a:prstGeom prst="smileyFace">
            <a:avLst>
              <a:gd name="adj" fmla="val 9282"/>
            </a:avLst>
          </a:prstGeom>
          <a:noFill/>
          <a:ln w="25560">
            <a:solidFill>
              <a:srgbClr val="e46c0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2NF check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209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210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211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212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213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4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1476360" y="2781360"/>
            <a:ext cx="3419280" cy="155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Name, Address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are only dependent on the primary key</a:t>
            </a:r>
            <a:endParaRPr b="0" lang="en-A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StudentID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4067280" y="3500280"/>
            <a:ext cx="791640" cy="792000"/>
          </a:xfrm>
          <a:prstGeom prst="smileyFace">
            <a:avLst>
              <a:gd name="adj" fmla="val 9282"/>
            </a:avLst>
          </a:prstGeom>
          <a:noFill/>
          <a:ln w="25560">
            <a:solidFill>
              <a:srgbClr val="e46c0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"/>
          <p:cNvSpPr/>
          <p:nvPr/>
        </p:nvSpPr>
        <p:spPr>
          <a:xfrm>
            <a:off x="5040360" y="5013360"/>
            <a:ext cx="410328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  <a:ea typeface="Microsoft YaHei"/>
              </a:rPr>
              <a:t>But is it 3NF?</a:t>
            </a:r>
            <a:endParaRPr b="0" lang="en-AU" sz="5400" spc="-1" strike="noStrike">
              <a:latin typeface="Arial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226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227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228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229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230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1476360" y="2781360"/>
            <a:ext cx="3419280" cy="173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So it is 2NF!</a:t>
            </a:r>
            <a:endParaRPr b="0" lang="en-A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3NF check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242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243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244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245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246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47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48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49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2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3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4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>
            <a:off x="1476360" y="2781360"/>
            <a:ext cx="3419280" cy="186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7200" spc="-1" strike="noStrike">
                <a:solidFill>
                  <a:srgbClr val="000000"/>
                </a:solidFill>
                <a:latin typeface="Calibri"/>
                <a:ea typeface="DejaVu Sans"/>
              </a:rPr>
              <a:t>Oh oh</a:t>
            </a:r>
            <a:r>
              <a:rPr b="1" lang="en-AU" sz="8000" spc="-1" strike="noStrike">
                <a:solidFill>
                  <a:srgbClr val="000000"/>
                </a:solidFill>
                <a:latin typeface="Calibri"/>
                <a:ea typeface="DejaVu Sans"/>
              </a:rPr>
              <a:t>…</a:t>
            </a:r>
            <a:endParaRPr b="0" lang="en-AU" sz="8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What?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3NF check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258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259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260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261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262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3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5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1476360" y="2781360"/>
            <a:ext cx="3419280" cy="204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HouseName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is dependent on both </a:t>
            </a:r>
            <a:r>
              <a:rPr b="1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StudentID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+ </a:t>
            </a:r>
            <a:r>
              <a:rPr b="1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HouseColour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3NF check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274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275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276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277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278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0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5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6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7" name=""/>
          <p:cNvSpPr/>
          <p:nvPr/>
        </p:nvSpPr>
        <p:spPr>
          <a:xfrm>
            <a:off x="1476360" y="2781360"/>
            <a:ext cx="3419280" cy="204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Or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HouseColour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is dependent on both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StudentID + HouseName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3NF check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290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291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292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293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294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96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1476360" y="2781360"/>
            <a:ext cx="3419280" cy="222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c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But either way,</a:t>
            </a:r>
            <a:endParaRPr b="0" lang="en-A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non-key fields are dependent on MORE THAN THE PRIMARY KEY (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studentID</a:t>
            </a: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3NF check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05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306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307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308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309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310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1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2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3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6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7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8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9" name=""/>
          <p:cNvSpPr/>
          <p:nvPr/>
        </p:nvSpPr>
        <p:spPr>
          <a:xfrm>
            <a:off x="1476360" y="2781360"/>
            <a:ext cx="3419280" cy="180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And 3NF says that non-key fields must depend on </a:t>
            </a:r>
            <a:r>
              <a:rPr b="1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nothing but the key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2500" spc="-1" strike="noStrike">
                <a:solidFill>
                  <a:srgbClr val="000000"/>
                </a:solidFill>
                <a:latin typeface="Calibri"/>
                <a:ea typeface="Microsoft YaHei"/>
              </a:rPr>
              <a:t>Take the following table.</a:t>
            </a:r>
            <a:br/>
            <a:br/>
            <a:r>
              <a:rPr b="0" lang="en-AU" sz="2500" spc="-1" strike="noStrike">
                <a:solidFill>
                  <a:srgbClr val="000000"/>
                </a:solidFill>
                <a:latin typeface="Calibri"/>
                <a:ea typeface="Microsoft YaHei"/>
              </a:rPr>
              <a:t>StudentID is the primary key.</a:t>
            </a:r>
            <a:endParaRPr b="0" lang="en-AU" sz="25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250920" y="2276640"/>
            <a:ext cx="8475120" cy="1032840"/>
          </a:xfrm>
          <a:prstGeom prst="rect">
            <a:avLst/>
          </a:prstGeom>
          <a:ln w="0">
            <a:noFill/>
          </a:ln>
        </p:spPr>
      </p:pic>
      <p:sp>
        <p:nvSpPr>
          <p:cNvPr id="46" name=""/>
          <p:cNvSpPr/>
          <p:nvPr/>
        </p:nvSpPr>
        <p:spPr>
          <a:xfrm>
            <a:off x="2987640" y="4292640"/>
            <a:ext cx="3600000" cy="91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Is it 1NF?</a:t>
            </a:r>
            <a:endParaRPr b="0" lang="en-A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3NF check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324000" y="2276640"/>
            <a:ext cx="5800320" cy="437760"/>
          </a:xfrm>
          <a:prstGeom prst="rect">
            <a:avLst/>
          </a:prstGeom>
          <a:ln w="0">
            <a:noFill/>
          </a:ln>
        </p:spPr>
      </p:pic>
      <p:pic>
        <p:nvPicPr>
          <p:cNvPr id="322" name="" descr=""/>
          <p:cNvPicPr/>
          <p:nvPr/>
        </p:nvPicPr>
        <p:blipFill>
          <a:blip r:embed="rId2"/>
          <a:stretch/>
        </p:blipFill>
        <p:spPr>
          <a:xfrm>
            <a:off x="6156360" y="3573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323" name="" descr=""/>
          <p:cNvPicPr/>
          <p:nvPr/>
        </p:nvPicPr>
        <p:blipFill>
          <a:blip r:embed="rId3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324" name="" descr=""/>
          <p:cNvPicPr/>
          <p:nvPr/>
        </p:nvPicPr>
        <p:blipFill>
          <a:blip r:embed="rId4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325" name="" descr=""/>
          <p:cNvPicPr/>
          <p:nvPr/>
        </p:nvPicPr>
        <p:blipFill>
          <a:blip r:embed="rId5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326" name=""/>
          <p:cNvSpPr/>
          <p:nvPr/>
        </p:nvSpPr>
        <p:spPr>
          <a:xfrm>
            <a:off x="900000" y="191628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STUDENT TABLE (key = StudentID)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5867280" y="321300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"/>
          <p:cNvSpPr/>
          <p:nvPr/>
        </p:nvSpPr>
        <p:spPr>
          <a:xfrm flipV="1">
            <a:off x="2633400" y="3989880"/>
            <a:ext cx="3522960" cy="1305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32" name=""/>
          <p:cNvSpPr/>
          <p:nvPr/>
        </p:nvSpPr>
        <p:spPr>
          <a:xfrm>
            <a:off x="5796000" y="37162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33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34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35" name=""/>
          <p:cNvSpPr/>
          <p:nvPr/>
        </p:nvSpPr>
        <p:spPr>
          <a:xfrm>
            <a:off x="1476360" y="2781360"/>
            <a:ext cx="3419280" cy="155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n-A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WHAT DO WE DO?</a:t>
            </a:r>
            <a:endParaRPr b="0" lang="en-A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Again, carve off the offending fields</a:t>
            </a:r>
            <a:endParaRPr b="0" lang="en-AU" sz="3600" spc="-1" strike="noStrike"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1"/>
          <a:stretch/>
        </p:blipFill>
        <p:spPr>
          <a:xfrm>
            <a:off x="6156360" y="4869000"/>
            <a:ext cx="1990440" cy="837720"/>
          </a:xfrm>
          <a:prstGeom prst="rect">
            <a:avLst/>
          </a:prstGeom>
          <a:ln w="0">
            <a:noFill/>
          </a:ln>
        </p:spPr>
      </p:pic>
      <p:pic>
        <p:nvPicPr>
          <p:cNvPr id="338" name="" descr=""/>
          <p:cNvPicPr/>
          <p:nvPr/>
        </p:nvPicPr>
        <p:blipFill>
          <a:blip r:embed="rId2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339" name="" descr=""/>
          <p:cNvPicPr/>
          <p:nvPr/>
        </p:nvPicPr>
        <p:blipFill>
          <a:blip r:embed="rId3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340" name="" descr=""/>
          <p:cNvPicPr/>
          <p:nvPr/>
        </p:nvPicPr>
        <p:blipFill>
          <a:blip r:embed="rId4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341" name=""/>
          <p:cNvSpPr/>
          <p:nvPr/>
        </p:nvSpPr>
        <p:spPr>
          <a:xfrm>
            <a:off x="5940360" y="450864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"/>
          <p:cNvSpPr/>
          <p:nvPr/>
        </p:nvSpPr>
        <p:spPr>
          <a:xfrm flipV="1">
            <a:off x="2633400" y="5286600"/>
            <a:ext cx="3522960" cy="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>
            <a:off x="5796000" y="5013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349" name="" descr=""/>
          <p:cNvPicPr/>
          <p:nvPr/>
        </p:nvPicPr>
        <p:blipFill>
          <a:blip r:embed="rId5"/>
          <a:stretch/>
        </p:blipFill>
        <p:spPr>
          <a:xfrm>
            <a:off x="468360" y="1989000"/>
            <a:ext cx="3790440" cy="74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3NF fix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51" name="" descr=""/>
          <p:cNvPicPr/>
          <p:nvPr/>
        </p:nvPicPr>
        <p:blipFill>
          <a:blip r:embed="rId1"/>
          <a:stretch/>
        </p:blipFill>
        <p:spPr>
          <a:xfrm>
            <a:off x="6156360" y="4869000"/>
            <a:ext cx="1990440" cy="837720"/>
          </a:xfrm>
          <a:prstGeom prst="rect">
            <a:avLst/>
          </a:prstGeom>
          <a:ln w="0">
            <a:noFill/>
          </a:ln>
        </p:spPr>
      </p:pic>
      <p:pic>
        <p:nvPicPr>
          <p:cNvPr id="352" name="" descr=""/>
          <p:cNvPicPr/>
          <p:nvPr/>
        </p:nvPicPr>
        <p:blipFill>
          <a:blip r:embed="rId2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353" name="" descr=""/>
          <p:cNvPicPr/>
          <p:nvPr/>
        </p:nvPicPr>
        <p:blipFill>
          <a:blip r:embed="rId3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354" name="" descr=""/>
          <p:cNvPicPr/>
          <p:nvPr/>
        </p:nvPicPr>
        <p:blipFill>
          <a:blip r:embed="rId4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355" name=""/>
          <p:cNvSpPr/>
          <p:nvPr/>
        </p:nvSpPr>
        <p:spPr>
          <a:xfrm>
            <a:off x="5940360" y="450864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56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"/>
          <p:cNvSpPr/>
          <p:nvPr/>
        </p:nvSpPr>
        <p:spPr>
          <a:xfrm flipV="1">
            <a:off x="2633400" y="5286600"/>
            <a:ext cx="3522960" cy="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5796000" y="5013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363" name="" descr=""/>
          <p:cNvPicPr/>
          <p:nvPr/>
        </p:nvPicPr>
        <p:blipFill>
          <a:blip r:embed="rId5"/>
          <a:stretch/>
        </p:blipFill>
        <p:spPr>
          <a:xfrm>
            <a:off x="468360" y="1989000"/>
            <a:ext cx="3790440" cy="742680"/>
          </a:xfrm>
          <a:prstGeom prst="rect">
            <a:avLst/>
          </a:prstGeom>
          <a:ln w="0">
            <a:noFill/>
          </a:ln>
        </p:spPr>
      </p:pic>
      <p:pic>
        <p:nvPicPr>
          <p:cNvPr id="364" name="" descr=""/>
          <p:cNvPicPr/>
          <p:nvPr/>
        </p:nvPicPr>
        <p:blipFill>
          <a:blip r:embed="rId6"/>
          <a:stretch/>
        </p:blipFill>
        <p:spPr>
          <a:xfrm>
            <a:off x="3276720" y="1989000"/>
            <a:ext cx="1875960" cy="74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dur="indefinite" fill="hold">
                      <p:stCondLst>
                        <p:cond delay="indefinite"/>
                      </p:stCondLst>
                      <p:childTnLst>
                        <p:par>
                          <p:cTn id="30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1" dur="indefinite" nodeType="clickEffect" fill="hold" presetClass="path" presetID="49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06 -4.09207E-006 L 0.14149 0.18714 E">
                                      <p:cBhvr>
                                        <p:cTn id="32" dur="2000" fill="hold"/>
                                        <p:tgtEl>
                                          <p:spTgt spid="36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3NF fix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366" name="" descr=""/>
          <p:cNvPicPr/>
          <p:nvPr/>
        </p:nvPicPr>
        <p:blipFill>
          <a:blip r:embed="rId1"/>
          <a:stretch/>
        </p:blipFill>
        <p:spPr>
          <a:xfrm>
            <a:off x="6156360" y="4869000"/>
            <a:ext cx="1990440" cy="837720"/>
          </a:xfrm>
          <a:prstGeom prst="rect">
            <a:avLst/>
          </a:prstGeom>
          <a:ln w="0">
            <a:noFill/>
          </a:ln>
        </p:spPr>
      </p:pic>
      <p:pic>
        <p:nvPicPr>
          <p:cNvPr id="367" name="" descr=""/>
          <p:cNvPicPr/>
          <p:nvPr/>
        </p:nvPicPr>
        <p:blipFill>
          <a:blip r:embed="rId2"/>
          <a:stretch/>
        </p:blipFill>
        <p:spPr>
          <a:xfrm>
            <a:off x="1187280" y="5300640"/>
            <a:ext cx="990360" cy="837720"/>
          </a:xfrm>
          <a:prstGeom prst="rect">
            <a:avLst/>
          </a:prstGeom>
          <a:ln w="0">
            <a:noFill/>
          </a:ln>
        </p:spPr>
      </p:pic>
      <p:pic>
        <p:nvPicPr>
          <p:cNvPr id="368" name="" descr=""/>
          <p:cNvPicPr/>
          <p:nvPr/>
        </p:nvPicPr>
        <p:blipFill>
          <a:blip r:embed="rId3"/>
          <a:stretch/>
        </p:blipFill>
        <p:spPr>
          <a:xfrm>
            <a:off x="2163600" y="5297400"/>
            <a:ext cx="942840" cy="856800"/>
          </a:xfrm>
          <a:prstGeom prst="rect">
            <a:avLst/>
          </a:prstGeom>
          <a:ln w="0">
            <a:noFill/>
          </a:ln>
        </p:spPr>
      </p:pic>
      <p:pic>
        <p:nvPicPr>
          <p:cNvPr id="369" name="" descr=""/>
          <p:cNvPicPr/>
          <p:nvPr/>
        </p:nvPicPr>
        <p:blipFill>
          <a:blip r:embed="rId4"/>
          <a:stretch/>
        </p:blipFill>
        <p:spPr>
          <a:xfrm>
            <a:off x="3106800" y="5300640"/>
            <a:ext cx="704520" cy="847440"/>
          </a:xfrm>
          <a:prstGeom prst="rect">
            <a:avLst/>
          </a:prstGeom>
          <a:ln w="0">
            <a:noFill/>
          </a:ln>
        </p:spPr>
      </p:pic>
      <p:sp>
        <p:nvSpPr>
          <p:cNvPr id="370" name=""/>
          <p:cNvSpPr/>
          <p:nvPr/>
        </p:nvSpPr>
        <p:spPr>
          <a:xfrm>
            <a:off x="5940360" y="450864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71" name=""/>
          <p:cNvSpPr/>
          <p:nvPr/>
        </p:nvSpPr>
        <p:spPr>
          <a:xfrm>
            <a:off x="1187280" y="6165720"/>
            <a:ext cx="46083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72" name=""/>
          <p:cNvSpPr/>
          <p:nvPr/>
        </p:nvSpPr>
        <p:spPr>
          <a:xfrm flipH="1" flipV="1">
            <a:off x="898560" y="2707200"/>
            <a:ext cx="783000" cy="259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"/>
          <p:cNvSpPr/>
          <p:nvPr/>
        </p:nvSpPr>
        <p:spPr>
          <a:xfrm flipV="1">
            <a:off x="2633400" y="5286600"/>
            <a:ext cx="3522960" cy="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"/>
          <p:cNvSpPr/>
          <p:nvPr/>
        </p:nvSpPr>
        <p:spPr>
          <a:xfrm>
            <a:off x="971640" y="2781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5796000" y="5013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 rot="16200000">
            <a:off x="1519920" y="4793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 rot="16200000">
            <a:off x="2816280" y="48546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5"/>
          <a:stretch/>
        </p:blipFill>
        <p:spPr>
          <a:xfrm>
            <a:off x="468360" y="1989000"/>
            <a:ext cx="3790440" cy="742680"/>
          </a:xfrm>
          <a:prstGeom prst="rect">
            <a:avLst/>
          </a:prstGeom>
          <a:ln w="0">
            <a:noFill/>
          </a:ln>
        </p:spPr>
      </p:pic>
      <p:pic>
        <p:nvPicPr>
          <p:cNvPr id="379" name="" descr=""/>
          <p:cNvPicPr/>
          <p:nvPr/>
        </p:nvPicPr>
        <p:blipFill>
          <a:blip r:embed="rId6"/>
          <a:stretch/>
        </p:blipFill>
        <p:spPr>
          <a:xfrm>
            <a:off x="4859280" y="3357720"/>
            <a:ext cx="1875960" cy="742320"/>
          </a:xfrm>
          <a:prstGeom prst="rect">
            <a:avLst/>
          </a:prstGeom>
          <a:ln w="0">
            <a:noFill/>
          </a:ln>
        </p:spPr>
      </p:pic>
      <p:sp>
        <p:nvSpPr>
          <p:cNvPr id="380" name=""/>
          <p:cNvSpPr/>
          <p:nvPr/>
        </p:nvSpPr>
        <p:spPr>
          <a:xfrm>
            <a:off x="4259160" y="2360520"/>
            <a:ext cx="744840" cy="1070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"/>
          <p:cNvSpPr/>
          <p:nvPr/>
        </p:nvSpPr>
        <p:spPr>
          <a:xfrm>
            <a:off x="4500720" y="3141720"/>
            <a:ext cx="3582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82" name=""/>
          <p:cNvSpPr/>
          <p:nvPr/>
        </p:nvSpPr>
        <p:spPr>
          <a:xfrm rot="16200000">
            <a:off x="4286880" y="22726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A 3NF win!</a:t>
            </a:r>
            <a:endParaRPr b="0" lang="en-AU" sz="4400" spc="-1" strike="noStrike">
              <a:latin typeface="Arial"/>
            </a:endParaRPr>
          </a:p>
        </p:txBody>
      </p:sp>
      <p:grpSp>
        <p:nvGrpSpPr>
          <p:cNvPr id="384" name=""/>
          <p:cNvGrpSpPr/>
          <p:nvPr/>
        </p:nvGrpSpPr>
        <p:grpSpPr>
          <a:xfrm>
            <a:off x="250920" y="1341360"/>
            <a:ext cx="4901760" cy="2457360"/>
            <a:chOff x="250920" y="1341360"/>
            <a:chExt cx="4901760" cy="2457360"/>
          </a:xfrm>
        </p:grpSpPr>
        <p:pic>
          <p:nvPicPr>
            <p:cNvPr id="385" name="" descr=""/>
            <p:cNvPicPr/>
            <p:nvPr/>
          </p:nvPicPr>
          <p:blipFill>
            <a:blip r:embed="rId1"/>
            <a:stretch/>
          </p:blipFill>
          <p:spPr>
            <a:xfrm>
              <a:off x="3014640" y="2739960"/>
              <a:ext cx="964800" cy="404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6" name="" descr=""/>
            <p:cNvPicPr/>
            <p:nvPr/>
          </p:nvPicPr>
          <p:blipFill>
            <a:blip r:embed="rId2"/>
            <a:stretch/>
          </p:blipFill>
          <p:spPr>
            <a:xfrm>
              <a:off x="600120" y="2949480"/>
              <a:ext cx="479160" cy="404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7" name="" descr=""/>
            <p:cNvPicPr/>
            <p:nvPr/>
          </p:nvPicPr>
          <p:blipFill>
            <a:blip r:embed="rId3"/>
            <a:stretch/>
          </p:blipFill>
          <p:spPr>
            <a:xfrm>
              <a:off x="1074600" y="2948040"/>
              <a:ext cx="455400" cy="414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8" name="" descr=""/>
            <p:cNvPicPr/>
            <p:nvPr/>
          </p:nvPicPr>
          <p:blipFill>
            <a:blip r:embed="rId4"/>
            <a:stretch/>
          </p:blipFill>
          <p:spPr>
            <a:xfrm>
              <a:off x="1533600" y="2949480"/>
              <a:ext cx="340920" cy="40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9" name=""/>
            <p:cNvSpPr/>
            <p:nvPr/>
          </p:nvSpPr>
          <p:spPr>
            <a:xfrm>
              <a:off x="2916360" y="3079800"/>
              <a:ext cx="2236320" cy="276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1"/>
                </a:spcBef>
                <a:spcAft>
                  <a:spcPts val="11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  <a:tab algn="l" pos="10333080"/>
                  <a:tab algn="l" pos="10782360"/>
                </a:tabLst>
              </a:pPr>
              <a:r>
                <a:rPr b="0" lang="en-AU" sz="12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SUBJECTS TABLE (key = Subject)</a:t>
              </a:r>
              <a:endParaRPr b="0" lang="en-AU" sz="1200" spc="-1" strike="noStrike">
                <a:latin typeface="Arial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600120" y="3370320"/>
              <a:ext cx="2236320" cy="428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1"/>
                </a:spcBef>
                <a:spcAft>
                  <a:spcPts val="11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  <a:tab algn="l" pos="10333080"/>
                  <a:tab algn="l" pos="10782360"/>
                </a:tabLst>
              </a:pPr>
              <a:r>
                <a:rPr b="0" lang="en-AU" sz="11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RESULTS TABLE (key = StudentID+Subject)</a:t>
              </a:r>
              <a:endParaRPr b="0" lang="en-AU" sz="1100" spc="-1" strike="noStrike">
                <a:latin typeface="Arial"/>
              </a:endParaRPr>
            </a:p>
          </p:txBody>
        </p:sp>
        <p:sp>
          <p:nvSpPr>
            <p:cNvPr id="391" name=""/>
            <p:cNvSpPr/>
            <p:nvPr/>
          </p:nvSpPr>
          <p:spPr>
            <a:xfrm flipH="1" flipV="1">
              <a:off x="459000" y="1688040"/>
              <a:ext cx="379800" cy="1257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2320">
              <a:solidFill>
                <a:srgbClr val="ff0000"/>
              </a:solidFill>
              <a:miter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" name=""/>
            <p:cNvSpPr/>
            <p:nvPr/>
          </p:nvSpPr>
          <p:spPr>
            <a:xfrm flipV="1">
              <a:off x="1302840" y="2941920"/>
              <a:ext cx="1708560" cy="32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2320">
              <a:solidFill>
                <a:srgbClr val="ff0000"/>
              </a:solidFill>
              <a:miter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" name=""/>
            <p:cNvSpPr/>
            <p:nvPr/>
          </p:nvSpPr>
          <p:spPr>
            <a:xfrm>
              <a:off x="495360" y="1725480"/>
              <a:ext cx="172440" cy="367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1"/>
                </a:spcBef>
                <a:spcAft>
                  <a:spcPts val="11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  <a:tab algn="l" pos="10333080"/>
                  <a:tab algn="l" pos="10782360"/>
                </a:tabLst>
              </a:pPr>
              <a:r>
                <a:rPr b="0" lang="en-A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1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2840040" y="2809800"/>
              <a:ext cx="172800" cy="367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1"/>
                </a:spcBef>
                <a:spcAft>
                  <a:spcPts val="11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  <a:tab algn="l" pos="10333080"/>
                  <a:tab algn="l" pos="10782360"/>
                </a:tabLst>
              </a:pPr>
              <a:r>
                <a:rPr b="0" lang="en-A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1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395" name=""/>
            <p:cNvSpPr/>
            <p:nvPr/>
          </p:nvSpPr>
          <p:spPr>
            <a:xfrm rot="16200000">
              <a:off x="856440" y="2607480"/>
              <a:ext cx="172800" cy="367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1"/>
                </a:spcBef>
                <a:spcAft>
                  <a:spcPts val="11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  <a:tab algn="l" pos="10333080"/>
                  <a:tab algn="l" pos="10782360"/>
                </a:tabLst>
              </a:pPr>
              <a:r>
                <a:rPr b="0" lang="en-A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8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396" name=""/>
            <p:cNvSpPr/>
            <p:nvPr/>
          </p:nvSpPr>
          <p:spPr>
            <a:xfrm rot="16200000">
              <a:off x="1486800" y="2637720"/>
              <a:ext cx="172800" cy="367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1"/>
                </a:spcBef>
                <a:spcAft>
                  <a:spcPts val="11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  <a:tab algn="l" pos="10333080"/>
                  <a:tab algn="l" pos="10782360"/>
                </a:tabLst>
              </a:pPr>
              <a:r>
                <a:rPr b="0" lang="en-A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8</a:t>
              </a:r>
              <a:endParaRPr b="0" lang="en-AU" sz="1800" spc="-1" strike="noStrike">
                <a:latin typeface="Arial"/>
              </a:endParaRPr>
            </a:p>
          </p:txBody>
        </p:sp>
        <p:pic>
          <p:nvPicPr>
            <p:cNvPr id="397" name="" descr=""/>
            <p:cNvPicPr/>
            <p:nvPr/>
          </p:nvPicPr>
          <p:blipFill>
            <a:blip r:embed="rId5"/>
            <a:stretch/>
          </p:blipFill>
          <p:spPr>
            <a:xfrm>
              <a:off x="250920" y="1341360"/>
              <a:ext cx="1839600" cy="35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8" name="" descr=""/>
            <p:cNvPicPr/>
            <p:nvPr/>
          </p:nvPicPr>
          <p:blipFill>
            <a:blip r:embed="rId6"/>
            <a:stretch/>
          </p:blipFill>
          <p:spPr>
            <a:xfrm>
              <a:off x="2384280" y="1865160"/>
              <a:ext cx="909360" cy="358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9" name=""/>
            <p:cNvSpPr/>
            <p:nvPr/>
          </p:nvSpPr>
          <p:spPr>
            <a:xfrm>
              <a:off x="2091960" y="1522080"/>
              <a:ext cx="360720" cy="517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2320">
              <a:solidFill>
                <a:srgbClr val="ff0000"/>
              </a:solidFill>
              <a:miter/>
              <a:tailEnd len="med" type="arrow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" name=""/>
            <p:cNvSpPr/>
            <p:nvPr/>
          </p:nvSpPr>
          <p:spPr>
            <a:xfrm>
              <a:off x="2209680" y="1900080"/>
              <a:ext cx="172800" cy="367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1"/>
                </a:spcBef>
                <a:spcAft>
                  <a:spcPts val="11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  <a:tab algn="l" pos="10333080"/>
                  <a:tab algn="l" pos="10782360"/>
                </a:tabLst>
              </a:pPr>
              <a:r>
                <a:rPr b="0" lang="en-A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1</a:t>
              </a:r>
              <a:endParaRPr b="0" lang="en-AU" sz="1800" spc="-1" strike="noStrike">
                <a:latin typeface="Arial"/>
              </a:endParaRPr>
            </a:p>
          </p:txBody>
        </p:sp>
        <p:sp>
          <p:nvSpPr>
            <p:cNvPr id="401" name=""/>
            <p:cNvSpPr/>
            <p:nvPr/>
          </p:nvSpPr>
          <p:spPr>
            <a:xfrm rot="16200000">
              <a:off x="2196360" y="1348560"/>
              <a:ext cx="172800" cy="367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11"/>
                </a:spcBef>
                <a:spcAft>
                  <a:spcPts val="11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  <a:tab algn="l" pos="10333080"/>
                  <a:tab algn="l" pos="10782360"/>
                </a:tabLst>
              </a:pPr>
              <a:r>
                <a:rPr b="0" lang="en-AU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8</a:t>
              </a:r>
              <a:endParaRPr b="0" lang="en-AU" sz="1800" spc="-1" strike="noStrike">
                <a:latin typeface="Arial"/>
              </a:endParaRPr>
            </a:p>
          </p:txBody>
        </p:sp>
      </p:grpSp>
      <p:pic>
        <p:nvPicPr>
          <p:cNvPr id="402" name="" descr=""/>
          <p:cNvPicPr/>
          <p:nvPr/>
        </p:nvPicPr>
        <p:blipFill>
          <a:blip r:embed="rId7"/>
          <a:stretch/>
        </p:blipFill>
        <p:spPr>
          <a:xfrm>
            <a:off x="3292560" y="4292640"/>
            <a:ext cx="5851080" cy="2387160"/>
          </a:xfrm>
          <a:prstGeom prst="rect">
            <a:avLst/>
          </a:prstGeom>
          <a:ln w="0">
            <a:noFill/>
          </a:ln>
        </p:spPr>
      </p:pic>
      <p:sp>
        <p:nvSpPr>
          <p:cNvPr id="403" name=""/>
          <p:cNvSpPr/>
          <p:nvPr/>
        </p:nvSpPr>
        <p:spPr>
          <a:xfrm>
            <a:off x="755640" y="4365720"/>
            <a:ext cx="25556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Or…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"/>
          <p:cNvSpPr/>
          <p:nvPr/>
        </p:nvSpPr>
        <p:spPr>
          <a:xfrm>
            <a:off x="457200" y="0"/>
            <a:ext cx="8229240" cy="12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6000" spc="-1" strike="noStrike">
                <a:solidFill>
                  <a:srgbClr val="000000"/>
                </a:solidFill>
                <a:latin typeface="Calibri"/>
                <a:ea typeface="Microsoft YaHei"/>
              </a:rPr>
              <a:t>The Reveal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405" name=""/>
          <p:cNvSpPr/>
          <p:nvPr/>
        </p:nvSpPr>
        <p:spPr>
          <a:xfrm>
            <a:off x="0" y="1557360"/>
            <a:ext cx="2555640" cy="71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100" spc="-1" strike="noStrike">
                <a:solidFill>
                  <a:srgbClr val="ff0000"/>
                </a:solidFill>
                <a:latin typeface="Calibri"/>
                <a:ea typeface="DejaVu Sans"/>
              </a:rPr>
              <a:t>Before…</a:t>
            </a:r>
            <a:endParaRPr b="0" lang="en-AU" sz="4100" spc="-1" strike="noStrike">
              <a:latin typeface="Arial"/>
            </a:endParaRPr>
          </a:p>
        </p:txBody>
      </p:sp>
      <p:pic>
        <p:nvPicPr>
          <p:cNvPr id="406" name="" descr=""/>
          <p:cNvPicPr/>
          <p:nvPr/>
        </p:nvPicPr>
        <p:blipFill>
          <a:blip r:embed="rId1"/>
          <a:stretch/>
        </p:blipFill>
        <p:spPr>
          <a:xfrm>
            <a:off x="2195640" y="1484280"/>
            <a:ext cx="6624000" cy="807840"/>
          </a:xfrm>
          <a:prstGeom prst="rect">
            <a:avLst/>
          </a:prstGeom>
          <a:ln w="0">
            <a:noFill/>
          </a:ln>
        </p:spPr>
      </p:pic>
      <p:sp>
        <p:nvSpPr>
          <p:cNvPr id="407" name=""/>
          <p:cNvSpPr/>
          <p:nvPr/>
        </p:nvSpPr>
        <p:spPr>
          <a:xfrm>
            <a:off x="2050920" y="3141720"/>
            <a:ext cx="2555640" cy="709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100" spc="-1" strike="noStrike">
                <a:solidFill>
                  <a:srgbClr val="ff0000"/>
                </a:solidFill>
                <a:latin typeface="Calibri"/>
                <a:ea typeface="DejaVu Sans"/>
              </a:rPr>
              <a:t>After…</a:t>
            </a:r>
            <a:endParaRPr b="0" lang="en-AU" sz="4100" spc="-1" strike="noStrike">
              <a:latin typeface="Arial"/>
            </a:endParaRPr>
          </a:p>
        </p:txBody>
      </p:sp>
      <p:pic>
        <p:nvPicPr>
          <p:cNvPr id="408" name="" descr=""/>
          <p:cNvPicPr/>
          <p:nvPr/>
        </p:nvPicPr>
        <p:blipFill>
          <a:blip r:embed="rId2"/>
          <a:stretch/>
        </p:blipFill>
        <p:spPr>
          <a:xfrm>
            <a:off x="6659640" y="4797360"/>
            <a:ext cx="1990440" cy="838080"/>
          </a:xfrm>
          <a:prstGeom prst="rect">
            <a:avLst/>
          </a:prstGeom>
          <a:ln w="0">
            <a:noFill/>
          </a:ln>
        </p:spPr>
      </p:pic>
      <p:pic>
        <p:nvPicPr>
          <p:cNvPr id="409" name="" descr=""/>
          <p:cNvPicPr/>
          <p:nvPr/>
        </p:nvPicPr>
        <p:blipFill>
          <a:blip r:embed="rId3"/>
          <a:stretch/>
        </p:blipFill>
        <p:spPr>
          <a:xfrm>
            <a:off x="2184480" y="5624640"/>
            <a:ext cx="990000" cy="837720"/>
          </a:xfrm>
          <a:prstGeom prst="rect">
            <a:avLst/>
          </a:prstGeom>
          <a:ln w="0">
            <a:noFill/>
          </a:ln>
        </p:spPr>
      </p:pic>
      <p:pic>
        <p:nvPicPr>
          <p:cNvPr id="410" name="" descr=""/>
          <p:cNvPicPr/>
          <p:nvPr/>
        </p:nvPicPr>
        <p:blipFill>
          <a:blip r:embed="rId4"/>
          <a:stretch/>
        </p:blipFill>
        <p:spPr>
          <a:xfrm>
            <a:off x="3160800" y="5621400"/>
            <a:ext cx="942480" cy="856800"/>
          </a:xfrm>
          <a:prstGeom prst="rect">
            <a:avLst/>
          </a:prstGeom>
          <a:ln w="0">
            <a:noFill/>
          </a:ln>
        </p:spPr>
      </p:pic>
      <p:pic>
        <p:nvPicPr>
          <p:cNvPr id="411" name="" descr=""/>
          <p:cNvPicPr/>
          <p:nvPr/>
        </p:nvPicPr>
        <p:blipFill>
          <a:blip r:embed="rId5"/>
          <a:stretch/>
        </p:blipFill>
        <p:spPr>
          <a:xfrm>
            <a:off x="4103640" y="5624640"/>
            <a:ext cx="704520" cy="847080"/>
          </a:xfrm>
          <a:prstGeom prst="rect">
            <a:avLst/>
          </a:prstGeom>
          <a:ln w="0">
            <a:noFill/>
          </a:ln>
        </p:spPr>
      </p:pic>
      <p:sp>
        <p:nvSpPr>
          <p:cNvPr id="412" name=""/>
          <p:cNvSpPr/>
          <p:nvPr/>
        </p:nvSpPr>
        <p:spPr>
          <a:xfrm>
            <a:off x="2112840" y="6392880"/>
            <a:ext cx="2746080" cy="27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200" spc="-1" strike="noStrike">
                <a:solidFill>
                  <a:srgbClr val="ff0000"/>
                </a:solidFill>
                <a:latin typeface="Calibri"/>
                <a:ea typeface="DejaVu Sans"/>
              </a:rPr>
              <a:t>RESULTS TABLE (key = StudentID+Subject)</a:t>
            </a:r>
            <a:endParaRPr b="0" lang="en-AU" sz="1200" spc="-1" strike="noStrike"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 flipH="1" flipV="1">
            <a:off x="2409840" y="4507560"/>
            <a:ext cx="268920" cy="111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4" name=""/>
          <p:cNvSpPr/>
          <p:nvPr/>
        </p:nvSpPr>
        <p:spPr>
          <a:xfrm flipV="1">
            <a:off x="3632040" y="5213520"/>
            <a:ext cx="3029400" cy="40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"/>
          <p:cNvSpPr/>
          <p:nvPr/>
        </p:nvSpPr>
        <p:spPr>
          <a:xfrm>
            <a:off x="2268360" y="4653000"/>
            <a:ext cx="35856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16" name=""/>
          <p:cNvSpPr/>
          <p:nvPr/>
        </p:nvSpPr>
        <p:spPr>
          <a:xfrm>
            <a:off x="6372360" y="479736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 rot="16200000">
            <a:off x="2517840" y="5116680"/>
            <a:ext cx="3582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18" name=""/>
          <p:cNvSpPr/>
          <p:nvPr/>
        </p:nvSpPr>
        <p:spPr>
          <a:xfrm rot="16200000">
            <a:off x="3566160" y="529668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419" name="" descr=""/>
          <p:cNvPicPr/>
          <p:nvPr/>
        </p:nvPicPr>
        <p:blipFill>
          <a:blip r:embed="rId6"/>
          <a:stretch/>
        </p:blipFill>
        <p:spPr>
          <a:xfrm>
            <a:off x="1547640" y="3789360"/>
            <a:ext cx="3790800" cy="742680"/>
          </a:xfrm>
          <a:prstGeom prst="rect">
            <a:avLst/>
          </a:prstGeom>
          <a:ln w="0">
            <a:noFill/>
          </a:ln>
        </p:spPr>
      </p:pic>
      <p:pic>
        <p:nvPicPr>
          <p:cNvPr id="420" name="" descr=""/>
          <p:cNvPicPr/>
          <p:nvPr/>
        </p:nvPicPr>
        <p:blipFill>
          <a:blip r:embed="rId7"/>
          <a:stretch/>
        </p:blipFill>
        <p:spPr>
          <a:xfrm>
            <a:off x="6799320" y="3284640"/>
            <a:ext cx="1875960" cy="742320"/>
          </a:xfrm>
          <a:prstGeom prst="rect">
            <a:avLst/>
          </a:prstGeom>
          <a:ln w="0">
            <a:noFill/>
          </a:ln>
        </p:spPr>
      </p:pic>
      <p:sp>
        <p:nvSpPr>
          <p:cNvPr id="421" name=""/>
          <p:cNvSpPr/>
          <p:nvPr/>
        </p:nvSpPr>
        <p:spPr>
          <a:xfrm flipV="1">
            <a:off x="5338440" y="3654720"/>
            <a:ext cx="1460880" cy="50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rgbClr val="ff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"/>
          <p:cNvSpPr/>
          <p:nvPr/>
        </p:nvSpPr>
        <p:spPr>
          <a:xfrm>
            <a:off x="6443640" y="33480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23" name=""/>
          <p:cNvSpPr/>
          <p:nvPr/>
        </p:nvSpPr>
        <p:spPr>
          <a:xfrm rot="16200000">
            <a:off x="5366520" y="3785400"/>
            <a:ext cx="3600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424" name=""/>
          <p:cNvSpPr/>
          <p:nvPr/>
        </p:nvSpPr>
        <p:spPr>
          <a:xfrm>
            <a:off x="6588000" y="5589720"/>
            <a:ext cx="2231640" cy="27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1200" spc="-1" strike="noStrike">
                <a:solidFill>
                  <a:srgbClr val="ff0000"/>
                </a:solidFill>
                <a:latin typeface="Calibri"/>
                <a:ea typeface="DejaVu Sans"/>
              </a:rPr>
              <a:t>SUBJECTS TABLE (key = Subject)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"/>
          <p:cNvSpPr/>
          <p:nvPr/>
        </p:nvSpPr>
        <p:spPr>
          <a:xfrm>
            <a:off x="468360" y="6922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  <a:ea typeface="Microsoft YaHei"/>
              </a:rPr>
              <a:t>The end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26" name=""/>
          <p:cNvSpPr/>
          <p:nvPr/>
        </p:nvSpPr>
        <p:spPr>
          <a:xfrm>
            <a:off x="468360" y="2276640"/>
            <a:ext cx="8229240" cy="327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Thanks to Robert Timmer-Arends for the scenario and staging of the normalisation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457200" y="2746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No.  There are repeating groups (subject, subjectcost, grade)</a:t>
            </a:r>
            <a:endParaRPr b="0" lang="en-AU" sz="36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250920" y="2276640"/>
            <a:ext cx="8475120" cy="1032840"/>
          </a:xfrm>
          <a:prstGeom prst="rect">
            <a:avLst/>
          </a:prstGeom>
          <a:ln w="0">
            <a:noFill/>
          </a:ln>
        </p:spPr>
      </p:pic>
      <p:sp>
        <p:nvSpPr>
          <p:cNvPr id="49" name=""/>
          <p:cNvSpPr/>
          <p:nvPr/>
        </p:nvSpPr>
        <p:spPr>
          <a:xfrm>
            <a:off x="539640" y="429264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900" spc="-1" strike="noStrike">
                <a:solidFill>
                  <a:srgbClr val="000000"/>
                </a:solidFill>
                <a:latin typeface="Calibri"/>
                <a:ea typeface="DejaVu Sans"/>
              </a:rPr>
              <a:t>How can you make it 1NF?</a:t>
            </a:r>
            <a:endParaRPr b="0" lang="en-AU" sz="3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395280" y="6922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Create new rows so each cell contains only one value</a:t>
            </a:r>
            <a:endParaRPr b="0" lang="en-AU" sz="36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324000" y="3860640"/>
            <a:ext cx="8568720" cy="948960"/>
          </a:xfrm>
          <a:prstGeom prst="rect">
            <a:avLst/>
          </a:prstGeom>
          <a:ln w="0">
            <a:noFill/>
          </a:ln>
        </p:spPr>
      </p:pic>
      <p:sp>
        <p:nvSpPr>
          <p:cNvPr id="52" name=""/>
          <p:cNvSpPr/>
          <p:nvPr/>
        </p:nvSpPr>
        <p:spPr>
          <a:xfrm>
            <a:off x="539640" y="515772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But now look – is the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studentID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primary key still valid?</a:t>
            </a:r>
            <a:endParaRPr b="0" lang="en-AU" sz="36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324000" y="2133720"/>
            <a:ext cx="8475120" cy="1032840"/>
          </a:xfrm>
          <a:prstGeom prst="rect">
            <a:avLst/>
          </a:prstGeom>
          <a:ln w="0">
            <a:noFill/>
          </a:ln>
        </p:spPr>
      </p:pic>
      <p:sp>
        <p:nvSpPr>
          <p:cNvPr id="54" name=""/>
          <p:cNvSpPr/>
          <p:nvPr/>
        </p:nvSpPr>
        <p:spPr>
          <a:xfrm>
            <a:off x="4140360" y="3213000"/>
            <a:ext cx="647280" cy="576000"/>
          </a:xfrm>
          <a:custGeom>
            <a:avLst/>
            <a:gdLst/>
            <a:ahLst/>
            <a:rect l="l" t="t" r="r" b="b"/>
            <a:pathLst>
              <a:path w="1801" h="1603">
                <a:moveTo>
                  <a:pt x="450" y="0"/>
                </a:moveTo>
                <a:lnTo>
                  <a:pt x="450" y="801"/>
                </a:lnTo>
                <a:lnTo>
                  <a:pt x="0" y="801"/>
                </a:lnTo>
                <a:lnTo>
                  <a:pt x="900" y="1602"/>
                </a:lnTo>
                <a:lnTo>
                  <a:pt x="1800" y="801"/>
                </a:lnTo>
                <a:lnTo>
                  <a:pt x="1350" y="801"/>
                </a:lnTo>
                <a:lnTo>
                  <a:pt x="1350" y="0"/>
                </a:lnTo>
                <a:lnTo>
                  <a:pt x="450" y="0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395280" y="6922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No – the studentID no longer uniquely identifies each row</a:t>
            </a:r>
            <a:endParaRPr b="0" lang="en-AU" sz="3600" spc="-1" strike="noStrike"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324000" y="2349360"/>
            <a:ext cx="8568720" cy="948960"/>
          </a:xfrm>
          <a:prstGeom prst="rect">
            <a:avLst/>
          </a:prstGeom>
          <a:ln w="0">
            <a:noFill/>
          </a:ln>
        </p:spPr>
      </p:pic>
      <p:sp>
        <p:nvSpPr>
          <p:cNvPr id="57" name=""/>
          <p:cNvSpPr/>
          <p:nvPr/>
        </p:nvSpPr>
        <p:spPr>
          <a:xfrm>
            <a:off x="468360" y="4292640"/>
            <a:ext cx="8229240" cy="1512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You now need to declare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studentID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subject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together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uniquely identify each row.</a:t>
            </a:r>
            <a:endParaRPr b="0" lang="en-A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n-A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 the new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key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is StudentID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and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Subject.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 flipH="1" flipV="1">
            <a:off x="1114560" y="3283920"/>
            <a:ext cx="4177080" cy="865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"/>
          <p:cNvSpPr/>
          <p:nvPr/>
        </p:nvSpPr>
        <p:spPr>
          <a:xfrm flipH="1" flipV="1">
            <a:off x="6586920" y="3283920"/>
            <a:ext cx="937080" cy="93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"/>
          <p:cNvSpPr/>
          <p:nvPr/>
        </p:nvSpPr>
        <p:spPr>
          <a:xfrm>
            <a:off x="395280" y="6922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Microsoft YaHei"/>
              </a:rPr>
              <a:t>So. We now have 1NF.</a:t>
            </a:r>
            <a:endParaRPr b="0" lang="en-AU" sz="4000" spc="-1" strike="noStrike"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324000" y="2349360"/>
            <a:ext cx="8568720" cy="948960"/>
          </a:xfrm>
          <a:prstGeom prst="rect">
            <a:avLst/>
          </a:prstGeom>
          <a:ln w="0">
            <a:noFill/>
          </a:ln>
        </p:spPr>
      </p:pic>
      <p:sp>
        <p:nvSpPr>
          <p:cNvPr id="62" name=""/>
          <p:cNvSpPr/>
          <p:nvPr/>
        </p:nvSpPr>
        <p:spPr>
          <a:xfrm>
            <a:off x="468360" y="4076640"/>
            <a:ext cx="8229240" cy="151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Is it 2NF?</a:t>
            </a:r>
            <a:endParaRPr b="0" lang="en-A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"/>
          <p:cNvSpPr/>
          <p:nvPr/>
        </p:nvSpPr>
        <p:spPr>
          <a:xfrm>
            <a:off x="395280" y="6922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Studentname 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and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 address 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are dependent on studentID (which is part of the key)</a:t>
            </a:r>
            <a:br/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Microsoft YaHei"/>
              </a:rPr>
              <a:t>This is good.</a:t>
            </a:r>
            <a:endParaRPr b="0" lang="en-AU" sz="3600" spc="-1" strike="noStrike"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324000" y="2349360"/>
            <a:ext cx="8568720" cy="948960"/>
          </a:xfrm>
          <a:prstGeom prst="rect">
            <a:avLst/>
          </a:prstGeom>
          <a:ln w="0">
            <a:noFill/>
          </a:ln>
        </p:spPr>
      </p:pic>
      <p:sp>
        <p:nvSpPr>
          <p:cNvPr id="65" name=""/>
          <p:cNvSpPr/>
          <p:nvPr/>
        </p:nvSpPr>
        <p:spPr>
          <a:xfrm>
            <a:off x="468360" y="4076640"/>
            <a:ext cx="8229240" cy="2376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But they are </a:t>
            </a:r>
            <a:r>
              <a:rPr b="1" lang="en-A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dependent on </a:t>
            </a:r>
            <a:r>
              <a:rPr b="0" i="1" lang="en-A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Subject</a:t>
            </a:r>
            <a:r>
              <a:rPr b="0" lang="en-A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(the </a:t>
            </a:r>
            <a:r>
              <a:rPr b="0" i="1" lang="en-A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other</a:t>
            </a:r>
            <a:r>
              <a:rPr b="0" lang="en-AU" sz="4800" spc="-1" strike="noStrike">
                <a:solidFill>
                  <a:srgbClr val="000000"/>
                </a:solidFill>
                <a:latin typeface="Calibri"/>
                <a:ea typeface="DejaVu Sans"/>
              </a:rPr>
              <a:t> part of the key)</a:t>
            </a:r>
            <a:endParaRPr b="0" lang="en-A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/>
          <p:nvPr/>
        </p:nvSpPr>
        <p:spPr>
          <a:xfrm>
            <a:off x="395280" y="692280"/>
            <a:ext cx="8229240" cy="11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  <a:ea typeface="Microsoft YaHei"/>
              </a:rPr>
              <a:t>And 2NF requires…</a:t>
            </a:r>
            <a:endParaRPr b="0" lang="en-AU" sz="4000" spc="-1" strike="noStrike"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324000" y="2349360"/>
            <a:ext cx="8568720" cy="948960"/>
          </a:xfrm>
          <a:prstGeom prst="rect">
            <a:avLst/>
          </a:prstGeom>
          <a:ln w="0">
            <a:noFill/>
          </a:ln>
        </p:spPr>
      </p:pic>
      <p:sp>
        <p:nvSpPr>
          <p:cNvPr id="68" name=""/>
          <p:cNvSpPr/>
          <p:nvPr/>
        </p:nvSpPr>
        <p:spPr>
          <a:xfrm>
            <a:off x="468360" y="4076640"/>
            <a:ext cx="8229240" cy="151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All non-key fields are dependent on the ENTIRE key (studentID + subject)</a:t>
            </a:r>
            <a:endParaRPr b="0" lang="en-A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2011-10-18T08:20:50Z</dcterms:created>
  <dc:creator>Mark Kelly</dc:creator>
  <dc:description/>
  <dc:language>en-AU</dc:language>
  <cp:lastModifiedBy>Mark Kelly</cp:lastModifiedBy>
  <dcterms:modified xsi:type="dcterms:W3CDTF">2022-01-25T09:54:25Z</dcterms:modified>
  <cp:revision>12</cp:revision>
  <dc:subject/>
  <dc:title>A Normalisation Example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