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presProps.xml" ContentType="application/vnd.openxmlformats-officedocument.presentationml.presPro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4"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2"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43"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4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
        <p:nvSpPr>
          <p:cNvPr id="4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5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
        <p:nvSpPr>
          <p:cNvPr id="5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
        <p:nvSpPr>
          <p:cNvPr id="5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56"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5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6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62"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endParaRPr b="0" lang="en-AU" sz="3200" spc="-1" strike="noStrike">
              <a:latin typeface="Arial"/>
            </a:endParaRPr>
          </a:p>
        </p:txBody>
      </p:sp>
      <p:sp>
        <p:nvSpPr>
          <p:cNvPr id="63"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6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6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6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68"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70"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71"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72"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73"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74"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endParaRPr b="0" lang="en-AU" sz="3200" spc="-1" strike="noStrike">
              <a:latin typeface="Arial"/>
            </a:endParaRPr>
          </a:p>
        </p:txBody>
      </p:sp>
      <p:sp>
        <p:nvSpPr>
          <p:cNvPr id="75"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7"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r>
              <a:rPr b="0" lang="en-AU" sz="4400" spc="-1" strike="noStrike">
                <a:latin typeface="Arial"/>
              </a:rPr>
              <a:t>Click to edit the title text format</a:t>
            </a:r>
            <a:endParaRPr b="0" lang="en-AU"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pic>
        <p:nvPicPr>
          <p:cNvPr id="76" name="" descr=""/>
          <p:cNvPicPr/>
          <p:nvPr/>
        </p:nvPicPr>
        <p:blipFill>
          <a:blip r:embed="rId2"/>
          <a:stretch/>
        </p:blipFill>
        <p:spPr>
          <a:xfrm>
            <a:off x="3960" y="5760"/>
            <a:ext cx="10074240" cy="5668560"/>
          </a:xfrm>
          <a:prstGeom prst="rect">
            <a:avLst/>
          </a:prstGeom>
          <a:ln w="0">
            <a:noFill/>
          </a:ln>
        </p:spPr>
      </p:pic>
      <p:sp>
        <p:nvSpPr>
          <p:cNvPr id="77" name="PlaceHolder 1"/>
          <p:cNvSpPr>
            <a:spLocks noGrp="1"/>
          </p:cNvSpPr>
          <p:nvPr>
            <p:ph type="subTitle"/>
          </p:nvPr>
        </p:nvSpPr>
        <p:spPr>
          <a:xfrm>
            <a:off x="3960" y="5220000"/>
            <a:ext cx="2049480" cy="537840"/>
          </a:xfrm>
          <a:prstGeom prst="rect">
            <a:avLst/>
          </a:prstGeom>
          <a:noFill/>
          <a:ln w="0">
            <a:noFill/>
          </a:ln>
        </p:spPr>
        <p:txBody>
          <a:bodyPr lIns="0" rIns="0" tIns="0" bIns="0" anchor="ctr">
            <a:noAutofit/>
          </a:bodyPr>
          <a:p>
            <a:pPr algn="ctr">
              <a:lnSpc>
                <a:spcPct val="100000"/>
              </a:lnSpc>
              <a:buNone/>
            </a:pPr>
            <a:r>
              <a:rPr b="1" lang="en-AU" sz="1600" spc="-1" strike="noStrike">
                <a:solidFill>
                  <a:srgbClr val="ffff00"/>
                </a:solidFill>
                <a:latin typeface="Gentium Book Basic"/>
              </a:rPr>
              <a:t>v.1.1 - 2022-02-09</a:t>
            </a:r>
            <a:endParaRPr b="0" lang="en-AU" sz="1600" spc="-1" strike="noStrike">
              <a:latin typeface="Arial"/>
            </a:endParaRPr>
          </a:p>
        </p:txBody>
      </p:sp>
      <p:sp>
        <p:nvSpPr>
          <p:cNvPr id="78" name=""/>
          <p:cNvSpPr/>
          <p:nvPr/>
        </p:nvSpPr>
        <p:spPr>
          <a:xfrm>
            <a:off x="144000" y="2118960"/>
            <a:ext cx="3166200" cy="64584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AU" sz="4400" spc="-1" strike="noStrike">
                <a:solidFill>
                  <a:srgbClr val="ffff00"/>
                </a:solidFill>
                <a:latin typeface="Gentium Book Basic"/>
                <a:ea typeface="DejaVu Sans"/>
              </a:rPr>
              <a:t>VCE </a:t>
            </a:r>
            <a:endParaRPr b="0" lang="en-AU" sz="4400" spc="-1" strike="noStrike">
              <a:latin typeface="Arial"/>
            </a:endParaRPr>
          </a:p>
          <a:p>
            <a:pPr>
              <a:lnSpc>
                <a:spcPct val="100000"/>
              </a:lnSpc>
              <a:buNone/>
            </a:pPr>
            <a:r>
              <a:rPr b="1" lang="en-AU" sz="4400" spc="-1" strike="noStrike">
                <a:solidFill>
                  <a:srgbClr val="ffff00"/>
                </a:solidFill>
                <a:latin typeface="Gentium Book Basic"/>
                <a:ea typeface="DejaVu Sans"/>
              </a:rPr>
              <a:t>Computing</a:t>
            </a:r>
            <a:br/>
            <a:r>
              <a:rPr b="1" lang="en-AU" sz="4400" spc="-1" strike="noStrike">
                <a:solidFill>
                  <a:srgbClr val="ffff00"/>
                </a:solidFill>
                <a:latin typeface="Gentium Book Basic"/>
                <a:ea typeface="DejaVu Sans"/>
              </a:rPr>
              <a:t>Exam </a:t>
            </a:r>
            <a:endParaRPr b="0" lang="en-AU" sz="4400" spc="-1" strike="noStrike">
              <a:latin typeface="Arial"/>
            </a:endParaRPr>
          </a:p>
          <a:p>
            <a:pPr>
              <a:lnSpc>
                <a:spcPct val="100000"/>
              </a:lnSpc>
              <a:buNone/>
            </a:pPr>
            <a:r>
              <a:rPr b="1" lang="en-AU" sz="4400" spc="-1" strike="noStrike">
                <a:solidFill>
                  <a:srgbClr val="ffff00"/>
                </a:solidFill>
                <a:latin typeface="Gentium Book Basic"/>
                <a:ea typeface="DejaVu Sans"/>
              </a:rPr>
              <a:t>Tips</a:t>
            </a:r>
            <a:endParaRPr b="0" lang="en-AU" sz="4400" spc="-1" strike="noStrike">
              <a:latin typeface="Arial"/>
            </a:endParaRPr>
          </a:p>
        </p:txBody>
      </p:sp>
      <p:grpSp>
        <p:nvGrpSpPr>
          <p:cNvPr id="79" name=""/>
          <p:cNvGrpSpPr/>
          <p:nvPr/>
        </p:nvGrpSpPr>
        <p:grpSpPr>
          <a:xfrm>
            <a:off x="1440000" y="214920"/>
            <a:ext cx="2283480" cy="895680"/>
            <a:chOff x="1440000" y="214920"/>
            <a:chExt cx="2283480" cy="895680"/>
          </a:xfrm>
        </p:grpSpPr>
        <p:pic>
          <p:nvPicPr>
            <p:cNvPr id="80" name="" descr=""/>
            <p:cNvPicPr/>
            <p:nvPr/>
          </p:nvPicPr>
          <p:blipFill>
            <a:blip r:embed="rId3"/>
            <a:stretch/>
          </p:blipFill>
          <p:spPr>
            <a:xfrm>
              <a:off x="1440000" y="214920"/>
              <a:ext cx="2283480" cy="683280"/>
            </a:xfrm>
            <a:prstGeom prst="rect">
              <a:avLst/>
            </a:prstGeom>
            <a:ln w="0">
              <a:noFill/>
            </a:ln>
          </p:spPr>
        </p:pic>
        <p:pic>
          <p:nvPicPr>
            <p:cNvPr id="81" name="" descr=""/>
            <p:cNvPicPr/>
            <p:nvPr/>
          </p:nvPicPr>
          <p:blipFill>
            <a:blip r:embed="rId4"/>
            <a:stretch/>
          </p:blipFill>
          <p:spPr>
            <a:xfrm>
              <a:off x="1728000" y="865440"/>
              <a:ext cx="1693080" cy="245160"/>
            </a:xfrm>
            <a:prstGeom prst="rect">
              <a:avLst/>
            </a:prstGeom>
            <a:ln w="0">
              <a:noFill/>
            </a:ln>
          </p:spPr>
        </p:pic>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How to pass a VCE Computing Exam</a:t>
            </a:r>
            <a:endParaRPr b="0" lang="en-AU" sz="4400" spc="-1" strike="noStrike">
              <a:latin typeface="Arial"/>
            </a:endParaRPr>
          </a:p>
        </p:txBody>
      </p:sp>
      <p:sp>
        <p:nvSpPr>
          <p:cNvPr id="108" name=""/>
          <p:cNvSpPr/>
          <p:nvPr/>
        </p:nvSpPr>
        <p:spPr>
          <a:xfrm>
            <a:off x="4812840" y="513036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956BC0B8-7C68-4B96-8414-DDB6522F736B}"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34F810B-C271-4028-9C36-BD80D515664B}" type="slidecount">
              <a:rPr b="0" lang="en-AU" sz="1100" spc="-1" strike="noStrike">
                <a:solidFill>
                  <a:srgbClr val="cccccc"/>
                </a:solidFill>
                <a:latin typeface="Arial"/>
                <a:ea typeface="DejaVu Sans"/>
              </a:rPr>
              <a:t>10</a:t>
            </a:fld>
            <a:endParaRPr b="0" lang="en-AU" sz="1100" spc="-1" strike="noStrike">
              <a:latin typeface="Arial"/>
            </a:endParaRPr>
          </a:p>
        </p:txBody>
      </p:sp>
      <p:sp>
        <p:nvSpPr>
          <p:cNvPr id="109" name=""/>
          <p:cNvSpPr/>
          <p:nvPr/>
        </p:nvSpPr>
        <p:spPr>
          <a:xfrm>
            <a:off x="672120" y="1126080"/>
            <a:ext cx="8686080" cy="4441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In brief (for those with short memories)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if given a case study, your answer must be relevant to that case, not for </a:t>
            </a:r>
            <a:r>
              <a:rPr b="0" i="1" lang="en-AU" sz="1800" spc="-1" strike="noStrike">
                <a:solidFill>
                  <a:srgbClr val="000000"/>
                </a:solidFill>
                <a:latin typeface="Arial"/>
                <a:ea typeface="DejaVu Sans"/>
              </a:rPr>
              <a:t>any</a:t>
            </a:r>
            <a:r>
              <a:rPr b="0" lang="en-AU" sz="1800" spc="-1" strike="noStrike">
                <a:solidFill>
                  <a:srgbClr val="000000"/>
                </a:solidFill>
                <a:latin typeface="Arial"/>
                <a:ea typeface="DejaVu Sans"/>
              </a:rPr>
              <a:t> case.</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if you can think of several options, choose the </a:t>
            </a:r>
            <a:r>
              <a:rPr b="0" i="1" lang="en-AU" sz="1800" spc="-1" strike="noStrike">
                <a:solidFill>
                  <a:srgbClr val="000000"/>
                </a:solidFill>
                <a:latin typeface="Arial"/>
                <a:ea typeface="DejaVu Sans"/>
              </a:rPr>
              <a:t>best</a:t>
            </a:r>
            <a:r>
              <a:rPr b="0" lang="en-AU" sz="1800" spc="-1" strike="noStrike">
                <a:solidFill>
                  <a:srgbClr val="000000"/>
                </a:solidFill>
                <a:latin typeface="Arial"/>
                <a:ea typeface="DejaVu Sans"/>
              </a:rPr>
              <a:t> option, not just the first option you thought of</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read the question carefully and work out exactly what it wants you to do before you start writing</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identify the </a:t>
            </a:r>
            <a:r>
              <a:rPr b="1" lang="en-AU" sz="1800" spc="-1" strike="noStrike">
                <a:solidFill>
                  <a:srgbClr val="000000"/>
                </a:solidFill>
                <a:latin typeface="Arial"/>
                <a:ea typeface="DejaVu Sans"/>
              </a:rPr>
              <a:t>verb</a:t>
            </a:r>
            <a:r>
              <a:rPr b="0" lang="en-AU" sz="1800" spc="-1" strike="noStrike">
                <a:solidFill>
                  <a:srgbClr val="000000"/>
                </a:solidFill>
                <a:latin typeface="Arial"/>
                <a:ea typeface="DejaVu Sans"/>
              </a:rPr>
              <a:t> of the question and obey it</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use IT terms like "data", "efficiency" and "affordance" according to the study design’s definitions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How to pass a VCE Computing Exam</a:t>
            </a:r>
            <a:endParaRPr b="0" lang="en-AU" sz="4400" spc="-1" strike="noStrike">
              <a:latin typeface="Arial"/>
            </a:endParaRPr>
          </a:p>
        </p:txBody>
      </p:sp>
      <p:sp>
        <p:nvSpPr>
          <p:cNvPr id="111" name=""/>
          <p:cNvSpPr/>
          <p:nvPr/>
        </p:nvSpPr>
        <p:spPr>
          <a:xfrm>
            <a:off x="4812840" y="513036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2D4C698E-D73B-415F-8A89-E7702142229D}"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776D83F-114F-4999-88AE-D677F7EDF5FA}" type="slidecount">
              <a:rPr b="0" lang="en-AU" sz="1100" spc="-1" strike="noStrike">
                <a:solidFill>
                  <a:srgbClr val="cccccc"/>
                </a:solidFill>
                <a:latin typeface="Arial"/>
                <a:ea typeface="DejaVu Sans"/>
              </a:rPr>
              <a:t>11</a:t>
            </a:fld>
            <a:endParaRPr b="0" lang="en-AU" sz="1100" spc="-1" strike="noStrike">
              <a:latin typeface="Arial"/>
            </a:endParaRPr>
          </a:p>
        </p:txBody>
      </p:sp>
      <p:sp>
        <p:nvSpPr>
          <p:cNvPr id="112" name=""/>
          <p:cNvSpPr/>
          <p:nvPr/>
        </p:nvSpPr>
        <p:spPr>
          <a:xfrm>
            <a:off x="672120" y="1126080"/>
            <a:ext cx="8686080" cy="3372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Bonus points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Do not be </a:t>
            </a:r>
            <a:r>
              <a:rPr b="1" lang="en-AU" sz="1800" spc="-1" strike="noStrike">
                <a:solidFill>
                  <a:srgbClr val="000000"/>
                </a:solidFill>
                <a:latin typeface="Arial"/>
                <a:ea typeface="DejaVu Sans"/>
              </a:rPr>
              <a:t>irrelevant, vague and waffly</a:t>
            </a:r>
            <a:r>
              <a:rPr b="0" lang="en-AU" sz="1800" spc="-1" strike="noStrike">
                <a:solidFill>
                  <a:srgbClr val="000000"/>
                </a:solidFill>
                <a:latin typeface="Arial"/>
                <a:ea typeface="DejaVu Sans"/>
              </a:rPr>
              <a:t>. </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Answer succinctly.</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Don't try to bluff. </a:t>
            </a:r>
            <a:r>
              <a:rPr b="1" lang="en-AU" sz="1800" spc="-1" strike="noStrike">
                <a:solidFill>
                  <a:srgbClr val="000000"/>
                </a:solidFill>
                <a:latin typeface="Arial"/>
                <a:ea typeface="DejaVu Sans"/>
              </a:rPr>
              <a:t>Bluffing DOES NOT WORK</a:t>
            </a:r>
            <a:r>
              <a:rPr b="0" lang="en-AU" sz="1800" spc="-1" strike="noStrike">
                <a:solidFill>
                  <a:srgbClr val="000000"/>
                </a:solidFill>
                <a:latin typeface="Arial"/>
                <a:ea typeface="DejaVu Sans"/>
              </a:rPr>
              <a:t>. It just wastes your time and makes exam markers snigger at you.</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 answer the question you were asked, not the one you </a:t>
            </a:r>
            <a:r>
              <a:rPr b="0" i="1" lang="en-AU" sz="1800" spc="-1" strike="noStrike">
                <a:solidFill>
                  <a:srgbClr val="000000"/>
                </a:solidFill>
                <a:latin typeface="Arial"/>
                <a:ea typeface="DejaVu Sans"/>
              </a:rPr>
              <a:t>wished</a:t>
            </a:r>
            <a:r>
              <a:rPr b="0" lang="en-AU" sz="1800" spc="-1" strike="noStrike">
                <a:solidFill>
                  <a:srgbClr val="000000"/>
                </a:solidFill>
                <a:latin typeface="Arial"/>
                <a:ea typeface="DejaVu Sans"/>
              </a:rPr>
              <a:t> you'd been asked</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e.g. </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Q. Describe one benefit of using fibre optic cable.</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A. While FOC is useful in some cases, category cable is good because it is....</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Right Mental Approach to Exams</a:t>
            </a:r>
            <a:endParaRPr b="0" lang="en-AU" sz="4400" spc="-1" strike="noStrike">
              <a:latin typeface="Arial"/>
            </a:endParaRPr>
          </a:p>
        </p:txBody>
      </p:sp>
      <p:sp>
        <p:nvSpPr>
          <p:cNvPr id="114"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E59A1B79-F271-4C71-9B18-C6519C3C664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491946F7-7496-486B-A30E-145D15F9007D}" type="slidecount">
              <a:rPr b="0" lang="en-AU" sz="1100" spc="-1" strike="noStrike">
                <a:solidFill>
                  <a:srgbClr val="cccccc"/>
                </a:solidFill>
                <a:latin typeface="Arial"/>
                <a:ea typeface="DejaVu Sans"/>
              </a:rPr>
              <a:t>12</a:t>
            </a:fld>
            <a:endParaRPr b="0" lang="en-AU" sz="1100" spc="-1" strike="noStrike">
              <a:latin typeface="Arial"/>
            </a:endParaRPr>
          </a:p>
        </p:txBody>
      </p:sp>
      <p:sp>
        <p:nvSpPr>
          <p:cNvPr id="115" name=""/>
          <p:cNvSpPr/>
          <p:nvPr/>
        </p:nvSpPr>
        <p:spPr>
          <a:xfrm>
            <a:off x="900000" y="1260000"/>
            <a:ext cx="8638200" cy="398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2400" spc="-1" strike="noStrike">
                <a:solidFill>
                  <a:srgbClr val="000000"/>
                </a:solidFill>
                <a:latin typeface="Arial"/>
                <a:ea typeface="DejaVu Sans"/>
              </a:rPr>
              <a:t>The exam is your way of showing how much you know about IT. </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2400" spc="-1" strike="noStrike">
                <a:solidFill>
                  <a:srgbClr val="000000"/>
                </a:solidFill>
                <a:latin typeface="Arial"/>
                <a:ea typeface="DejaVu Sans"/>
              </a:rPr>
              <a:t>The examiners do not </a:t>
            </a:r>
            <a:r>
              <a:rPr b="1" lang="en-AU" sz="2400" spc="-1" strike="noStrike">
                <a:solidFill>
                  <a:srgbClr val="000000"/>
                </a:solidFill>
                <a:latin typeface="Arial"/>
                <a:ea typeface="DejaVu Sans"/>
              </a:rPr>
              <a:t>deliberately</a:t>
            </a:r>
            <a:r>
              <a:rPr b="0" lang="en-AU" sz="2400" spc="-1" strike="noStrike">
                <a:solidFill>
                  <a:srgbClr val="000000"/>
                </a:solidFill>
                <a:latin typeface="Arial"/>
                <a:ea typeface="DejaVu Sans"/>
              </a:rPr>
              <a:t> try to trick or confuse you </a:t>
            </a:r>
            <a:r>
              <a:rPr b="0" lang="en-AU" sz="1400" spc="-1" strike="noStrike">
                <a:solidFill>
                  <a:srgbClr val="000000"/>
                </a:solidFill>
                <a:latin typeface="Arial"/>
                <a:ea typeface="DejaVu Sans"/>
              </a:rPr>
              <a:t>(but they occasionally do </a:t>
            </a:r>
            <a:r>
              <a:rPr b="1" lang="en-AU" sz="1400" spc="-1" strike="noStrike">
                <a:solidFill>
                  <a:srgbClr val="000000"/>
                </a:solidFill>
                <a:latin typeface="Arial"/>
                <a:ea typeface="DejaVu Sans"/>
              </a:rPr>
              <a:t>unintentionally</a:t>
            </a:r>
            <a:r>
              <a:rPr b="0" lang="en-AU" sz="1400" spc="-1" strike="noStrike">
                <a:solidFill>
                  <a:srgbClr val="000000"/>
                </a:solidFill>
                <a:latin typeface="Arial"/>
                <a:ea typeface="DejaVu Sans"/>
              </a:rPr>
              <a:t> confuse people. Handling this is an art.)</a:t>
            </a:r>
            <a:endParaRPr b="0" lang="en-AU" sz="1400" spc="-1" strike="noStrike">
              <a:latin typeface="Arial"/>
            </a:endParaRPr>
          </a:p>
          <a:p>
            <a:pPr>
              <a:lnSpc>
                <a:spcPct val="100000"/>
              </a:lnSpc>
              <a:buNone/>
            </a:pPr>
            <a:endParaRPr b="0" lang="en-AU" sz="1400" spc="-1" strike="noStrike">
              <a:latin typeface="Arial"/>
            </a:endParaRPr>
          </a:p>
          <a:p>
            <a:pPr>
              <a:lnSpc>
                <a:spcPct val="100000"/>
              </a:lnSpc>
              <a:buNone/>
            </a:pPr>
            <a:r>
              <a:rPr b="0" lang="en-AU" sz="2400" spc="-1" strike="noStrike">
                <a:solidFill>
                  <a:srgbClr val="000000"/>
                </a:solidFill>
                <a:latin typeface="Arial"/>
                <a:ea typeface="DejaVu Sans"/>
              </a:rPr>
              <a:t>The examiners are really keen that you do as well as you can.</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2400" spc="-1" strike="noStrike">
                <a:solidFill>
                  <a:srgbClr val="000000"/>
                </a:solidFill>
                <a:latin typeface="Arial"/>
                <a:ea typeface="DejaVu Sans"/>
              </a:rPr>
              <a:t>View the exam as a showcase for your efforts during the year, rather than as a punishment.</a:t>
            </a:r>
            <a:endParaRPr b="0" lang="en-AU" sz="2400" spc="-1" strike="noStrike">
              <a:latin typeface="Arial"/>
            </a:endParaRPr>
          </a:p>
          <a:p>
            <a:pPr>
              <a:lnSpc>
                <a:spcPct val="100000"/>
              </a:lnSpc>
              <a:buNone/>
            </a:pPr>
            <a:endParaRPr b="0" lang="en-AU" sz="2400" spc="-1" strike="noStrike">
              <a:latin typeface="Arial"/>
            </a:endParaRPr>
          </a:p>
          <a:p>
            <a:pPr>
              <a:lnSpc>
                <a:spcPct val="100000"/>
              </a:lnSpc>
              <a:buNone/>
            </a:pPr>
            <a:r>
              <a:rPr b="0" lang="en-AU" sz="1500" spc="-1" strike="noStrike">
                <a:solidFill>
                  <a:srgbClr val="000000"/>
                </a:solidFill>
                <a:latin typeface="Arial"/>
                <a:ea typeface="DejaVu Sans"/>
              </a:rPr>
              <a:t>But if you have made </a:t>
            </a:r>
            <a:r>
              <a:rPr b="1" lang="en-AU" sz="1500" spc="-1" strike="noStrike">
                <a:solidFill>
                  <a:srgbClr val="000000"/>
                </a:solidFill>
                <a:latin typeface="Arial"/>
                <a:ea typeface="DejaVu Sans"/>
              </a:rPr>
              <a:t>no</a:t>
            </a:r>
            <a:r>
              <a:rPr b="0" lang="en-AU" sz="1500" spc="-1" strike="noStrike">
                <a:solidFill>
                  <a:srgbClr val="000000"/>
                </a:solidFill>
                <a:latin typeface="Arial"/>
                <a:ea typeface="DejaVu Sans"/>
              </a:rPr>
              <a:t> effort during the year – you have been warned.</a:t>
            </a:r>
            <a:endParaRPr b="0" lang="en-AU" sz="15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Right Mental Approach to Exams</a:t>
            </a:r>
            <a:endParaRPr b="0" lang="en-AU" sz="4400" spc="-1" strike="noStrike">
              <a:latin typeface="Arial"/>
            </a:endParaRPr>
          </a:p>
        </p:txBody>
      </p:sp>
      <p:sp>
        <p:nvSpPr>
          <p:cNvPr id="117"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36A1977-2EC9-453D-9BCF-E5A03E7D011E}"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CB9BBDC2-8816-4098-88A9-CA183AB14B0C}" type="slidecount">
              <a:rPr b="0" lang="en-AU" sz="1100" spc="-1" strike="noStrike">
                <a:solidFill>
                  <a:srgbClr val="cccccc"/>
                </a:solidFill>
                <a:latin typeface="Arial"/>
                <a:ea typeface="DejaVu Sans"/>
              </a:rPr>
              <a:t>13</a:t>
            </a:fld>
            <a:endParaRPr b="0" lang="en-AU" sz="1100" spc="-1" strike="noStrike">
              <a:latin typeface="Arial"/>
            </a:endParaRPr>
          </a:p>
        </p:txBody>
      </p:sp>
      <p:pic>
        <p:nvPicPr>
          <p:cNvPr id="118" name="" descr=""/>
          <p:cNvPicPr/>
          <p:nvPr/>
        </p:nvPicPr>
        <p:blipFill>
          <a:blip r:embed="rId1"/>
          <a:stretch/>
        </p:blipFill>
        <p:spPr>
          <a:xfrm>
            <a:off x="936000" y="1980000"/>
            <a:ext cx="3874680" cy="2512440"/>
          </a:xfrm>
          <a:prstGeom prst="rect">
            <a:avLst/>
          </a:prstGeom>
          <a:ln w="0">
            <a:noFill/>
          </a:ln>
        </p:spPr>
      </p:pic>
      <p:pic>
        <p:nvPicPr>
          <p:cNvPr id="119" name="" descr=""/>
          <p:cNvPicPr/>
          <p:nvPr/>
        </p:nvPicPr>
        <p:blipFill>
          <a:blip r:embed="rId2"/>
          <a:stretch/>
        </p:blipFill>
        <p:spPr>
          <a:xfrm>
            <a:off x="5446440" y="2012400"/>
            <a:ext cx="3731760" cy="28458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21"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99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You must have a study and revision method that works for </a:t>
            </a:r>
            <a:r>
              <a:rPr b="1" lang="en-AU" sz="3200" spc="-1" strike="noStrike">
                <a:solidFill>
                  <a:srgbClr val="000099"/>
                </a:solidFill>
                <a:latin typeface="Gentium Book Basic"/>
              </a:rPr>
              <a:t>you.</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 </a:t>
            </a:r>
            <a:r>
              <a:rPr b="0" lang="en-AU" sz="3200" spc="-1" strike="noStrike">
                <a:solidFill>
                  <a:srgbClr val="000099"/>
                </a:solidFill>
                <a:latin typeface="Gentium Book Basic"/>
              </a:rPr>
              <a:t>Don't worry about how </a:t>
            </a:r>
            <a:r>
              <a:rPr b="1" lang="en-AU" sz="3200" spc="-1" strike="noStrike">
                <a:solidFill>
                  <a:srgbClr val="000099"/>
                </a:solidFill>
                <a:latin typeface="Gentium Book Basic"/>
              </a:rPr>
              <a:t>other</a:t>
            </a:r>
            <a:r>
              <a:rPr b="0" lang="en-AU" sz="3200" spc="-1" strike="noStrike">
                <a:solidFill>
                  <a:srgbClr val="000099"/>
                </a:solidFill>
                <a:latin typeface="Gentium Book Basic"/>
              </a:rPr>
              <a:t> people learn best. You do what works best for you.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Now is not the time to be experimenting with "interesting" exam preparation fads.</a:t>
            </a:r>
            <a:endParaRPr b="0" lang="en-AU" sz="3200" spc="-1" strike="noStrike">
              <a:latin typeface="Arial"/>
            </a:endParaRPr>
          </a:p>
        </p:txBody>
      </p:sp>
      <p:sp>
        <p:nvSpPr>
          <p:cNvPr id="122"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0835274C-6DB8-442A-AC72-57953459F68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83CAD55-269E-437B-9203-F5660BA3B7F2}" type="slidecount">
              <a:rPr b="0" lang="en-AU" sz="1100" spc="-1" strike="noStrike">
                <a:solidFill>
                  <a:srgbClr val="cccccc"/>
                </a:solidFill>
                <a:latin typeface="Arial"/>
                <a:ea typeface="DejaVu Sans"/>
              </a:rPr>
              <a:t>14</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24"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know you learn best by reading and writing, read and write your notes with a pen.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learn best by typing, type.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learn best by listening, record your notes onto tape and listen to them over and over.</a:t>
            </a:r>
            <a:endParaRPr b="0" lang="en-AU" sz="3200" spc="-1" strike="noStrike">
              <a:latin typeface="Arial"/>
            </a:endParaRPr>
          </a:p>
        </p:txBody>
      </p:sp>
      <p:sp>
        <p:nvSpPr>
          <p:cNvPr id="125"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D787ECD5-E9D8-470F-9771-2BBA46883BE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F2AC260C-1E4D-47EA-993F-B6779FCA491A}" type="slidecount">
              <a:rPr b="0" lang="en-AU" sz="1100" spc="-1" strike="noStrike">
                <a:solidFill>
                  <a:srgbClr val="cccccc"/>
                </a:solidFill>
                <a:latin typeface="Arial"/>
                <a:ea typeface="DejaVu Sans"/>
              </a:rPr>
              <a:t>15</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27"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1000"/>
          </a:bodyPr>
          <a:p>
            <a:pPr marL="432000" indent="-324000">
              <a:lnSpc>
                <a:spcPct val="100000"/>
              </a:lnSpc>
              <a:spcBef>
                <a:spcPts val="1417"/>
              </a:spcBef>
              <a:buClr>
                <a:srgbClr val="000000"/>
              </a:buClr>
              <a:buSzPct val="45000"/>
              <a:buFont typeface="Wingdings" charset="2"/>
              <a:buChar char=""/>
            </a:pPr>
            <a:r>
              <a:rPr b="1" lang="en-AU" sz="3200" spc="-1" strike="noStrike">
                <a:solidFill>
                  <a:srgbClr val="000099"/>
                </a:solidFill>
                <a:latin typeface="Gentium Book Basic"/>
              </a:rPr>
              <a:t>Look at previous VCAA and practice exams.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Work on them under exam conditions, with a strict time limit.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Compare your answers with the solutions.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find you're off track with an answer, do more research.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You don’t need to do a full paper: set yourself 10 minutes for a single 5 mark question.</a:t>
            </a:r>
            <a:endParaRPr b="0" lang="en-AU" sz="3200" spc="-1" strike="noStrike">
              <a:latin typeface="Arial"/>
            </a:endParaRPr>
          </a:p>
        </p:txBody>
      </p:sp>
      <p:sp>
        <p:nvSpPr>
          <p:cNvPr id="128"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04086DA9-D765-4A2A-B316-01F6FF13A523}"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60DF56C-F15E-440E-8785-46D9F8F0FF25}" type="slidecount">
              <a:rPr b="0" lang="en-AU" sz="1100" spc="-1" strike="noStrike">
                <a:solidFill>
                  <a:srgbClr val="cccccc"/>
                </a:solidFill>
                <a:latin typeface="Arial"/>
                <a:ea typeface="DejaVu Sans"/>
              </a:rPr>
              <a:t>16</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30"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56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Build a </a:t>
            </a:r>
            <a:r>
              <a:rPr b="1" lang="en-AU" sz="3200" spc="-1" strike="noStrike">
                <a:solidFill>
                  <a:srgbClr val="000099"/>
                </a:solidFill>
                <a:latin typeface="Gentium Book Basic"/>
              </a:rPr>
              <a:t>personal</a:t>
            </a:r>
            <a:r>
              <a:rPr b="0" lang="en-AU" sz="3200" spc="-1" strike="noStrike">
                <a:solidFill>
                  <a:srgbClr val="000099"/>
                </a:solidFill>
                <a:latin typeface="Gentium Book Basic"/>
              </a:rPr>
              <a:t> KK summary - write your </a:t>
            </a:r>
            <a:r>
              <a:rPr b="1" lang="en-AU" sz="3200" spc="-1" strike="noStrike">
                <a:solidFill>
                  <a:srgbClr val="000099"/>
                </a:solidFill>
                <a:latin typeface="Gentium Book Basic"/>
              </a:rPr>
              <a:t>own</a:t>
            </a:r>
            <a:r>
              <a:rPr b="0" lang="en-AU" sz="3200" spc="-1" strike="noStrike">
                <a:solidFill>
                  <a:srgbClr val="000099"/>
                </a:solidFill>
                <a:latin typeface="Gentium Book Basic"/>
              </a:rPr>
              <a:t> outlines of the main concepts and key words, and examples. Don’t borrow your friend’s summary – it won’t suit you any more than if you borrowed their orthopaedic shoes or prescription eyeglasses.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 </a:t>
            </a:r>
            <a:r>
              <a:rPr b="1" lang="en-AU" sz="3200" spc="-1" strike="noStrike">
                <a:solidFill>
                  <a:srgbClr val="000099"/>
                </a:solidFill>
                <a:latin typeface="Gentium Book Basic"/>
              </a:rPr>
              <a:t>not </a:t>
            </a:r>
            <a:r>
              <a:rPr b="0" lang="en-AU" sz="3200" spc="-1" strike="noStrike">
                <a:solidFill>
                  <a:srgbClr val="000099"/>
                </a:solidFill>
                <a:latin typeface="Gentium Book Basic"/>
              </a:rPr>
              <a:t>try to plough through your entire textbook once a week.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Daily refreshing of selected topics is far more effective in establishing long-term memory than weekly pig outs on huge quantities of material</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Pig-outs will leave you mentally exhausted after the first hour, and little will be remembered.</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You'll also hate the process and do anything to avoid doing it again.</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Keep it short, painless, and satisfying.</a:t>
            </a:r>
            <a:endParaRPr b="0" lang="en-AU" sz="3200" spc="-1" strike="noStrike">
              <a:latin typeface="Arial"/>
            </a:endParaRPr>
          </a:p>
        </p:txBody>
      </p:sp>
      <p:sp>
        <p:nvSpPr>
          <p:cNvPr id="131"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99994B9C-86FD-4273-9D94-564CE22A7BB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D509A537-F158-4A57-A6BE-D7FFFF1EF355}" type="slidecount">
              <a:rPr b="0" lang="en-AU" sz="1100" spc="-1" strike="noStrike">
                <a:solidFill>
                  <a:srgbClr val="cccccc"/>
                </a:solidFill>
                <a:latin typeface="Arial"/>
                <a:ea typeface="DejaVu Sans"/>
              </a:rPr>
              <a:t>17</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33"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69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Don’t do the same activity more than about 30 minutes.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Read the text for a while</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Answer a few sample questions for a bit</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Summarise the meaning of “data integrity” in your own words in 5 minutes</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Have a stretch, pat the cat</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List 4 things that protect data...</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etc</a:t>
            </a:r>
            <a:endParaRPr b="0" lang="en-AU" sz="3200" spc="-1" strike="noStrike">
              <a:latin typeface="Arial"/>
            </a:endParaRPr>
          </a:p>
        </p:txBody>
      </p:sp>
      <p:sp>
        <p:nvSpPr>
          <p:cNvPr id="134"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D345B3DD-19E1-4FF9-A6E0-FA9DEF4AE8B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BE7AF56-74DB-4B8C-A5C6-80755211932E}" type="slidecount">
              <a:rPr b="0" lang="en-AU" sz="1100" spc="-1" strike="noStrike">
                <a:solidFill>
                  <a:srgbClr val="cccccc"/>
                </a:solidFill>
                <a:latin typeface="Arial"/>
                <a:ea typeface="DejaVu Sans"/>
              </a:rPr>
              <a:t>18</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36"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91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know you have trouble with certain concepts or words, write (or draw) a really good typical example of it that you can remember easily. e.g. "analysis" vs "design" in the PSM</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a </a:t>
            </a:r>
            <a:r>
              <a:rPr b="1" lang="en-AU" sz="3200" spc="-1" strike="noStrike">
                <a:solidFill>
                  <a:srgbClr val="000099"/>
                </a:solidFill>
                <a:latin typeface="Gentium Book Basic"/>
              </a:rPr>
              <a:t>brief, concrete</a:t>
            </a:r>
            <a:r>
              <a:rPr b="0" lang="en-AU" sz="3200" spc="-1" strike="noStrike">
                <a:solidFill>
                  <a:srgbClr val="000099"/>
                </a:solidFill>
                <a:latin typeface="Gentium Book Basic"/>
              </a:rPr>
              <a:t> example of each will be far more memorable than an abstract paragraph full of words you copied from a website or book.</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37"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DCD47CAE-1376-4B13-8425-640D1D78D600}"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10E9BC9-526B-4CE1-A8D8-E933A92E7D99}" type="slidecount">
              <a:rPr b="0" lang="en-AU" sz="1100" spc="-1" strike="noStrike">
                <a:solidFill>
                  <a:srgbClr val="cccccc"/>
                </a:solidFill>
                <a:latin typeface="Arial"/>
                <a:ea typeface="DejaVu Sans"/>
              </a:rPr>
              <a:t>19</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How to pass a VCE Computing Exam</a:t>
            </a:r>
            <a:endParaRPr b="0" lang="en-AU" sz="4400" spc="-1" strike="noStrike">
              <a:latin typeface="Arial"/>
            </a:endParaRPr>
          </a:p>
        </p:txBody>
      </p:sp>
      <p:sp>
        <p:nvSpPr>
          <p:cNvPr id="83" name="PlaceHolder 2"/>
          <p:cNvSpPr>
            <a:spLocks noGrp="1"/>
          </p:cNvSpPr>
          <p:nvPr>
            <p:ph/>
          </p:nvPr>
        </p:nvSpPr>
        <p:spPr>
          <a:xfrm>
            <a:off x="-180000" y="1392120"/>
            <a:ext cx="3993480" cy="3646080"/>
          </a:xfrm>
          <a:prstGeom prst="rect">
            <a:avLst/>
          </a:prstGeom>
          <a:noFill/>
          <a:ln w="0">
            <a:noFill/>
          </a:ln>
        </p:spPr>
        <p:txBody>
          <a:bodyPr lIns="0" rIns="0" tIns="0" bIns="0" anchor="t">
            <a:normAutofit fontScale="74000"/>
          </a:bodyPr>
          <a:p>
            <a:pPr marL="432000" indent="-324000" algn="r">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Before the exam</a:t>
            </a:r>
            <a:endParaRPr b="0" lang="en-AU" sz="3200" spc="-1" strike="noStrike">
              <a:latin typeface="Arial"/>
            </a:endParaRPr>
          </a:p>
          <a:p>
            <a:pPr marL="432000" indent="-324000" algn="r">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During the exam</a:t>
            </a:r>
            <a:endParaRPr b="0" lang="en-AU" sz="3200" spc="-1" strike="noStrike">
              <a:latin typeface="Arial"/>
            </a:endParaRPr>
          </a:p>
          <a:p>
            <a:pPr lvl="1" marL="864000" indent="-324000" algn="r">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Reading time</a:t>
            </a:r>
            <a:endParaRPr b="0" lang="en-AU" sz="3200" spc="-1" strike="noStrike">
              <a:latin typeface="Arial"/>
            </a:endParaRPr>
          </a:p>
          <a:p>
            <a:pPr lvl="1" marL="864000" indent="-324000" algn="r">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Writing time</a:t>
            </a:r>
            <a:endParaRPr b="0" lang="en-AU" sz="3200" spc="-1" strike="noStrike">
              <a:latin typeface="Arial"/>
            </a:endParaRPr>
          </a:p>
          <a:p>
            <a:pPr lvl="2" marL="1296000" indent="-288000" algn="r">
              <a:lnSpc>
                <a:spcPct val="100000"/>
              </a:lnSpc>
              <a:spcBef>
                <a:spcPts val="850"/>
              </a:spcBef>
              <a:buClr>
                <a:srgbClr val="000000"/>
              </a:buClr>
              <a:buSzPct val="45000"/>
              <a:buFont typeface="Wingdings" charset="2"/>
              <a:buChar char=""/>
            </a:pPr>
            <a:r>
              <a:rPr b="0" lang="en-AU" sz="3200" spc="-1" strike="noStrike">
                <a:solidFill>
                  <a:srgbClr val="000099"/>
                </a:solidFill>
                <a:latin typeface="Gentium Book Basic"/>
              </a:rPr>
              <a:t>Section A</a:t>
            </a:r>
            <a:endParaRPr b="0" lang="en-AU" sz="3200" spc="-1" strike="noStrike">
              <a:latin typeface="Arial"/>
            </a:endParaRPr>
          </a:p>
          <a:p>
            <a:pPr lvl="2" marL="1296000" indent="-288000" algn="r">
              <a:lnSpc>
                <a:spcPct val="100000"/>
              </a:lnSpc>
              <a:spcBef>
                <a:spcPts val="850"/>
              </a:spcBef>
              <a:buClr>
                <a:srgbClr val="000000"/>
              </a:buClr>
              <a:buSzPct val="45000"/>
              <a:buFont typeface="Wingdings" charset="2"/>
              <a:buChar char=""/>
            </a:pPr>
            <a:r>
              <a:rPr b="0" lang="en-AU" sz="3200" spc="-1" strike="noStrike">
                <a:solidFill>
                  <a:srgbClr val="000099"/>
                </a:solidFill>
                <a:latin typeface="Gentium Book Basic"/>
              </a:rPr>
              <a:t>Section B</a:t>
            </a:r>
            <a:endParaRPr b="0" lang="en-AU" sz="3200" spc="-1" strike="noStrike">
              <a:latin typeface="Arial"/>
            </a:endParaRPr>
          </a:p>
          <a:p>
            <a:pPr lvl="2" marL="1296000" indent="-288000" algn="r">
              <a:lnSpc>
                <a:spcPct val="100000"/>
              </a:lnSpc>
              <a:spcBef>
                <a:spcPts val="850"/>
              </a:spcBef>
              <a:buClr>
                <a:srgbClr val="000000"/>
              </a:buClr>
              <a:buSzPct val="45000"/>
              <a:buFont typeface="Wingdings" charset="2"/>
              <a:buChar char=""/>
            </a:pPr>
            <a:r>
              <a:rPr b="0" lang="en-AU" sz="3200" spc="-1" strike="noStrike">
                <a:solidFill>
                  <a:srgbClr val="000099"/>
                </a:solidFill>
                <a:latin typeface="Gentium Book Basic"/>
              </a:rPr>
              <a:t>Section C</a:t>
            </a:r>
            <a:endParaRPr b="0" lang="en-AU" sz="3200" spc="-1" strike="noStrike">
              <a:latin typeface="Arial"/>
            </a:endParaRPr>
          </a:p>
          <a:p>
            <a:pPr marL="432000" indent="-324000" algn="r">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After the exam</a:t>
            </a:r>
            <a:endParaRPr b="0" lang="en-AU" sz="3200" spc="-1" strike="noStrike">
              <a:latin typeface="Arial"/>
            </a:endParaRPr>
          </a:p>
        </p:txBody>
      </p:sp>
      <p:sp>
        <p:nvSpPr>
          <p:cNvPr id="84"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E187BDEA-5AE7-4661-B99A-81D7C5DC750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48DCD9A-79B7-436D-AF3D-31939E2A50AF}" type="slidecount">
              <a:rPr b="0" lang="en-AU" sz="1100" spc="-1" strike="noStrike">
                <a:solidFill>
                  <a:srgbClr val="cccccc"/>
                </a:solidFill>
                <a:latin typeface="Arial"/>
                <a:ea typeface="DejaVu Sans"/>
              </a:rPr>
              <a:t>2</a:t>
            </a:fld>
            <a:endParaRPr b="0" lang="en-AU" sz="1100" spc="-1" strike="noStrike">
              <a:latin typeface="Arial"/>
            </a:endParaRPr>
          </a:p>
        </p:txBody>
      </p:sp>
      <p:pic>
        <p:nvPicPr>
          <p:cNvPr id="85" name="" descr=""/>
          <p:cNvPicPr/>
          <p:nvPr/>
        </p:nvPicPr>
        <p:blipFill>
          <a:blip r:embed="rId1"/>
          <a:stretch/>
        </p:blipFill>
        <p:spPr>
          <a:xfrm>
            <a:off x="4068000" y="1260000"/>
            <a:ext cx="5578200" cy="38678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39"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95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e.g. "analysis" vs "design"</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Lucida Handwriting"/>
              </a:rPr>
              <a:t>ANALYSIS –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Lucida Handwriting"/>
              </a:rPr>
              <a:t>define the problem, don’t start solving it. </a:t>
            </a:r>
            <a:r>
              <a:rPr b="1" lang="en-AU" sz="3200" spc="-1" strike="noStrike">
                <a:solidFill>
                  <a:srgbClr val="000099"/>
                </a:solidFill>
                <a:latin typeface="Lucida Handwriting"/>
              </a:rPr>
              <a:t>Don’t select software!</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1" lang="en-AU" sz="3200" spc="-1" strike="noStrike">
                <a:solidFill>
                  <a:srgbClr val="000099"/>
                </a:solidFill>
                <a:latin typeface="Lucida Handwriting"/>
              </a:rPr>
              <a:t>DESIGN – choose software, draw mockups.</a:t>
            </a:r>
            <a:endParaRPr b="0" lang="en-AU" sz="3200" spc="-1" strike="noStrike">
              <a:latin typeface="Arial"/>
            </a:endParaRPr>
          </a:p>
        </p:txBody>
      </p:sp>
      <p:sp>
        <p:nvSpPr>
          <p:cNvPr id="140"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53EA86EC-14F9-4658-AEE9-84751638F3D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3335CE32-C5AC-4C76-A736-4278B22CC000}" type="slidecount">
              <a:rPr b="0" lang="en-AU" sz="1100" spc="-1" strike="noStrike">
                <a:solidFill>
                  <a:srgbClr val="cccccc"/>
                </a:solidFill>
                <a:latin typeface="Arial"/>
                <a:ea typeface="DejaVu Sans"/>
              </a:rPr>
              <a:t>20</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42"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Don’t memorise paragraphs of text.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Learn </a:t>
            </a:r>
            <a:r>
              <a:rPr b="0" i="1" lang="en-AU" sz="3200" spc="-1" strike="noStrike">
                <a:solidFill>
                  <a:srgbClr val="000099"/>
                </a:solidFill>
                <a:latin typeface="Gentium Book Basic"/>
              </a:rPr>
              <a:t>concepts</a:t>
            </a:r>
            <a:r>
              <a:rPr b="0" lang="en-AU" sz="3200" spc="-1" strike="noStrike">
                <a:solidFill>
                  <a:srgbClr val="000099"/>
                </a:solidFill>
                <a:latin typeface="Gentium Book Basic"/>
              </a:rPr>
              <a: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You will not be asked to recite paragraphs from your textbook or the study design.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You will be asked to </a:t>
            </a:r>
            <a:r>
              <a:rPr b="0" i="1" lang="en-AU" sz="3200" spc="-1" strike="noStrike">
                <a:solidFill>
                  <a:srgbClr val="000099"/>
                </a:solidFill>
                <a:latin typeface="Gentium Book Basic"/>
              </a:rPr>
              <a:t>apply</a:t>
            </a:r>
            <a:r>
              <a:rPr b="0" lang="en-AU" sz="3200" spc="-1" strike="noStrike">
                <a:solidFill>
                  <a:srgbClr val="000099"/>
                </a:solidFill>
                <a:latin typeface="Gentium Book Basic"/>
              </a:rPr>
              <a:t> your knowledge.</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43"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47247348-6BFA-4386-8BA6-5FA6439350F4}"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38675C0-1CD3-4287-A678-7E90D9989E84}" type="slidecount">
              <a:rPr b="0" lang="en-AU" sz="1100" spc="-1" strike="noStrike">
                <a:solidFill>
                  <a:srgbClr val="cccccc"/>
                </a:solidFill>
                <a:latin typeface="Arial"/>
                <a:ea typeface="DejaVu Sans"/>
              </a:rPr>
              <a:t>21</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45"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6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Focus on the </a:t>
            </a:r>
            <a:r>
              <a:rPr b="1" lang="en-AU" sz="3200" spc="-1" strike="noStrike">
                <a:solidFill>
                  <a:srgbClr val="000099"/>
                </a:solidFill>
                <a:latin typeface="Gentium Book Basic"/>
              </a:rPr>
              <a:t>differences between easily-confused terms</a:t>
            </a:r>
            <a:r>
              <a:rPr b="0" lang="en-AU" sz="3200" spc="-1" strike="noStrike">
                <a:solidFill>
                  <a:srgbClr val="000099"/>
                </a:solidFill>
                <a:latin typeface="Gentium Book Basic"/>
              </a:rPr>
              <a:t>: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effectiveness vs efficiency,</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data vs information,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testing criteria vs testing methods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Read questions carefully, actively looking for those terms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In the exam, </a:t>
            </a:r>
            <a:r>
              <a:rPr b="0" lang="en-AU" sz="3200" spc="-1" strike="noStrike">
                <a:solidFill>
                  <a:srgbClr val="000099"/>
                </a:solidFill>
                <a:highlight>
                  <a:srgbClr val="ffff00"/>
                </a:highlight>
                <a:latin typeface="Gentium Book Basic"/>
              </a:rPr>
              <a:t>highlight them</a:t>
            </a:r>
            <a:r>
              <a:rPr b="0" lang="en-AU" sz="3200" spc="-1" strike="noStrike">
                <a:solidFill>
                  <a:srgbClr val="000099"/>
                </a:solidFill>
                <a:latin typeface="Gentium Book Basic"/>
              </a:rPr>
              <a:t> when they appear</a:t>
            </a:r>
            <a:endParaRPr b="0" lang="en-AU" sz="3200" spc="-1" strike="noStrike">
              <a:latin typeface="Arial"/>
            </a:endParaRPr>
          </a:p>
        </p:txBody>
      </p:sp>
      <p:sp>
        <p:nvSpPr>
          <p:cNvPr id="146"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A1F74C24-506A-4D87-86DA-359FB9B44959}"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88221364-6154-411D-8616-AFE3B53EA4B5}" type="slidecount">
              <a:rPr b="0" lang="en-AU" sz="1100" spc="-1" strike="noStrike">
                <a:solidFill>
                  <a:srgbClr val="cccccc"/>
                </a:solidFill>
                <a:latin typeface="Arial"/>
                <a:ea typeface="DejaVu Sans"/>
              </a:rPr>
              <a:t>22</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48"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Learn basic IT terminology and use IT words carefully.</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Sloppy, vague thinking leads to sloppy, vague (zero-mark) answers like, "He should get more megs" or “She needs to upgrade.”</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49"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2261115A-6102-47F7-90DF-0EC7115318B3}"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F56EF04-4289-4272-916F-00641727F7B0}" type="slidecount">
              <a:rPr b="0" lang="en-AU" sz="1100" spc="-1" strike="noStrike">
                <a:solidFill>
                  <a:srgbClr val="cccccc"/>
                </a:solidFill>
                <a:latin typeface="Arial"/>
                <a:ea typeface="DejaVu Sans"/>
              </a:rPr>
              <a:t>23</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51"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77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Just before the exam, don't break routine.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1" lang="en-AU" sz="3200" spc="-1" strike="noStrike">
                <a:solidFill>
                  <a:srgbClr val="000099"/>
                </a:solidFill>
                <a:latin typeface="Gentium Book Basic"/>
              </a:rPr>
              <a:t>Don't</a:t>
            </a:r>
            <a:r>
              <a:rPr b="0" lang="en-AU" sz="3200" spc="-1" strike="noStrike">
                <a:solidFill>
                  <a:srgbClr val="000099"/>
                </a:solidFill>
                <a:latin typeface="Gentium Book Basic"/>
              </a:rPr>
              <a:t> go to bed at 6pm aiming to be super-bright in the morning. You'll probably wake up at 3am and not be able to get back to sleep.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1" lang="en-AU" sz="3200" spc="-1" strike="noStrike">
                <a:solidFill>
                  <a:srgbClr val="000099"/>
                </a:solidFill>
                <a:latin typeface="Gentium Book Basic"/>
              </a:rPr>
              <a:t>Don't</a:t>
            </a:r>
            <a:r>
              <a:rPr b="0" lang="en-AU" sz="3200" spc="-1" strike="noStrike">
                <a:solidFill>
                  <a:srgbClr val="000099"/>
                </a:solidFill>
                <a:latin typeface="Gentium Book Basic"/>
              </a:rPr>
              <a:t> have a massive breakfast if you usually have a light breakfast. You don't want to discover for the first time during an exam that you can't handle porridge, bacon, Fruit Loops and muesli – and that espresso REALLY messes up your insides.</a:t>
            </a:r>
            <a:endParaRPr b="0" lang="en-AU" sz="3200" spc="-1" strike="noStrike">
              <a:latin typeface="Arial"/>
            </a:endParaRPr>
          </a:p>
        </p:txBody>
      </p:sp>
      <p:sp>
        <p:nvSpPr>
          <p:cNvPr id="152"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EAF91D63-F3EB-4751-AC2A-810918A06C5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C6FDA71C-C7E3-4552-9A7B-474593F6FECA}" type="slidecount">
              <a:rPr b="0" lang="en-AU" sz="1100" spc="-1" strike="noStrike">
                <a:solidFill>
                  <a:srgbClr val="cccccc"/>
                </a:solidFill>
                <a:latin typeface="Arial"/>
                <a:ea typeface="DejaVu Sans"/>
              </a:rPr>
              <a:t>24</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 descr=""/>
          <p:cNvPicPr/>
          <p:nvPr/>
        </p:nvPicPr>
        <p:blipFill>
          <a:blip r:embed="rId1"/>
          <a:stretch/>
        </p:blipFill>
        <p:spPr>
          <a:xfrm>
            <a:off x="7739280" y="3060000"/>
            <a:ext cx="2158920" cy="2247840"/>
          </a:xfrm>
          <a:prstGeom prst="rect">
            <a:avLst/>
          </a:prstGeom>
          <a:ln w="0">
            <a:noFill/>
          </a:ln>
        </p:spPr>
      </p:pic>
      <p:sp>
        <p:nvSpPr>
          <p:cNvPr id="154"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55" name="PlaceHolder 2"/>
          <p:cNvSpPr>
            <a:spLocks noGrp="1"/>
          </p:cNvSpPr>
          <p:nvPr>
            <p:ph/>
          </p:nvPr>
        </p:nvSpPr>
        <p:spPr>
          <a:xfrm>
            <a:off x="504000" y="1326600"/>
            <a:ext cx="7414200" cy="3891600"/>
          </a:xfrm>
          <a:prstGeom prst="rect">
            <a:avLst/>
          </a:prstGeom>
          <a:noFill/>
          <a:ln w="0">
            <a:noFill/>
          </a:ln>
        </p:spPr>
        <p:txBody>
          <a:bodyPr lIns="0" rIns="0" tIns="0" bIns="0" anchor="t">
            <a:normAutofit fontScale="82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 NOT try studying until 3am on the morning of the exam: if you're not already up to speed, this will be useless.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Studying at such hours is only about 2% effective anyway. Go to bed.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find yourself tossing and turning, stop thinking "exam". Think of something else, e.g. mowing the lawn, your favourite episode of Bluey.</a:t>
            </a:r>
            <a:endParaRPr b="0" lang="en-AU" sz="3200" spc="-1" strike="noStrike">
              <a:latin typeface="Arial"/>
            </a:endParaRPr>
          </a:p>
        </p:txBody>
      </p:sp>
      <p:sp>
        <p:nvSpPr>
          <p:cNvPr id="156"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0DF843F7-B091-4503-8F1E-85D8E06850E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2361559-2E1B-4CE8-9EA0-B49B8836905F}" type="slidecount">
              <a:rPr b="0" lang="en-AU" sz="1100" spc="-1" strike="noStrike">
                <a:solidFill>
                  <a:srgbClr val="cccccc"/>
                </a:solidFill>
                <a:latin typeface="Arial"/>
                <a:ea typeface="DejaVu Sans"/>
              </a:rPr>
              <a:t>25</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58" name="PlaceHolder 2"/>
          <p:cNvSpPr>
            <a:spLocks noGrp="1"/>
          </p:cNvSpPr>
          <p:nvPr>
            <p:ph/>
          </p:nvPr>
        </p:nvSpPr>
        <p:spPr>
          <a:xfrm>
            <a:off x="792000" y="1326600"/>
            <a:ext cx="8674200" cy="3531600"/>
          </a:xfrm>
          <a:prstGeom prst="rect">
            <a:avLst/>
          </a:prstGeom>
          <a:noFill/>
          <a:ln w="0">
            <a:noFill/>
          </a:ln>
        </p:spPr>
        <p:txBody>
          <a:bodyPr lIns="0" rIns="0" tIns="0" bIns="0" anchor="t">
            <a:normAutofit fontScale="79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Is your IT exam is at 3pm? What are you </a:t>
            </a:r>
            <a:r>
              <a:rPr b="1" lang="en-AU" sz="3200" spc="-1" strike="noStrike">
                <a:solidFill>
                  <a:srgbClr val="000099"/>
                </a:solidFill>
                <a:latin typeface="Gentium Book Basic"/>
              </a:rPr>
              <a:t>usually</a:t>
            </a:r>
            <a:r>
              <a:rPr b="0" lang="en-AU" sz="3200" spc="-1" strike="noStrike">
                <a:solidFill>
                  <a:srgbClr val="000099"/>
                </a:solidFill>
                <a:latin typeface="Gentium Book Basic"/>
              </a:rPr>
              <a:t> doing at 3pm?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Is your brain in a dozy state and do you always veg out for an hour after getting home? Or are you alert and active?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are dozy and flat at 3pm, practise doing heavy brain work at 3pm for a while before the exam.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Get your body clock into training for </a:t>
            </a:r>
            <a:r>
              <a:rPr b="1" lang="en-AU" sz="3200" spc="-1" strike="noStrike">
                <a:solidFill>
                  <a:srgbClr val="000099"/>
                </a:solidFill>
                <a:latin typeface="Gentium Book Basic"/>
              </a:rPr>
              <a:t>working</a:t>
            </a:r>
            <a:r>
              <a:rPr b="0" lang="en-AU" sz="3200" spc="-1" strike="noStrike">
                <a:solidFill>
                  <a:srgbClr val="000099"/>
                </a:solidFill>
                <a:latin typeface="Gentium Book Basic"/>
              </a:rPr>
              <a:t> instead of </a:t>
            </a:r>
            <a:r>
              <a:rPr b="1" lang="en-AU" sz="3200" spc="-1" strike="noStrike">
                <a:solidFill>
                  <a:srgbClr val="000099"/>
                </a:solidFill>
                <a:latin typeface="Gentium Book Basic"/>
              </a:rPr>
              <a:t>snoozing</a:t>
            </a:r>
            <a:r>
              <a:rPr b="0" lang="en-AU" sz="3200" spc="-1" strike="noStrike">
                <a:solidFill>
                  <a:srgbClr val="000099"/>
                </a:solidFill>
                <a:latin typeface="Gentium Book Basic"/>
              </a:rPr>
              <a:t> at 3pm.</a:t>
            </a:r>
            <a:endParaRPr b="0" lang="en-AU" sz="3200" spc="-1" strike="noStrike">
              <a:latin typeface="Arial"/>
            </a:endParaRPr>
          </a:p>
        </p:txBody>
      </p:sp>
      <p:sp>
        <p:nvSpPr>
          <p:cNvPr id="159"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905606D9-AFFE-444A-940B-4E86E8DB112C}"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ECFD22FC-B706-44B0-8402-BD7CC9BB6988}" type="slidecount">
              <a:rPr b="0" lang="en-AU" sz="1100" spc="-1" strike="noStrike">
                <a:solidFill>
                  <a:srgbClr val="cccccc"/>
                </a:solidFill>
                <a:latin typeface="Arial"/>
                <a:ea typeface="DejaVu Sans"/>
              </a:rPr>
              <a:t>26</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THE EXAM</a:t>
            </a:r>
            <a:endParaRPr b="0" lang="en-AU" sz="4400" spc="-1" strike="noStrike">
              <a:latin typeface="Arial"/>
            </a:endParaRPr>
          </a:p>
        </p:txBody>
      </p:sp>
      <p:sp>
        <p:nvSpPr>
          <p:cNvPr id="161"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4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Make sure you know </a:t>
            </a:r>
            <a:r>
              <a:rPr b="1" lang="en-AU" sz="3200" spc="-1" strike="noStrike">
                <a:solidFill>
                  <a:srgbClr val="000099"/>
                </a:solidFill>
                <a:latin typeface="Gentium Book Basic"/>
              </a:rPr>
              <a:t>when</a:t>
            </a:r>
            <a:r>
              <a:rPr b="0" lang="en-AU" sz="3200" spc="-1" strike="noStrike">
                <a:solidFill>
                  <a:srgbClr val="000099"/>
                </a:solidFill>
                <a:latin typeface="Gentium Book Basic"/>
              </a:rPr>
              <a:t> and </a:t>
            </a:r>
            <a:r>
              <a:rPr b="1" lang="en-AU" sz="3200" spc="-1" strike="noStrike">
                <a:solidFill>
                  <a:srgbClr val="000099"/>
                </a:solidFill>
                <a:latin typeface="Gentium Book Basic"/>
              </a:rPr>
              <a:t>where</a:t>
            </a:r>
            <a:r>
              <a:rPr b="0" lang="en-AU" sz="3200" spc="-1" strike="noStrike">
                <a:solidFill>
                  <a:srgbClr val="000099"/>
                </a:solidFill>
                <a:latin typeface="Gentium Book Basic"/>
              </a:rPr>
              <a:t> the exam will be held.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Don't miss half the exam because your idiot mate Fred said it was at X o'clock.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It is very embarrassing to turn up at the wrong venue too.</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You do </a:t>
            </a:r>
            <a:r>
              <a:rPr b="1" lang="en-AU" sz="3200" spc="-1" strike="noStrike">
                <a:solidFill>
                  <a:srgbClr val="000099"/>
                </a:solidFill>
                <a:latin typeface="Gentium Book Basic"/>
              </a:rPr>
              <a:t>not</a:t>
            </a:r>
            <a:r>
              <a:rPr b="0" lang="en-AU" sz="3200" spc="-1" strike="noStrike">
                <a:solidFill>
                  <a:srgbClr val="000099"/>
                </a:solidFill>
                <a:latin typeface="Gentium Book Basic"/>
              </a:rPr>
              <a:t> get extra time if you arrive late.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Stupidity is </a:t>
            </a:r>
            <a:r>
              <a:rPr b="1" lang="en-AU" sz="3200" spc="-1" strike="noStrike">
                <a:solidFill>
                  <a:srgbClr val="000099"/>
                </a:solidFill>
                <a:latin typeface="Gentium Book Basic"/>
              </a:rPr>
              <a:t>not</a:t>
            </a:r>
            <a:r>
              <a:rPr b="0" lang="en-AU" sz="3200" spc="-1" strike="noStrike">
                <a:solidFill>
                  <a:srgbClr val="000099"/>
                </a:solidFill>
                <a:latin typeface="Gentium Book Basic"/>
              </a:rPr>
              <a:t> grounds for consideration of disadvantage.</a:t>
            </a:r>
            <a:endParaRPr b="0" lang="en-AU" sz="3200" spc="-1" strike="noStrike">
              <a:latin typeface="Arial"/>
            </a:endParaRPr>
          </a:p>
        </p:txBody>
      </p:sp>
      <p:sp>
        <p:nvSpPr>
          <p:cNvPr id="162"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03D23C8-B1AA-45AB-B2B8-08A6A5D0390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FFCFFE6-BD41-4630-9EB8-0AA728858ACA}" type="slidecount">
              <a:rPr b="0" lang="en-AU" sz="1100" spc="-1" strike="noStrike">
                <a:solidFill>
                  <a:srgbClr val="cccccc"/>
                </a:solidFill>
                <a:latin typeface="Arial"/>
                <a:ea typeface="DejaVu Sans"/>
              </a:rPr>
              <a:t>27</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YOU WALK INTO THE EXAM</a:t>
            </a:r>
            <a:endParaRPr b="0" lang="en-AU" sz="4400" spc="-1" strike="noStrike">
              <a:latin typeface="Arial"/>
            </a:endParaRPr>
          </a:p>
        </p:txBody>
      </p:sp>
      <p:sp>
        <p:nvSpPr>
          <p:cNvPr id="164"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3000"/>
          </a:bodyPr>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Go to the toilet. Go twice, just to be sure. Deal with other bodily needs too – you know what yours are. </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Go equipped. You must have a grey-lead pencil for the multiple choice section. Take a sharpener too.</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Bring spare pens, highlighters, erasers and a ruler. Don’t expect freebies.</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Have a reliable </a:t>
            </a:r>
            <a:r>
              <a:rPr b="1" lang="en-AU" sz="2600" spc="-1" strike="noStrike">
                <a:solidFill>
                  <a:srgbClr val="000099"/>
                </a:solidFill>
                <a:latin typeface="Gentium Book Basic"/>
              </a:rPr>
              <a:t>watch</a:t>
            </a:r>
            <a:r>
              <a:rPr b="0" lang="en-AU" sz="2600" spc="-1" strike="noStrike">
                <a:solidFill>
                  <a:srgbClr val="000099"/>
                </a:solidFill>
                <a:latin typeface="Gentium Book Basic"/>
              </a:rPr>
              <a:t> to prop up on the table in front of you so you can better keep track of time. No, you can’t use your phone’s clock.</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Bring tissues. Take some even if you're feeling fine.</a:t>
            </a:r>
            <a:endParaRPr b="0" lang="en-AU" sz="2600" spc="-1" strike="noStrike">
              <a:latin typeface="Arial"/>
            </a:endParaRPr>
          </a:p>
        </p:txBody>
      </p:sp>
      <p:sp>
        <p:nvSpPr>
          <p:cNvPr id="165"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72AA2CE-403C-441E-AC19-86C54E6AE68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0B966E93-61EF-4779-B26C-2C0680882839}" type="slidecount">
              <a:rPr b="0" lang="en-AU" sz="1100" spc="-1" strike="noStrike">
                <a:solidFill>
                  <a:srgbClr val="cccccc"/>
                </a:solidFill>
                <a:latin typeface="Arial"/>
                <a:ea typeface="DejaVu Sans"/>
              </a:rPr>
              <a:t>28</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BEFORE YOU WALK INTO THE EXAM</a:t>
            </a:r>
            <a:endParaRPr b="0" lang="en-AU" sz="4400" spc="-1" strike="noStrike">
              <a:latin typeface="Arial"/>
            </a:endParaRPr>
          </a:p>
        </p:txBody>
      </p:sp>
      <p:sp>
        <p:nvSpPr>
          <p:cNvPr id="167"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74000"/>
          </a:bodyPr>
          <a:p>
            <a:pPr>
              <a:lnSpc>
                <a:spcPct val="100000"/>
              </a:lnSpc>
              <a:spcBef>
                <a:spcPts val="1417"/>
              </a:spcBef>
              <a:buNone/>
            </a:pPr>
            <a:r>
              <a:rPr b="0" lang="en-AU" sz="2600" spc="-1" strike="noStrike">
                <a:solidFill>
                  <a:srgbClr val="000099"/>
                </a:solidFill>
                <a:latin typeface="Gentium Book Basic"/>
              </a:rPr>
              <a:t>You are </a:t>
            </a:r>
            <a:r>
              <a:rPr b="1" lang="en-AU" sz="2600" spc="-1" strike="noStrike">
                <a:solidFill>
                  <a:srgbClr val="000099"/>
                </a:solidFill>
                <a:latin typeface="Gentium Book Basic"/>
              </a:rPr>
              <a:t>not </a:t>
            </a:r>
            <a:r>
              <a:rPr b="0" lang="en-AU" sz="2600" spc="-1" strike="noStrike">
                <a:solidFill>
                  <a:srgbClr val="000099"/>
                </a:solidFill>
                <a:latin typeface="Gentium Book Basic"/>
              </a:rPr>
              <a:t>allowed to take in :</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phones</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calculators (except for Software Development)</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computers (unless you have special needs and have been approved)</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watches with data storage capacity</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dictionaries (even if you are in ESL)</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cheat sheets, books, notes, blank paper</a:t>
            </a:r>
            <a:endParaRPr b="0" lang="en-AU" sz="26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2600" spc="-1" strike="noStrike">
                <a:solidFill>
                  <a:srgbClr val="000099"/>
                </a:solidFill>
                <a:latin typeface="Gentium Book Basic"/>
              </a:rPr>
              <a:t>white-out liquid or tape</a:t>
            </a:r>
            <a:endParaRPr b="0" lang="en-AU" sz="2600" spc="-1" strike="noStrike">
              <a:latin typeface="Arial"/>
            </a:endParaRPr>
          </a:p>
        </p:txBody>
      </p:sp>
      <p:sp>
        <p:nvSpPr>
          <p:cNvPr id="168"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ECED612-D531-4AF3-A84F-9561F70ABB1A}"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D7260CE-D3BB-411B-B97F-EB92B873B450}" type="slidecount">
              <a:rPr b="0" lang="en-AU" sz="1100" spc="-1" strike="noStrike">
                <a:solidFill>
                  <a:srgbClr val="cccccc"/>
                </a:solidFill>
                <a:latin typeface="Arial"/>
                <a:ea typeface="DejaVu Sans"/>
              </a:rPr>
              <a:t>29</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How to pass a VCE Computing Exam</a:t>
            </a:r>
            <a:endParaRPr b="0" lang="en-AU" sz="4400" spc="-1" strike="noStrike">
              <a:latin typeface="Arial"/>
            </a:endParaRPr>
          </a:p>
        </p:txBody>
      </p:sp>
      <p:sp>
        <p:nvSpPr>
          <p:cNvPr id="87"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303830FF-3091-4C86-9923-6664D2480DD0}"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3641061-3B97-4CE3-BC0D-CAA2E363BF69}" type="slidecount">
              <a:rPr b="0" lang="en-AU" sz="1100" spc="-1" strike="noStrike">
                <a:solidFill>
                  <a:srgbClr val="cccccc"/>
                </a:solidFill>
                <a:latin typeface="Arial"/>
                <a:ea typeface="DejaVu Sans"/>
              </a:rPr>
              <a:t>3</a:t>
            </a:fld>
            <a:endParaRPr b="0" lang="en-AU" sz="1100" spc="-1" strike="noStrike">
              <a:latin typeface="Arial"/>
            </a:endParaRPr>
          </a:p>
        </p:txBody>
      </p:sp>
      <p:sp>
        <p:nvSpPr>
          <p:cNvPr id="88" name=""/>
          <p:cNvSpPr/>
          <p:nvPr/>
        </p:nvSpPr>
        <p:spPr>
          <a:xfrm>
            <a:off x="2386440" y="1980000"/>
            <a:ext cx="4991760" cy="1880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Or, at least, a few tips that might come in handy</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ff3333"/>
                </a:solidFill>
                <a:latin typeface="Arial"/>
                <a:ea typeface="DejaVu Sans"/>
              </a:rPr>
              <a:t>DISCLAIMER</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 am </a:t>
            </a:r>
            <a:r>
              <a:rPr b="0" i="1" lang="en-AU" sz="1800" spc="-1" strike="noStrike">
                <a:solidFill>
                  <a:srgbClr val="000000"/>
                </a:solidFill>
                <a:latin typeface="Arial"/>
                <a:ea typeface="DejaVu Sans"/>
              </a:rPr>
              <a:t>not</a:t>
            </a:r>
            <a:r>
              <a:rPr b="0" lang="en-AU" sz="1800" spc="-1" strike="noStrike">
                <a:solidFill>
                  <a:srgbClr val="000000"/>
                </a:solidFill>
                <a:latin typeface="Arial"/>
                <a:ea typeface="DejaVu Sans"/>
              </a:rPr>
              <a:t> an examiner.</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 have </a:t>
            </a:r>
            <a:r>
              <a:rPr b="0" i="1" lang="en-AU" sz="1800" spc="-1" strike="noStrike">
                <a:solidFill>
                  <a:srgbClr val="000000"/>
                </a:solidFill>
                <a:latin typeface="Arial"/>
                <a:ea typeface="DejaVu Sans"/>
              </a:rPr>
              <a:t>not</a:t>
            </a:r>
            <a:r>
              <a:rPr b="0" lang="en-AU" sz="1800" spc="-1" strike="noStrike">
                <a:solidFill>
                  <a:srgbClr val="000000"/>
                </a:solidFill>
                <a:latin typeface="Arial"/>
                <a:ea typeface="DejaVu Sans"/>
              </a:rPr>
              <a:t> written the VCAA exam.</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 do </a:t>
            </a:r>
            <a:r>
              <a:rPr b="0" i="1" lang="en-AU" sz="1800" spc="-1" strike="noStrike">
                <a:solidFill>
                  <a:srgbClr val="000000"/>
                </a:solidFill>
                <a:latin typeface="Arial"/>
                <a:ea typeface="DejaVu Sans"/>
              </a:rPr>
              <a:t>not</a:t>
            </a:r>
            <a:r>
              <a:rPr b="0" lang="en-AU" sz="1800" spc="-1" strike="noStrike">
                <a:solidFill>
                  <a:srgbClr val="000000"/>
                </a:solidFill>
                <a:latin typeface="Arial"/>
                <a:ea typeface="DejaVu Sans"/>
              </a:rPr>
              <a:t> know this year's exam questions.</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READING TIME</a:t>
            </a:r>
            <a:endParaRPr b="0" lang="en-AU" sz="4400" spc="-1" strike="noStrike">
              <a:latin typeface="Arial"/>
            </a:endParaRPr>
          </a:p>
        </p:txBody>
      </p:sp>
      <p:sp>
        <p:nvSpPr>
          <p:cNvPr id="170"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a:lnSpc>
                <a:spcPct val="100000"/>
              </a:lnSpc>
              <a:spcBef>
                <a:spcPts val="1417"/>
              </a:spcBef>
              <a:buNone/>
            </a:pPr>
            <a:r>
              <a:rPr b="0" lang="en-AU" sz="3200" spc="-1" strike="noStrike">
                <a:solidFill>
                  <a:srgbClr val="000099"/>
                </a:solidFill>
                <a:latin typeface="Gentium Book Basic"/>
              </a:rPr>
              <a:t>You are </a:t>
            </a:r>
            <a:r>
              <a:rPr b="1" lang="en-AU" sz="3200" spc="-1" strike="noStrike">
                <a:solidFill>
                  <a:srgbClr val="000099"/>
                </a:solidFill>
                <a:latin typeface="Gentium Book Basic"/>
              </a:rPr>
              <a:t>not</a:t>
            </a:r>
            <a:r>
              <a:rPr b="0" lang="en-AU" sz="3200" spc="-1" strike="noStrike">
                <a:solidFill>
                  <a:srgbClr val="000099"/>
                </a:solidFill>
                <a:latin typeface="Gentium Book Basic"/>
              </a:rPr>
              <a:t> allowed to touch a pen during reading time. Put it down! </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You are NOT allowed to use your fingernail to mark the exam paper.</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71"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6FC1E06-9D0A-4A18-896E-DA9CE7B7316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356ADB21-E180-4E28-9D49-3407749A981B}" type="slidecount">
              <a:rPr b="0" lang="en-AU" sz="1100" spc="-1" strike="noStrike">
                <a:solidFill>
                  <a:srgbClr val="cccccc"/>
                </a:solidFill>
                <a:latin typeface="Arial"/>
                <a:ea typeface="DejaVu Sans"/>
              </a:rPr>
              <a:t>30</a:t>
            </a:fld>
            <a:endParaRPr b="0" lang="en-AU" sz="1100" spc="-1" strike="noStrike">
              <a:latin typeface="Arial"/>
            </a:endParaRPr>
          </a:p>
        </p:txBody>
      </p:sp>
      <p:pic>
        <p:nvPicPr>
          <p:cNvPr id="172" name="" descr=""/>
          <p:cNvPicPr/>
          <p:nvPr/>
        </p:nvPicPr>
        <p:blipFill>
          <a:blip r:embed="rId1"/>
          <a:stretch/>
        </p:blipFill>
        <p:spPr>
          <a:xfrm>
            <a:off x="7955280" y="3240000"/>
            <a:ext cx="1618200" cy="23148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READING TIME</a:t>
            </a:r>
            <a:endParaRPr b="0" lang="en-AU" sz="4400" spc="-1" strike="noStrike">
              <a:latin typeface="Arial"/>
            </a:endParaRPr>
          </a:p>
        </p:txBody>
      </p:sp>
      <p:sp>
        <p:nvSpPr>
          <p:cNvPr id="174" name="PlaceHolder 2"/>
          <p:cNvSpPr>
            <a:spLocks noGrp="1"/>
          </p:cNvSpPr>
          <p:nvPr>
            <p:ph/>
          </p:nvPr>
        </p:nvSpPr>
        <p:spPr>
          <a:xfrm>
            <a:off x="504000" y="1326600"/>
            <a:ext cx="9069480" cy="3891600"/>
          </a:xfrm>
          <a:prstGeom prst="rect">
            <a:avLst/>
          </a:prstGeom>
          <a:noFill/>
          <a:ln w="0">
            <a:noFill/>
          </a:ln>
        </p:spPr>
        <p:txBody>
          <a:bodyPr lIns="0" rIns="0" tIns="0" bIns="0" anchor="t">
            <a:normAutofit fontScale="60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Read actively - don't just skim. Look for key verbs and terms you know you have misread in the past.</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Read ALL the questions – look for those that you know will take longer for you.</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Read the instructions for each question carefully. If you are told to "answer 2 of the following 6 parts", work out which two you will tackle.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Look for landmark words like "data" or "information", "efficiency" or "effectiveness".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Raise a mental warning flag when you reach such key words and pay very careful attention.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Misreading a question could lead to a 100% wrong answer.</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Remember – you can’t use your highlighter during reading time. Do it </a:t>
            </a:r>
            <a:r>
              <a:rPr b="0" i="1" lang="en-AU" sz="3200" spc="-1" strike="noStrike">
                <a:solidFill>
                  <a:srgbClr val="000099"/>
                </a:solidFill>
                <a:highlight>
                  <a:srgbClr val="ffff00"/>
                </a:highlight>
                <a:latin typeface="Gentium Book Basic"/>
              </a:rPr>
              <a:t>mentally</a:t>
            </a:r>
            <a:r>
              <a:rPr b="0" lang="en-AU" sz="3200" spc="-1" strike="noStrike">
                <a:solidFill>
                  <a:srgbClr val="000099"/>
                </a:solidFill>
                <a:latin typeface="Gentium Book Basic"/>
              </a:rPr>
              <a:t>.</a:t>
            </a: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75"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93B3FC3-846F-4427-A727-33E3C05A3FC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E16D430-02F4-47E5-8302-9F1055B76CD8}" type="slidecount">
              <a:rPr b="0" lang="en-AU" sz="1100" spc="-1" strike="noStrike">
                <a:solidFill>
                  <a:srgbClr val="cccccc"/>
                </a:solidFill>
                <a:latin typeface="Arial"/>
                <a:ea typeface="DejaVu Sans"/>
              </a:rPr>
              <a:t>31</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READING TIME</a:t>
            </a:r>
            <a:endParaRPr b="0" lang="en-AU" sz="4400" spc="-1" strike="noStrike">
              <a:latin typeface="Arial"/>
            </a:endParaRPr>
          </a:p>
        </p:txBody>
      </p:sp>
      <p:sp>
        <p:nvSpPr>
          <p:cNvPr id="177" name="PlaceHolder 2"/>
          <p:cNvSpPr>
            <a:spLocks noGrp="1"/>
          </p:cNvSpPr>
          <p:nvPr>
            <p:ph/>
          </p:nvPr>
        </p:nvSpPr>
        <p:spPr>
          <a:xfrm>
            <a:off x="504000" y="1146600"/>
            <a:ext cx="9069480" cy="3891600"/>
          </a:xfrm>
          <a:prstGeom prst="rect">
            <a:avLst/>
          </a:prstGeom>
          <a:noFill/>
          <a:ln w="0">
            <a:noFill/>
          </a:ln>
        </p:spPr>
        <p:txBody>
          <a:bodyPr lIns="0" rIns="0" tIns="0" bIns="0" anchor="t">
            <a:normAutofit fontScale="81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Be on the lookout for multi-part questions.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Many questions will be multi-part.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Look for key words in the instructions like </a:t>
            </a:r>
            <a:r>
              <a:rPr b="1" lang="en-AU" sz="3200" spc="-1" strike="noStrike">
                <a:solidFill>
                  <a:srgbClr val="000099"/>
                </a:solidFill>
                <a:latin typeface="Gentium Book Basic"/>
              </a:rPr>
              <a:t>and / or</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e.g. "Answer part A </a:t>
            </a:r>
            <a:r>
              <a:rPr b="1" lang="en-AU" sz="3200" spc="-1" strike="noStrike">
                <a:solidFill>
                  <a:srgbClr val="000099"/>
                </a:solidFill>
                <a:latin typeface="Gentium Book Basic"/>
              </a:rPr>
              <a:t>or</a:t>
            </a:r>
            <a:r>
              <a:rPr b="0" lang="en-AU" sz="3200" spc="-1" strike="noStrike">
                <a:solidFill>
                  <a:srgbClr val="000099"/>
                </a:solidFill>
                <a:latin typeface="Gentium Book Basic"/>
              </a:rPr>
              <a:t> part B", "Choose </a:t>
            </a:r>
            <a:r>
              <a:rPr b="1" lang="en-AU" sz="3200" spc="-1" strike="noStrike">
                <a:solidFill>
                  <a:srgbClr val="000099"/>
                </a:solidFill>
                <a:latin typeface="Gentium Book Basic"/>
              </a:rPr>
              <a:t>one</a:t>
            </a:r>
            <a:r>
              <a:rPr b="0" lang="en-AU" sz="3200" spc="-1" strike="noStrike">
                <a:solidFill>
                  <a:srgbClr val="000099"/>
                </a:solidFill>
                <a:latin typeface="Gentium Book Basic"/>
              </a:rPr>
              <a:t> of the following..."</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choose </a:t>
            </a:r>
            <a:r>
              <a:rPr b="1" lang="en-AU" sz="3200" spc="-1" strike="noStrike">
                <a:solidFill>
                  <a:srgbClr val="000099"/>
                </a:solidFill>
                <a:latin typeface="Gentium Book Basic"/>
              </a:rPr>
              <a:t>more than one option</a:t>
            </a:r>
            <a:r>
              <a:rPr b="0" lang="en-AU" sz="3200" spc="-1" strike="noStrike">
                <a:solidFill>
                  <a:srgbClr val="000099"/>
                </a:solidFill>
                <a:latin typeface="Gentium Book Basic"/>
              </a:rPr>
              <a:t> in a multiple choice question, you get no marks.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choose NO option in a section A question – no marks!</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78"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E99D680-EDFE-4C3F-BA8F-6193B7A25EFB}"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0F62A55-483A-4674-BBF6-20637C47C5BD}" type="slidecount">
              <a:rPr b="0" lang="en-AU" sz="1100" spc="-1" strike="noStrike">
                <a:solidFill>
                  <a:srgbClr val="cccccc"/>
                </a:solidFill>
                <a:latin typeface="Arial"/>
                <a:ea typeface="DejaVu Sans"/>
              </a:rPr>
              <a:t>32</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READING TIME</a:t>
            </a:r>
            <a:endParaRPr b="0" lang="en-AU" sz="4400" spc="-1" strike="noStrike">
              <a:latin typeface="Arial"/>
            </a:endParaRPr>
          </a:p>
        </p:txBody>
      </p:sp>
      <p:sp>
        <p:nvSpPr>
          <p:cNvPr id="180" name="PlaceHolder 2"/>
          <p:cNvSpPr>
            <a:spLocks noGrp="1"/>
          </p:cNvSpPr>
          <p:nvPr>
            <p:ph/>
          </p:nvPr>
        </p:nvSpPr>
        <p:spPr>
          <a:xfrm>
            <a:off x="504000" y="1326600"/>
            <a:ext cx="9069480" cy="3891600"/>
          </a:xfrm>
          <a:prstGeom prst="rect">
            <a:avLst/>
          </a:prstGeom>
          <a:noFill/>
          <a:ln w="0">
            <a:noFill/>
          </a:ln>
        </p:spPr>
        <p:txBody>
          <a:bodyPr lIns="0" rIns="0" tIns="0" bIns="0" anchor="t">
            <a:normAutofit fontScale="46000"/>
          </a:bodyPr>
          <a:p>
            <a:pPr>
              <a:lnSpc>
                <a:spcPct val="100000"/>
              </a:lnSpc>
              <a:spcBef>
                <a:spcPts val="1417"/>
              </a:spcBef>
              <a:buNone/>
            </a:pPr>
            <a:r>
              <a:rPr b="0" lang="en-AU" sz="3200" spc="-1" strike="noStrike">
                <a:solidFill>
                  <a:srgbClr val="000099"/>
                </a:solidFill>
                <a:latin typeface="Gentium Book Basic"/>
              </a:rPr>
              <a:t>VERB HUNT - Questions’ verbs are not chosen at random. Learn the difference between these question stems:</a:t>
            </a:r>
            <a:endParaRPr b="0" lang="en-AU" sz="3200" spc="-1" strike="noStrike">
              <a:latin typeface="Arial"/>
            </a:endParaRPr>
          </a:p>
          <a:p>
            <a:pPr>
              <a:lnSpc>
                <a:spcPct val="100000"/>
              </a:lnSpc>
              <a:spcBef>
                <a:spcPts val="1417"/>
              </a:spcBef>
              <a:buNone/>
            </a:pP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outline - give a broad, brief summary without much detail</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list - give the names of.  That's ALL!  Don't describe, don't explain, don't give examples.  Just give their names.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sketch/draw - draw a picture</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explain - provide reasons for something</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justify - defend your decision with good reasons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recommend - choose the best option from a set of possibilities that are appropriate to that particular case</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describe – tell what something looks/acts like</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analyse - critically discuss the component parts of something</a:t>
            </a: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Look at </a:t>
            </a:r>
            <a:r>
              <a:rPr b="1" lang="en-AU" sz="3200" spc="-1" strike="noStrike">
                <a:solidFill>
                  <a:srgbClr val="000099"/>
                </a:solidFill>
                <a:latin typeface="Gentium Book Basic"/>
              </a:rPr>
              <a:t>previous exams</a:t>
            </a:r>
            <a:r>
              <a:rPr b="0" lang="en-AU" sz="3200" spc="-1" strike="noStrike">
                <a:solidFill>
                  <a:srgbClr val="000099"/>
                </a:solidFill>
                <a:latin typeface="Gentium Book Basic"/>
              </a:rPr>
              <a:t> to see what sorts of stems are used in questions, and check the examiners' reports to see what the examiners thought about students' answers to those questions.</a:t>
            </a:r>
            <a:endParaRPr b="0" lang="en-AU" sz="3200" spc="-1" strike="noStrike">
              <a:latin typeface="Arial"/>
            </a:endParaRPr>
          </a:p>
        </p:txBody>
      </p:sp>
      <p:sp>
        <p:nvSpPr>
          <p:cNvPr id="181"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5A545F02-B2C0-4C0F-8963-9C61751CA400}"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8527AB12-A967-4637-8534-FFD982A0B524}" type="slidecount">
              <a:rPr b="0" lang="en-AU" sz="1100" spc="-1" strike="noStrike">
                <a:solidFill>
                  <a:srgbClr val="cccccc"/>
                </a:solidFill>
                <a:latin typeface="Arial"/>
                <a:ea typeface="DejaVu Sans"/>
              </a:rPr>
              <a:t>33</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READING TIME</a:t>
            </a:r>
            <a:endParaRPr b="0" lang="en-AU" sz="4400" spc="-1" strike="noStrike">
              <a:latin typeface="Arial"/>
            </a:endParaRPr>
          </a:p>
        </p:txBody>
      </p:sp>
      <p:sp>
        <p:nvSpPr>
          <p:cNvPr id="183" name="PlaceHolder 2"/>
          <p:cNvSpPr>
            <a:spLocks noGrp="1"/>
          </p:cNvSpPr>
          <p:nvPr>
            <p:ph/>
          </p:nvPr>
        </p:nvSpPr>
        <p:spPr>
          <a:xfrm>
            <a:off x="504000" y="1326600"/>
            <a:ext cx="9069480" cy="3891600"/>
          </a:xfrm>
          <a:prstGeom prst="rect">
            <a:avLst/>
          </a:prstGeom>
          <a:noFill/>
          <a:ln w="0">
            <a:noFill/>
          </a:ln>
        </p:spPr>
        <p:txBody>
          <a:bodyPr lIns="0" rIns="0" tIns="0" bIns="0" anchor="t">
            <a:normAutofit fontScale="98000"/>
          </a:bodyPr>
          <a:p>
            <a:pPr>
              <a:lnSpc>
                <a:spcPct val="100000"/>
              </a:lnSpc>
              <a:spcBef>
                <a:spcPts val="1417"/>
              </a:spcBef>
              <a:buNone/>
            </a:pPr>
            <a:r>
              <a:rPr b="0" lang="en-AU" sz="3200" spc="-1" strike="noStrike">
                <a:solidFill>
                  <a:srgbClr val="000099"/>
                </a:solidFill>
                <a:latin typeface="Gentium Book Basic"/>
              </a:rPr>
              <a:t>Plan your time.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The number of marks for each question is given to you.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Give each question the time appropriate for how many marks it is worth (about 1.3 minutes per mark).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Writing a paragraph for one mark is foolish.</a:t>
            </a:r>
            <a:endParaRPr b="0" lang="en-AU" sz="3200" spc="-1" strike="noStrike">
              <a:latin typeface="Arial"/>
            </a:endParaRPr>
          </a:p>
        </p:txBody>
      </p:sp>
      <p:sp>
        <p:nvSpPr>
          <p:cNvPr id="184"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60FF8D0-1B51-466D-AC61-7FAF7A924B3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3844EA5-2C17-4B43-9C68-3B9DC9F14CD0}" type="slidecount">
              <a:rPr b="0" lang="en-AU" sz="1100" spc="-1" strike="noStrike">
                <a:solidFill>
                  <a:srgbClr val="cccccc"/>
                </a:solidFill>
                <a:latin typeface="Arial"/>
                <a:ea typeface="DejaVu Sans"/>
              </a:rPr>
              <a:t>34</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READING TIME</a:t>
            </a:r>
            <a:endParaRPr b="0" lang="en-AU" sz="4400" spc="-1" strike="noStrike">
              <a:latin typeface="Arial"/>
            </a:endParaRPr>
          </a:p>
        </p:txBody>
      </p:sp>
      <p:sp>
        <p:nvSpPr>
          <p:cNvPr id="186" name="PlaceHolder 2"/>
          <p:cNvSpPr>
            <a:spLocks noGrp="1"/>
          </p:cNvSpPr>
          <p:nvPr>
            <p:ph/>
          </p:nvPr>
        </p:nvSpPr>
        <p:spPr>
          <a:xfrm>
            <a:off x="504000" y="1326600"/>
            <a:ext cx="9069480" cy="3891600"/>
          </a:xfrm>
          <a:prstGeom prst="rect">
            <a:avLst/>
          </a:prstGeom>
          <a:noFill/>
          <a:ln w="0">
            <a:noFill/>
          </a:ln>
        </p:spPr>
        <p:txBody>
          <a:bodyPr lIns="0" rIns="0" tIns="0" bIns="0" anchor="t">
            <a:normAutofit fontScale="73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The length of an answer (the amount of detail you should go into) are guided by the </a:t>
            </a:r>
            <a:r>
              <a:rPr b="1" lang="en-AU" sz="3200" spc="-1" strike="noStrike">
                <a:solidFill>
                  <a:srgbClr val="000099"/>
                </a:solidFill>
                <a:latin typeface="Gentium Book Basic"/>
              </a:rPr>
              <a:t>number of lines</a:t>
            </a:r>
            <a:r>
              <a:rPr b="0" lang="en-AU" sz="3200" spc="-1" strike="noStrike">
                <a:solidFill>
                  <a:srgbClr val="000099"/>
                </a:solidFill>
                <a:latin typeface="Gentium Book Basic"/>
              </a:rPr>
              <a:t> provided in the exam book.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Examiners have complained in the past that </a:t>
            </a:r>
            <a:r>
              <a:rPr b="1" lang="en-AU" sz="3200" spc="-1" strike="noStrike">
                <a:solidFill>
                  <a:srgbClr val="000099"/>
                </a:solidFill>
                <a:latin typeface="Gentium Book Basic"/>
              </a:rPr>
              <a:t>students do not explain things in enough detail</a:t>
            </a:r>
            <a:r>
              <a:rPr b="0" lang="en-AU" sz="3200" spc="-1" strike="noStrike">
                <a:solidFill>
                  <a:srgbClr val="000099"/>
                </a:solidFill>
                <a:latin typeface="Gentium Book Basic"/>
              </a:rPr>
              <a:t>.</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The examiners have reported : "</a:t>
            </a:r>
            <a:r>
              <a:rPr b="0" lang="en-AU" sz="3200" spc="-1" strike="noStrike">
                <a:solidFill>
                  <a:srgbClr val="ff3333"/>
                </a:solidFill>
                <a:latin typeface="Gentium Book Basic"/>
              </a:rPr>
              <a:t>Generally, students should be urged to write longer responses when asked in a question to ‘explain’ or ‘justify’. Many students did not provide enough detail to obtain full marks. For example, students would be expected to provide more than a one-sentence response to a question worth 4 marks that warranted an explanation or justification.</a:t>
            </a:r>
            <a:r>
              <a:rPr b="0" lang="en-AU" sz="3200" spc="-1" strike="noStrike">
                <a:solidFill>
                  <a:srgbClr val="000099"/>
                </a:solidFill>
                <a:latin typeface="Gentium Book Basic"/>
              </a:rPr>
              <a:t>"</a:t>
            </a:r>
            <a:endParaRPr b="0" lang="en-AU" sz="3200" spc="-1" strike="noStrike">
              <a:latin typeface="Arial"/>
            </a:endParaRPr>
          </a:p>
        </p:txBody>
      </p:sp>
      <p:sp>
        <p:nvSpPr>
          <p:cNvPr id="187"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232C50D5-4076-4735-A2DF-79BD1F2AD54E}"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D31FFE1-F94D-403E-8176-15FC0D8D89DF}" type="slidecount">
              <a:rPr b="0" lang="en-AU" sz="1100" spc="-1" strike="noStrike">
                <a:solidFill>
                  <a:srgbClr val="cccccc"/>
                </a:solidFill>
                <a:latin typeface="Arial"/>
                <a:ea typeface="DejaVu Sans"/>
              </a:rPr>
              <a:t>35</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189" name="PlaceHolder 2"/>
          <p:cNvSpPr>
            <a:spLocks noGrp="1"/>
          </p:cNvSpPr>
          <p:nvPr>
            <p:ph/>
          </p:nvPr>
        </p:nvSpPr>
        <p:spPr>
          <a:xfrm>
            <a:off x="504000" y="1326600"/>
            <a:ext cx="9069480" cy="3891600"/>
          </a:xfrm>
          <a:prstGeom prst="rect">
            <a:avLst/>
          </a:prstGeom>
          <a:noFill/>
          <a:ln w="0">
            <a:noFill/>
          </a:ln>
        </p:spPr>
        <p:txBody>
          <a:bodyPr lIns="0" rIns="0" tIns="0" bIns="0" anchor="t">
            <a:normAutofit/>
          </a:bodyPr>
          <a:p>
            <a:pPr>
              <a:lnSpc>
                <a:spcPct val="100000"/>
              </a:lnSpc>
              <a:spcBef>
                <a:spcPts val="1417"/>
              </a:spcBef>
              <a:buNone/>
            </a:pPr>
            <a:r>
              <a:rPr b="0" lang="en-AU" sz="3200" spc="-1" strike="noStrike">
                <a:solidFill>
                  <a:srgbClr val="000099"/>
                </a:solidFill>
                <a:latin typeface="Gentium Book Basic"/>
              </a:rPr>
              <a:t>As soon as reading time finishes, pick up your pen and down things you know you have trouble memorising e.g. the info processing cycle stages. Once jotted down, you won't have to keep them in memory them while formulating complex answers to questions.</a:t>
            </a:r>
            <a:endParaRPr b="0" lang="en-AU" sz="3200" spc="-1" strike="noStrike">
              <a:latin typeface="Arial"/>
            </a:endParaRPr>
          </a:p>
        </p:txBody>
      </p:sp>
      <p:sp>
        <p:nvSpPr>
          <p:cNvPr id="190"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257AB914-0A73-4E02-88C2-2DC11C4F434C}"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A306ADB6-514B-41A7-9C1B-6A2F93B0F36F}" type="slidecount">
              <a:rPr b="0" lang="en-AU" sz="1100" spc="-1" strike="noStrike">
                <a:solidFill>
                  <a:srgbClr val="cccccc"/>
                </a:solidFill>
                <a:latin typeface="Arial"/>
                <a:ea typeface="DejaVu Sans"/>
              </a:rPr>
              <a:t>36</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180000"/>
            <a:ext cx="9069480" cy="53820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192" name="PlaceHolder 2"/>
          <p:cNvSpPr>
            <a:spLocks noGrp="1"/>
          </p:cNvSpPr>
          <p:nvPr>
            <p:ph/>
          </p:nvPr>
        </p:nvSpPr>
        <p:spPr>
          <a:xfrm>
            <a:off x="504000" y="900000"/>
            <a:ext cx="9069480" cy="4318200"/>
          </a:xfrm>
          <a:prstGeom prst="rect">
            <a:avLst/>
          </a:prstGeom>
          <a:noFill/>
          <a:ln w="0">
            <a:noFill/>
          </a:ln>
        </p:spPr>
        <p:txBody>
          <a:bodyPr lIns="0" rIns="0" tIns="0" bIns="0" anchor="t">
            <a:normAutofit/>
          </a:bodyPr>
          <a:p>
            <a:pPr>
              <a:lnSpc>
                <a:spcPct val="100000"/>
              </a:lnSpc>
              <a:spcBef>
                <a:spcPts val="1134"/>
              </a:spcBef>
              <a:buNone/>
            </a:pPr>
            <a:r>
              <a:rPr b="0" lang="en-AU" sz="3200" spc="-1" strike="noStrike">
                <a:solidFill>
                  <a:srgbClr val="000099"/>
                </a:solidFill>
                <a:highlight>
                  <a:srgbClr val="ffff00"/>
                </a:highlight>
                <a:latin typeface="Gentium Book Basic"/>
              </a:rPr>
              <a:t>MY PLATINUM RULE</a:t>
            </a:r>
            <a:endParaRPr b="0" lang="en-AU" sz="3200" spc="-1" strike="noStrike">
              <a:latin typeface="Arial"/>
            </a:endParaRPr>
          </a:p>
          <a:p>
            <a:pPr>
              <a:lnSpc>
                <a:spcPct val="100000"/>
              </a:lnSpc>
              <a:spcBef>
                <a:spcPts val="1134"/>
              </a:spcBef>
              <a:buNone/>
            </a:pPr>
            <a:endParaRPr b="0" lang="en-AU" sz="3200" spc="-1" strike="noStrike">
              <a:latin typeface="Arial"/>
            </a:endParaRPr>
          </a:p>
          <a:p>
            <a:pPr>
              <a:lnSpc>
                <a:spcPct val="100000"/>
              </a:lnSpc>
              <a:spcBef>
                <a:spcPts val="1134"/>
              </a:spcBef>
              <a:buNone/>
            </a:pPr>
            <a:r>
              <a:rPr b="0" lang="en-AU" sz="3200" spc="-1" strike="noStrike">
                <a:solidFill>
                  <a:srgbClr val="000099"/>
                </a:solidFill>
                <a:highlight>
                  <a:srgbClr val="ffff00"/>
                </a:highlight>
                <a:latin typeface="Gentium Book Basic"/>
              </a:rPr>
              <a:t>You get marks for THINKING, not WRITING.</a:t>
            </a:r>
            <a:endParaRPr b="0" lang="en-AU" sz="3200" spc="-1" strike="noStrike">
              <a:latin typeface="Arial"/>
            </a:endParaRPr>
          </a:p>
          <a:p>
            <a:pPr>
              <a:lnSpc>
                <a:spcPct val="100000"/>
              </a:lnSpc>
              <a:spcBef>
                <a:spcPts val="1134"/>
              </a:spcBef>
              <a:buNone/>
            </a:pPr>
            <a:endParaRPr b="0" lang="en-AU" sz="3200" spc="-1" strike="noStrike">
              <a:latin typeface="Arial"/>
            </a:endParaRPr>
          </a:p>
          <a:p>
            <a:pPr>
              <a:lnSpc>
                <a:spcPct val="100000"/>
              </a:lnSpc>
              <a:spcBef>
                <a:spcPts val="1134"/>
              </a:spcBef>
              <a:buNone/>
            </a:pPr>
            <a:r>
              <a:rPr b="0" lang="en-AU" sz="2000" spc="-1" strike="noStrike">
                <a:solidFill>
                  <a:srgbClr val="000099"/>
                </a:solidFill>
                <a:highlight>
                  <a:srgbClr val="ffff00"/>
                </a:highlight>
                <a:latin typeface="Gentium Book Basic"/>
              </a:rPr>
              <a:t>More details come later, but remember this...</a:t>
            </a:r>
            <a:endParaRPr b="0" lang="en-AU" sz="2000" spc="-1" strike="noStrike">
              <a:latin typeface="Arial"/>
            </a:endParaRPr>
          </a:p>
          <a:p>
            <a:pPr>
              <a:lnSpc>
                <a:spcPct val="100000"/>
              </a:lnSpc>
              <a:spcBef>
                <a:spcPts val="1134"/>
              </a:spcBef>
              <a:buNone/>
            </a:pPr>
            <a:r>
              <a:rPr b="0" i="1" lang="en-AU" sz="3200" spc="-1" strike="noStrike">
                <a:solidFill>
                  <a:srgbClr val="000099"/>
                </a:solidFill>
                <a:highlight>
                  <a:srgbClr val="ffff00"/>
                </a:highlight>
                <a:latin typeface="Gentium Book Basic"/>
              </a:rPr>
              <a:t>Your writing in the exam is </a:t>
            </a:r>
            <a:r>
              <a:rPr b="1" i="1" lang="en-AU" sz="3200" spc="-1" strike="noStrike">
                <a:solidFill>
                  <a:srgbClr val="000099"/>
                </a:solidFill>
                <a:highlight>
                  <a:srgbClr val="ffff00"/>
                </a:highlight>
                <a:latin typeface="Gentium Book Basic"/>
              </a:rPr>
              <a:t>evidence</a:t>
            </a:r>
            <a:r>
              <a:rPr b="0" i="1" lang="en-AU" sz="3200" spc="-1" strike="noStrike">
                <a:solidFill>
                  <a:srgbClr val="000099"/>
                </a:solidFill>
                <a:highlight>
                  <a:srgbClr val="ffff00"/>
                </a:highlight>
                <a:latin typeface="Gentium Book Basic"/>
              </a:rPr>
              <a:t> of your thinking, </a:t>
            </a:r>
            <a:endParaRPr b="0" lang="en-AU" sz="3200" spc="-1" strike="noStrike">
              <a:latin typeface="Arial"/>
            </a:endParaRPr>
          </a:p>
          <a:p>
            <a:pPr>
              <a:lnSpc>
                <a:spcPct val="100000"/>
              </a:lnSpc>
              <a:spcBef>
                <a:spcPts val="1134"/>
              </a:spcBef>
              <a:buNone/>
            </a:pPr>
            <a:r>
              <a:rPr b="0" i="1" lang="en-AU" sz="3200" spc="-1" strike="noStrike">
                <a:solidFill>
                  <a:srgbClr val="000099"/>
                </a:solidFill>
                <a:highlight>
                  <a:srgbClr val="ffff00"/>
                </a:highlight>
                <a:latin typeface="Gentium Book Basic"/>
              </a:rPr>
              <a:t>not a </a:t>
            </a:r>
            <a:r>
              <a:rPr b="1" i="1" lang="en-AU" sz="3200" spc="-1" strike="noStrike">
                <a:solidFill>
                  <a:srgbClr val="000099"/>
                </a:solidFill>
                <a:highlight>
                  <a:srgbClr val="ffff00"/>
                </a:highlight>
                <a:latin typeface="Gentium Book Basic"/>
              </a:rPr>
              <a:t>replacement </a:t>
            </a:r>
            <a:r>
              <a:rPr b="0" i="1" lang="en-AU" sz="3200" spc="-1" strike="noStrike">
                <a:solidFill>
                  <a:srgbClr val="000099"/>
                </a:solidFill>
                <a:highlight>
                  <a:srgbClr val="ffff00"/>
                </a:highlight>
                <a:latin typeface="Gentium Book Basic"/>
              </a:rPr>
              <a:t>for thinking.</a:t>
            </a:r>
            <a:endParaRPr b="0" lang="en-AU" sz="3200" spc="-1" strike="noStrike">
              <a:latin typeface="Arial"/>
            </a:endParaRPr>
          </a:p>
          <a:p>
            <a:pPr>
              <a:lnSpc>
                <a:spcPct val="100000"/>
              </a:lnSpc>
              <a:spcBef>
                <a:spcPts val="1134"/>
              </a:spcBef>
              <a:buNone/>
            </a:pPr>
            <a:endParaRPr b="0" lang="en-AU" sz="3200" spc="-1" strike="noStrike">
              <a:latin typeface="Arial"/>
            </a:endParaRPr>
          </a:p>
        </p:txBody>
      </p:sp>
      <p:sp>
        <p:nvSpPr>
          <p:cNvPr id="193"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616B1EF3-5340-450C-BBEC-F89C241BD9DD}"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57C1EED5-1905-4132-910E-5CD34396A364}" type="slidecount">
              <a:rPr b="0" lang="en-AU" sz="1100" spc="-1" strike="noStrike">
                <a:solidFill>
                  <a:srgbClr val="cccccc"/>
                </a:solidFill>
                <a:latin typeface="Arial"/>
                <a:ea typeface="DejaVu Sans"/>
              </a:rPr>
              <a:t>37</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180000"/>
            <a:ext cx="9069480" cy="53820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195" name="PlaceHolder 2"/>
          <p:cNvSpPr>
            <a:spLocks noGrp="1"/>
          </p:cNvSpPr>
          <p:nvPr>
            <p:ph/>
          </p:nvPr>
        </p:nvSpPr>
        <p:spPr>
          <a:xfrm>
            <a:off x="504000" y="900000"/>
            <a:ext cx="9069480" cy="4318200"/>
          </a:xfrm>
          <a:prstGeom prst="rect">
            <a:avLst/>
          </a:prstGeom>
          <a:noFill/>
          <a:ln w="0">
            <a:noFill/>
          </a:ln>
        </p:spPr>
        <p:txBody>
          <a:bodyPr lIns="0" rIns="0" tIns="0" bIns="0" anchor="t">
            <a:normAutofit fontScale="68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Keep an eye on the clock.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Ration your time strictly according to the value of the questions.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e.g. if the exam has 100 marks and you have 120 minutes: allocate </a:t>
            </a:r>
            <a:r>
              <a:rPr b="1" lang="en-AU" sz="3200" spc="-1" strike="noStrike">
                <a:solidFill>
                  <a:srgbClr val="000099"/>
                </a:solidFill>
                <a:latin typeface="Gentium Book Basic"/>
              </a:rPr>
              <a:t>about</a:t>
            </a:r>
            <a:r>
              <a:rPr b="0" lang="en-AU" sz="3200" spc="-1" strike="noStrike">
                <a:solidFill>
                  <a:srgbClr val="000099"/>
                </a:solidFill>
                <a:latin typeface="Gentium Book Basic"/>
              </a:rPr>
              <a:t> 1.2 minutes per question.</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Multiple choice are sometimes quicker to answer because there's no writing.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Dedicate that time to reading the 4 options REALLY carefully.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Multiple choice options can look VERY similar and may only differ in a single tiny detail.</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But some section A questions need considerable thought and re-reading.</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196"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11B5F20-5DAB-4C9B-9A6A-56E2F4DBB97F}"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739DC97A-8CCC-4861-9A2C-9DF49490A60E}" type="slidecount">
              <a:rPr b="0" lang="en-AU" sz="1100" spc="-1" strike="noStrike">
                <a:solidFill>
                  <a:srgbClr val="cccccc"/>
                </a:solidFill>
                <a:latin typeface="Arial"/>
                <a:ea typeface="DejaVu Sans"/>
              </a:rPr>
              <a:t>38</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504000" y="180000"/>
            <a:ext cx="9069480" cy="53820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198" name="PlaceHolder 2"/>
          <p:cNvSpPr>
            <a:spLocks noGrp="1"/>
          </p:cNvSpPr>
          <p:nvPr>
            <p:ph/>
          </p:nvPr>
        </p:nvSpPr>
        <p:spPr>
          <a:xfrm>
            <a:off x="504000" y="900000"/>
            <a:ext cx="9069480" cy="4318200"/>
          </a:xfrm>
          <a:prstGeom prst="rect">
            <a:avLst/>
          </a:prstGeom>
          <a:noFill/>
          <a:ln w="0">
            <a:noFill/>
          </a:ln>
        </p:spPr>
        <p:txBody>
          <a:bodyPr lIns="0" rIns="0" tIns="0" bIns="0" anchor="t">
            <a:normAutofit fontScale="65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Sections B and C may deserve 1.5 minutes per mark – but think before writing.</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highlight>
                  <a:srgbClr val="ffff00"/>
                </a:highlight>
                <a:latin typeface="Gentium Book Basic"/>
              </a:rPr>
              <a:t>MY PLATINUM RULE</a:t>
            </a:r>
            <a:r>
              <a:rPr b="0" lang="en-AU" sz="3200" spc="-1" strike="noStrike">
                <a:solidFill>
                  <a:srgbClr val="000099"/>
                </a:solidFill>
                <a:latin typeface="Gentium Book Basic"/>
              </a:rPr>
              <a:t> – You get marks for your THINKING, not your WRITING.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Six </a:t>
            </a:r>
            <a:r>
              <a:rPr b="1" lang="en-AU" sz="3200" spc="-1" strike="noStrike">
                <a:solidFill>
                  <a:srgbClr val="000099"/>
                </a:solidFill>
                <a:latin typeface="Gentium Book Basic"/>
              </a:rPr>
              <a:t>lines</a:t>
            </a:r>
            <a:r>
              <a:rPr b="0" lang="en-AU" sz="3200" spc="-1" strike="noStrike">
                <a:solidFill>
                  <a:srgbClr val="000099"/>
                </a:solidFill>
                <a:latin typeface="Gentium Book Basic"/>
              </a:rPr>
              <a:t> of vague irrelevant waffle is not worth six well-chosen </a:t>
            </a:r>
            <a:r>
              <a:rPr b="1" lang="en-AU" sz="3200" spc="-1" strike="noStrike">
                <a:solidFill>
                  <a:srgbClr val="000099"/>
                </a:solidFill>
                <a:latin typeface="Gentium Book Basic"/>
              </a:rPr>
              <a:t>words</a:t>
            </a:r>
            <a:r>
              <a:rPr b="0" lang="en-AU" sz="3200" spc="-1" strike="noStrike">
                <a:solidFill>
                  <a:srgbClr val="000099"/>
                </a:solidFill>
                <a:latin typeface="Gentium Book Basic"/>
              </a:rPr>
              <a:t> that nail the answer in the heart and leave it bleeding on the page, a pitiful victim of your sharp intellect. </a:t>
            </a:r>
            <a:r>
              <a:rPr b="1" lang="en-AU" sz="3200" spc="-1" strike="noStrike">
                <a:solidFill>
                  <a:srgbClr val="ff3333"/>
                </a:solidFill>
                <a:latin typeface="Gentium Book Basic"/>
              </a:rPr>
              <a:t>Go for the jugular</a:t>
            </a:r>
            <a:r>
              <a:rPr b="0" lang="en-AU" sz="3200" spc="-1" strike="noStrike">
                <a:solidFill>
                  <a:srgbClr val="000099"/>
                </a:solidFill>
                <a:latin typeface="Gentium Book Basic"/>
              </a:rPr>
              <a:t>.</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ea typeface="Microsoft YaHei"/>
              </a:rPr>
              <a:t>OK. Got carried away there, but.... </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ea typeface="Microsoft YaHei"/>
              </a:rPr>
              <a:t>Nail the answer – don’t waffle and hope to hit a relevant answer </a:t>
            </a:r>
            <a:r>
              <a:rPr b="0" i="1" lang="en-AU" sz="3200" spc="-1" strike="noStrike">
                <a:solidFill>
                  <a:srgbClr val="000099"/>
                </a:solidFill>
                <a:latin typeface="Gentium Book Basic"/>
                <a:ea typeface="Microsoft YaHei"/>
              </a:rPr>
              <a:t>somewhere</a:t>
            </a:r>
            <a:r>
              <a:rPr b="0" lang="en-AU" sz="3200" spc="-1" strike="noStrike">
                <a:solidFill>
                  <a:srgbClr val="000099"/>
                </a:solidFill>
                <a:latin typeface="Gentium Book Basic"/>
                <a:ea typeface="Microsoft YaHei"/>
              </a:rPr>
              <a:t> along the track. </a:t>
            </a:r>
            <a:r>
              <a:rPr b="1" lang="en-AU" sz="3200" spc="-1" strike="noStrike">
                <a:solidFill>
                  <a:srgbClr val="000099"/>
                </a:solidFill>
                <a:latin typeface="Gentium Book Basic"/>
                <a:ea typeface="Microsoft YaHei"/>
              </a:rPr>
              <a:t>Think it through</a:t>
            </a:r>
            <a:r>
              <a:rPr b="0" lang="en-AU" sz="3200" spc="-1" strike="noStrike">
                <a:solidFill>
                  <a:srgbClr val="000099"/>
                </a:solidFill>
                <a:latin typeface="Gentium Book Basic"/>
                <a:ea typeface="Microsoft YaHei"/>
              </a:rPr>
              <a:t>. Get the words in order. Hit the question with a broadside of powerful knowledge, then move on, knowing the exam question is a smoky, sinking  wreckage of arrogant inpudence hit by your magnificent answering skills. </a:t>
            </a:r>
            <a:r>
              <a:rPr b="0" lang="en-AU" sz="2000" spc="-1" strike="noStrike">
                <a:solidFill>
                  <a:srgbClr val="000099"/>
                </a:solidFill>
                <a:latin typeface="Gentium Book Basic"/>
                <a:ea typeface="Microsoft YaHei"/>
              </a:rPr>
              <a:t>OK. Did it again. Sorry.</a:t>
            </a:r>
            <a:r>
              <a:rPr b="0" lang="en-AU" sz="3200" spc="-1" strike="noStrike">
                <a:solidFill>
                  <a:srgbClr val="000099"/>
                </a:solidFill>
                <a:latin typeface="Gentium Book Basic"/>
                <a:ea typeface="Microsoft YaHei"/>
              </a:rPr>
              <a:t> </a:t>
            </a:r>
            <a:endParaRPr b="0" lang="en-AU" sz="3200" spc="-1" strike="noStrike">
              <a:latin typeface="Arial"/>
            </a:endParaRPr>
          </a:p>
        </p:txBody>
      </p:sp>
      <p:sp>
        <p:nvSpPr>
          <p:cNvPr id="199"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8F979A86-8231-4B39-B8A6-E22720D78DC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7EB6B5C6-46DA-4574-9FE5-CEE072B1ECA3}" type="slidecount">
              <a:rPr b="0" lang="en-AU" sz="1100" spc="-1" strike="noStrike">
                <a:solidFill>
                  <a:srgbClr val="cccccc"/>
                </a:solidFill>
                <a:latin typeface="Arial"/>
                <a:ea typeface="DejaVu Sans"/>
              </a:rPr>
              <a:t>39</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Golden Rules</a:t>
            </a:r>
            <a:endParaRPr b="0" lang="en-AU" sz="4400" spc="-1" strike="noStrike">
              <a:latin typeface="Arial"/>
            </a:endParaRPr>
          </a:p>
        </p:txBody>
      </p:sp>
      <p:sp>
        <p:nvSpPr>
          <p:cNvPr id="90"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20360C3F-AD40-4218-BA90-5DD38C2FDE15}"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CF45F28-D332-4551-B67F-97CC5E530950}" type="slidecount">
              <a:rPr b="0" lang="en-AU" sz="1100" spc="-1" strike="noStrike">
                <a:solidFill>
                  <a:srgbClr val="cccccc"/>
                </a:solidFill>
                <a:latin typeface="Arial"/>
                <a:ea typeface="DejaVu Sans"/>
              </a:rPr>
              <a:t>4</a:t>
            </a:fld>
            <a:endParaRPr b="0" lang="en-AU" sz="1100" spc="-1" strike="noStrike">
              <a:latin typeface="Arial"/>
            </a:endParaRPr>
          </a:p>
        </p:txBody>
      </p:sp>
      <p:sp>
        <p:nvSpPr>
          <p:cNvPr id="91" name=""/>
          <p:cNvSpPr/>
          <p:nvPr/>
        </p:nvSpPr>
        <p:spPr>
          <a:xfrm>
            <a:off x="1080000" y="1261800"/>
            <a:ext cx="6658200" cy="341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2600" spc="-1" strike="noStrike">
                <a:solidFill>
                  <a:srgbClr val="000000"/>
                </a:solidFill>
                <a:latin typeface="Arial"/>
                <a:ea typeface="DejaVu Sans"/>
              </a:rPr>
              <a:t>1. Use </a:t>
            </a:r>
            <a:r>
              <a:rPr b="1" lang="en-AU" sz="2600" spc="-1" strike="noStrike">
                <a:solidFill>
                  <a:srgbClr val="000000"/>
                </a:solidFill>
                <a:latin typeface="Arial"/>
                <a:ea typeface="DejaVu Sans"/>
              </a:rPr>
              <a:t>common sense</a:t>
            </a:r>
            <a:r>
              <a:rPr b="0" lang="en-AU" sz="2600" spc="-1" strike="noStrike">
                <a:solidFill>
                  <a:srgbClr val="000000"/>
                </a:solidFill>
                <a:latin typeface="Arial"/>
                <a:ea typeface="DejaVu Sans"/>
              </a:rPr>
              <a:t> when answering – especially when the question is unclear.</a:t>
            </a:r>
            <a:endParaRPr b="0" lang="en-AU" sz="2600" spc="-1" strike="noStrike">
              <a:latin typeface="Arial"/>
            </a:endParaRPr>
          </a:p>
          <a:p>
            <a:pPr>
              <a:lnSpc>
                <a:spcPct val="100000"/>
              </a:lnSpc>
              <a:buNone/>
            </a:pPr>
            <a:endParaRPr b="0" lang="en-AU" sz="2600" spc="-1" strike="noStrike">
              <a:latin typeface="Arial"/>
            </a:endParaRPr>
          </a:p>
          <a:p>
            <a:pPr>
              <a:lnSpc>
                <a:spcPct val="100000"/>
              </a:lnSpc>
              <a:buNone/>
            </a:pPr>
            <a:r>
              <a:rPr b="0" lang="en-AU" sz="2600" spc="-1" strike="noStrike">
                <a:solidFill>
                  <a:srgbClr val="000000"/>
                </a:solidFill>
                <a:latin typeface="Arial"/>
                <a:ea typeface="DejaVu Sans"/>
              </a:rPr>
              <a:t>Ask yourself – based on the study design’s KK (key knowledge) dotpoints, what is the examiner </a:t>
            </a:r>
            <a:r>
              <a:rPr b="1" lang="en-AU" sz="2600" spc="-1" strike="noStrike">
                <a:solidFill>
                  <a:srgbClr val="000000"/>
                </a:solidFill>
                <a:latin typeface="Arial"/>
                <a:ea typeface="DejaVu Sans"/>
              </a:rPr>
              <a:t>probably</a:t>
            </a:r>
            <a:r>
              <a:rPr b="0" lang="en-AU" sz="2600" spc="-1" strike="noStrike">
                <a:solidFill>
                  <a:srgbClr val="000000"/>
                </a:solidFill>
                <a:latin typeface="Arial"/>
                <a:ea typeface="DejaVu Sans"/>
              </a:rPr>
              <a:t> </a:t>
            </a:r>
            <a:r>
              <a:rPr b="0" i="1" lang="en-AU" sz="2600" spc="-1" strike="noStrike">
                <a:solidFill>
                  <a:srgbClr val="000000"/>
                </a:solidFill>
                <a:latin typeface="Arial"/>
                <a:ea typeface="DejaVu Sans"/>
              </a:rPr>
              <a:t>trying</a:t>
            </a:r>
            <a:r>
              <a:rPr b="0" lang="en-AU" sz="2600" spc="-1" strike="noStrike">
                <a:solidFill>
                  <a:srgbClr val="000000"/>
                </a:solidFill>
                <a:latin typeface="Arial"/>
                <a:ea typeface="DejaVu Sans"/>
              </a:rPr>
              <a:t> to ask me?</a:t>
            </a:r>
            <a:endParaRPr b="0" lang="en-AU" sz="2600" spc="-1" strike="noStrike">
              <a:latin typeface="Arial"/>
            </a:endParaRPr>
          </a:p>
          <a:p>
            <a:pPr>
              <a:lnSpc>
                <a:spcPct val="100000"/>
              </a:lnSpc>
              <a:buNone/>
            </a:pPr>
            <a:endParaRPr b="0" lang="en-AU" sz="2600" spc="-1" strike="noStrike">
              <a:latin typeface="Arial"/>
            </a:endParaRPr>
          </a:p>
          <a:p>
            <a:pPr>
              <a:lnSpc>
                <a:spcPct val="100000"/>
              </a:lnSpc>
              <a:buNone/>
            </a:pPr>
            <a:endParaRPr b="0" lang="en-AU" sz="2600" spc="-1" strike="noStrike">
              <a:latin typeface="Arial"/>
            </a:endParaRPr>
          </a:p>
          <a:p>
            <a:pPr>
              <a:lnSpc>
                <a:spcPct val="100000"/>
              </a:lnSpc>
              <a:buNone/>
            </a:pPr>
            <a:endParaRPr b="0" lang="en-AU" sz="26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180000"/>
            <a:ext cx="9069480" cy="53820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01" name="PlaceHolder 2"/>
          <p:cNvSpPr>
            <a:spLocks noGrp="1"/>
          </p:cNvSpPr>
          <p:nvPr>
            <p:ph/>
          </p:nvPr>
        </p:nvSpPr>
        <p:spPr>
          <a:xfrm>
            <a:off x="504000" y="900000"/>
            <a:ext cx="9069480" cy="4318200"/>
          </a:xfrm>
          <a:prstGeom prst="rect">
            <a:avLst/>
          </a:prstGeom>
          <a:noFill/>
          <a:ln w="0">
            <a:noFill/>
          </a:ln>
        </p:spPr>
        <p:txBody>
          <a:bodyPr lIns="0" rIns="0" tIns="0" bIns="0" anchor="t">
            <a:normAutofit/>
          </a:bodyPr>
          <a:p>
            <a:pPr>
              <a:lnSpc>
                <a:spcPct val="100000"/>
              </a:lnSpc>
              <a:spcBef>
                <a:spcPts val="1417"/>
              </a:spcBef>
              <a:buNone/>
            </a:pPr>
            <a:r>
              <a:rPr b="0" lang="en-AU" sz="3200" spc="-1" strike="noStrike">
                <a:solidFill>
                  <a:srgbClr val="000099"/>
                </a:solidFill>
                <a:latin typeface="Gentium Book Basic"/>
              </a:rPr>
              <a:t>Anyway, IN ALL QUESTIONS: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Read each question at least twice before answering it.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Look for key words like </a:t>
            </a:r>
            <a:r>
              <a:rPr b="0" i="1" lang="en-AU" sz="3200" spc="-1" strike="noStrike">
                <a:solidFill>
                  <a:srgbClr val="000099"/>
                </a:solidFill>
                <a:latin typeface="Gentium Book Basic"/>
              </a:rPr>
              <a:t>data, information, criterion, method</a:t>
            </a:r>
            <a:r>
              <a:rPr b="0" lang="en-AU" sz="3200" spc="-1" strike="noStrike">
                <a:solidFill>
                  <a:srgbClr val="000099"/>
                </a:solidFill>
                <a:latin typeface="Gentium Book Basic"/>
              </a:rPr>
              <a:t>.  Let them raise red warning flags in your head.</a:t>
            </a:r>
            <a:endParaRPr b="0" lang="en-AU" sz="3200" spc="-1" strike="noStrike">
              <a:latin typeface="Arial"/>
            </a:endParaRPr>
          </a:p>
        </p:txBody>
      </p:sp>
      <p:sp>
        <p:nvSpPr>
          <p:cNvPr id="202"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3DA197E-3B59-4B9A-BFA2-A9B26FCC4EBC}"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BB28C10-B50D-4952-945C-D19AF42466AE}" type="slidecount">
              <a:rPr b="0" lang="en-AU" sz="1100" spc="-1" strike="noStrike">
                <a:solidFill>
                  <a:srgbClr val="cccccc"/>
                </a:solidFill>
                <a:latin typeface="Arial"/>
                <a:ea typeface="DejaVu Sans"/>
              </a:rPr>
              <a:t>40</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WRITING TIME - SECTION A</a:t>
            </a:r>
            <a:endParaRPr b="0" lang="en-AU" sz="4400" spc="-1" strike="noStrike">
              <a:latin typeface="Arial"/>
            </a:endParaRPr>
          </a:p>
        </p:txBody>
      </p:sp>
      <p:sp>
        <p:nvSpPr>
          <p:cNvPr id="204" name="PlaceHolder 2"/>
          <p:cNvSpPr>
            <a:spLocks noGrp="1"/>
          </p:cNvSpPr>
          <p:nvPr>
            <p:ph/>
          </p:nvPr>
        </p:nvSpPr>
        <p:spPr>
          <a:xfrm>
            <a:off x="504000" y="1326600"/>
            <a:ext cx="9069480" cy="3892320"/>
          </a:xfrm>
          <a:prstGeom prst="rect">
            <a:avLst/>
          </a:prstGeom>
          <a:noFill/>
          <a:ln w="0">
            <a:noFill/>
          </a:ln>
        </p:spPr>
        <p:txBody>
          <a:bodyPr lIns="0" rIns="0" tIns="0" bIns="0" anchor="t">
            <a:normAutofit fontScale="42000"/>
          </a:bodyPr>
          <a:p>
            <a:pPr>
              <a:lnSpc>
                <a:spcPct val="100000"/>
              </a:lnSpc>
              <a:spcBef>
                <a:spcPts val="1417"/>
              </a:spcBef>
              <a:buNone/>
            </a:pPr>
            <a:r>
              <a:rPr b="0" lang="en-AU" sz="3200" spc="-1" strike="noStrike">
                <a:solidFill>
                  <a:srgbClr val="000099"/>
                </a:solidFill>
                <a:latin typeface="Gentium Book Basic"/>
              </a:rPr>
              <a:t>Section A of the end-of-year year 12 exam is multiple choice, to be completed on mark sense cards. Make sure you have a grey-lead pencil.</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Look for the MOST CORRECT answer. Don't settle for the FIRST one that COULD be right... there might be a more correct answer later. e.g.</a:t>
            </a:r>
            <a:endParaRPr b="0" lang="en-AU" sz="3200" spc="-1" strike="noStrike">
              <a:latin typeface="Arial"/>
            </a:endParaRPr>
          </a:p>
          <a:p>
            <a:pPr>
              <a:lnSpc>
                <a:spcPct val="100000"/>
              </a:lnSpc>
              <a:spcBef>
                <a:spcPts val="1417"/>
              </a:spcBef>
              <a:buNone/>
            </a:pP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What data type is "4 August 2004" - &lt;A&gt; Text,&lt;B&gt; Alphanumeric, &lt;C&gt; Numeric, &lt;D&gt; Date/Time?</a:t>
            </a:r>
            <a:endParaRPr b="0" lang="en-AU" sz="3200" spc="-1" strike="noStrike">
              <a:latin typeface="Arial"/>
            </a:endParaRPr>
          </a:p>
          <a:p>
            <a:pPr>
              <a:lnSpc>
                <a:spcPct val="100000"/>
              </a:lnSpc>
              <a:spcBef>
                <a:spcPts val="1417"/>
              </a:spcBef>
              <a:buNone/>
            </a:pP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chose "Alphanumeric" you would be technically correct, but the better, more precise answer is Date/Time. You would not get a mark for choosing &lt;B&gt;.</a:t>
            </a:r>
            <a:endParaRPr b="0" lang="en-AU" sz="3200" spc="-1" strike="noStrike">
              <a:latin typeface="Arial"/>
            </a:endParaRPr>
          </a:p>
          <a:p>
            <a:pPr>
              <a:lnSpc>
                <a:spcPct val="100000"/>
              </a:lnSpc>
              <a:spcBef>
                <a:spcPts val="1417"/>
              </a:spcBef>
              <a:buNone/>
            </a:pP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Multiple choice questions are famous for "distractor" options that suck in stupid and careless people, or those who don't read carefully.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Often, options will be VERY similar and need some thought to tell the right from the wrong. </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In multiple choice, the time saved answering the question should be invested in READING the question more carefully.</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 </a:t>
            </a:r>
            <a:r>
              <a:rPr b="0" lang="en-AU" sz="3200" spc="-1" strike="noStrike">
                <a:solidFill>
                  <a:srgbClr val="000099"/>
                </a:solidFill>
                <a:latin typeface="Gentium Book Basic"/>
              </a:rPr>
              <a:t>Don't answer on impulse - a question that looks easy can be deceptively tricky if you consider it properly!</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205"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B7AA140-D900-4CAC-A045-FD45E49DECBF}"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CDEEB1EC-5C9B-43C6-A88E-AB95E9752CAB}" type="slidecount">
              <a:rPr b="0" lang="en-AU" sz="1100" spc="-1" strike="noStrike">
                <a:solidFill>
                  <a:srgbClr val="cccccc"/>
                </a:solidFill>
                <a:latin typeface="Arial"/>
                <a:ea typeface="DejaVu Sans"/>
              </a:rPr>
              <a:t>41</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WRITING TIME - SECTION B</a:t>
            </a:r>
            <a:endParaRPr b="0" lang="en-AU" sz="4400" spc="-1" strike="noStrike">
              <a:latin typeface="Arial"/>
            </a:endParaRPr>
          </a:p>
        </p:txBody>
      </p:sp>
      <p:sp>
        <p:nvSpPr>
          <p:cNvPr id="207"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56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Read questions carefully, looking for key words like "List", "Describe", "Justify" and make sure you do what you're asked to do.</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Look for important words like how many examples to provide, "and" / "or" because some questions are complex.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Set your answer out in a table if it helps you. e.g. "Describe the benefits and disadvantages of the new hardware and software" means 4 things to talk about. Set it out in a table with columns "benefits" and "disadvantages" and rows "hardware" and "software".</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Think out what the MOST important thing is you have to say - DO NOT START WRITING until you've worked this out. Put down your most important point first, then the next most important etc. Don't waste writing time on trivial or arguable points. </a:t>
            </a:r>
            <a:endParaRPr b="0" lang="en-AU" sz="3200" spc="-1" strike="noStrike">
              <a:latin typeface="Arial"/>
            </a:endParaRPr>
          </a:p>
        </p:txBody>
      </p:sp>
      <p:sp>
        <p:nvSpPr>
          <p:cNvPr id="208"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880EABB-8C52-4CD1-81B4-7BA3B199FF0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131D24D-2212-4581-8417-BDC3524511B3}" type="slidecount">
              <a:rPr b="0" lang="en-AU" sz="1100" spc="-1" strike="noStrike">
                <a:solidFill>
                  <a:srgbClr val="cccccc"/>
                </a:solidFill>
                <a:latin typeface="Arial"/>
                <a:ea typeface="DejaVu Sans"/>
              </a:rPr>
              <a:t>42</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WRITING TIME - SECTION B</a:t>
            </a:r>
            <a:endParaRPr b="0" lang="en-AU" sz="4400" spc="-1" strike="noStrike">
              <a:latin typeface="Arial"/>
            </a:endParaRPr>
          </a:p>
        </p:txBody>
      </p:sp>
      <p:sp>
        <p:nvSpPr>
          <p:cNvPr id="210"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93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Put down points even if they seem bloody obvious. Sometimes, the bloody obvious is </a:t>
            </a:r>
            <a:r>
              <a:rPr b="1" lang="en-AU" sz="3200" spc="-1" strike="noStrike">
                <a:solidFill>
                  <a:srgbClr val="000099"/>
                </a:solidFill>
                <a:latin typeface="Gentium Book Basic"/>
              </a:rPr>
              <a:t>exactly</a:t>
            </a:r>
            <a:r>
              <a:rPr b="0" lang="en-AU" sz="3200" spc="-1" strike="noStrike">
                <a:solidFill>
                  <a:srgbClr val="000099"/>
                </a:solidFill>
                <a:latin typeface="Gentium Book Basic"/>
              </a:rPr>
              <a:t> the right answer.</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Get to the point and stay on the point. When you've finished, stop writing and move on. Just writing words does NOT get marks - only relevant words count.</a:t>
            </a:r>
            <a:endParaRPr b="0" lang="en-AU" sz="3200" spc="-1" strike="noStrike">
              <a:latin typeface="Arial"/>
            </a:endParaRPr>
          </a:p>
        </p:txBody>
      </p:sp>
      <p:sp>
        <p:nvSpPr>
          <p:cNvPr id="211"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BFB78245-CDF8-4685-B28F-80E3AAE6A95C}"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CC74A3A1-781E-4BA0-8FAD-FD2EA387A2DD}" type="slidecount">
              <a:rPr b="0" lang="en-AU" sz="1100" spc="-1" strike="noStrike">
                <a:solidFill>
                  <a:srgbClr val="cccccc"/>
                </a:solidFill>
                <a:latin typeface="Arial"/>
                <a:ea typeface="DejaVu Sans"/>
              </a:rPr>
              <a:t>43</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WRITING TIME - SECTION B</a:t>
            </a:r>
            <a:endParaRPr b="0" lang="en-AU" sz="4400" spc="-1" strike="noStrike">
              <a:latin typeface="Arial"/>
            </a:endParaRPr>
          </a:p>
        </p:txBody>
      </p:sp>
      <p:sp>
        <p:nvSpPr>
          <p:cNvPr id="213"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0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 </a:t>
            </a:r>
            <a:r>
              <a:rPr b="0" lang="en-AU" sz="3200" spc="-1" strike="noStrike">
                <a:solidFill>
                  <a:srgbClr val="000099"/>
                </a:solidFill>
                <a:latin typeface="Gentium Book Basic"/>
              </a:rPr>
              <a:t>Pay special attention to words you tend to confuse, e.g. </a:t>
            </a:r>
            <a:r>
              <a:rPr b="0" i="1" lang="en-AU" sz="3200" spc="-1" strike="noStrike">
                <a:solidFill>
                  <a:srgbClr val="000099"/>
                </a:solidFill>
                <a:latin typeface="Gentium Book Basic"/>
              </a:rPr>
              <a:t>effectiveness</a:t>
            </a:r>
            <a:r>
              <a:rPr b="0" lang="en-AU" sz="3200" spc="-1" strike="noStrike">
                <a:solidFill>
                  <a:srgbClr val="000099"/>
                </a:solidFill>
                <a:latin typeface="Gentium Book Basic"/>
              </a:rPr>
              <a:t> and </a:t>
            </a:r>
            <a:r>
              <a:rPr b="0" i="1" lang="en-AU" sz="3200" spc="-1" strike="noStrike">
                <a:solidFill>
                  <a:srgbClr val="000099"/>
                </a:solidFill>
                <a:latin typeface="Gentium Book Basic"/>
              </a:rPr>
              <a:t>efficiency</a:t>
            </a:r>
            <a:r>
              <a:rPr b="0" lang="en-AU" sz="3200" spc="-1" strike="noStrike">
                <a:solidFill>
                  <a:srgbClr val="000099"/>
                </a:solidFill>
                <a:latin typeface="Gentium Book Basic"/>
              </a:rPr>
              <a:t>. </a:t>
            </a:r>
            <a:r>
              <a:rPr b="0" i="1" lang="en-AU" sz="3200" spc="-1" strike="noStrike">
                <a:solidFill>
                  <a:srgbClr val="000099"/>
                </a:solidFill>
                <a:latin typeface="Gentium Book Basic"/>
              </a:rPr>
              <a:t>Data</a:t>
            </a:r>
            <a:r>
              <a:rPr b="0" lang="en-AU" sz="3200" spc="-1" strike="noStrike">
                <a:solidFill>
                  <a:srgbClr val="000099"/>
                </a:solidFill>
                <a:latin typeface="Gentium Book Basic"/>
              </a:rPr>
              <a:t> and </a:t>
            </a:r>
            <a:r>
              <a:rPr b="0" i="1" lang="en-AU" sz="3200" spc="-1" strike="noStrike">
                <a:solidFill>
                  <a:srgbClr val="000099"/>
                </a:solidFill>
                <a:latin typeface="Gentium Book Basic"/>
              </a:rPr>
              <a:t>info</a:t>
            </a:r>
            <a:r>
              <a:rPr b="0" lang="en-AU" sz="3200" spc="-1" strike="noStrike">
                <a:solidFill>
                  <a:srgbClr val="000099"/>
                </a:solidFill>
                <a:latin typeface="Gentium Book Basic"/>
              </a:rPr>
              <a:t>. </a:t>
            </a:r>
            <a:r>
              <a:rPr b="0" i="1" lang="en-AU" sz="3200" spc="-1" strike="noStrike">
                <a:solidFill>
                  <a:srgbClr val="000099"/>
                </a:solidFill>
                <a:latin typeface="Gentium Book Basic"/>
              </a:rPr>
              <a:t>Acquisition</a:t>
            </a:r>
            <a:r>
              <a:rPr b="0" lang="en-AU" sz="3200" spc="-1" strike="noStrike">
                <a:solidFill>
                  <a:srgbClr val="000099"/>
                </a:solidFill>
                <a:latin typeface="Gentium Book Basic"/>
              </a:rPr>
              <a:t> and </a:t>
            </a:r>
            <a:r>
              <a:rPr b="0" i="1" lang="en-AU" sz="3200" spc="-1" strike="noStrike">
                <a:solidFill>
                  <a:srgbClr val="000099"/>
                </a:solidFill>
                <a:latin typeface="Gentium Book Basic"/>
              </a:rPr>
              <a:t>input</a:t>
            </a:r>
            <a:r>
              <a:rPr b="0" lang="en-AU" sz="3200" spc="-1" strike="noStrike">
                <a:solidFill>
                  <a:srgbClr val="000099"/>
                </a:solidFill>
                <a:latin typeface="Gentium Book Basic"/>
              </a:rPr>
              <a:t>. If you don't read the question properly, everything you write could be a </a:t>
            </a:r>
            <a:r>
              <a:rPr b="1" lang="en-AU" sz="3200" spc="-1" strike="noStrike">
                <a:solidFill>
                  <a:srgbClr val="000099"/>
                </a:solidFill>
                <a:latin typeface="Gentium Book Basic"/>
              </a:rPr>
              <a:t>complete waste of time (CWOT)</a:t>
            </a:r>
            <a:r>
              <a:rPr b="0" lang="en-AU" sz="3200" spc="-1" strike="noStrike">
                <a:solidFill>
                  <a:srgbClr val="000099"/>
                </a:solidFill>
                <a:latin typeface="Gentium Book Basic"/>
              </a:rPr>
              <a:t>.</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are in doubt of relevance or importance, jot down key points of your answer in point form before writing it out, especially if you have to choose which options you should discuss.</a:t>
            </a:r>
            <a:endParaRPr b="0" lang="en-AU" sz="3200" spc="-1" strike="noStrike">
              <a:latin typeface="Arial"/>
            </a:endParaRPr>
          </a:p>
        </p:txBody>
      </p:sp>
      <p:sp>
        <p:nvSpPr>
          <p:cNvPr id="214"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2845BC28-57C0-45CF-ACCF-8676E40AABD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C3B10D5C-DD6C-4C71-BE8E-D1A8A4404BD6}" type="slidecount">
              <a:rPr b="0" lang="en-AU" sz="1100" spc="-1" strike="noStrike">
                <a:solidFill>
                  <a:srgbClr val="cccccc"/>
                </a:solidFill>
                <a:latin typeface="Arial"/>
                <a:ea typeface="DejaVu Sans"/>
              </a:rPr>
              <a:t>44</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WRITING TIME - SECTION B</a:t>
            </a:r>
            <a:endParaRPr b="0" lang="en-AU" sz="4400" spc="-1" strike="noStrike">
              <a:latin typeface="Arial"/>
            </a:endParaRPr>
          </a:p>
        </p:txBody>
      </p:sp>
      <p:sp>
        <p:nvSpPr>
          <p:cNvPr id="216"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73000"/>
          </a:bodyPr>
          <a:p>
            <a:pPr>
              <a:lnSpc>
                <a:spcPct val="100000"/>
              </a:lnSpc>
              <a:spcBef>
                <a:spcPts val="1417"/>
              </a:spcBef>
              <a:buNone/>
            </a:pPr>
            <a:r>
              <a:rPr b="0" lang="en-AU" sz="3200" spc="-1" strike="noStrike">
                <a:solidFill>
                  <a:srgbClr val="000099"/>
                </a:solidFill>
                <a:latin typeface="Gentium Book Basic"/>
              </a:rPr>
              <a:t> </a:t>
            </a:r>
            <a:r>
              <a:rPr b="0" lang="en-AU" sz="3200" spc="-1" strike="noStrike">
                <a:solidFill>
                  <a:srgbClr val="000099"/>
                </a:solidFill>
                <a:latin typeface="Edwardian Script ITC"/>
              </a:rPr>
              <a:t>Write LEGIBLY (so your writing can be read)</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Edwardian Script ITC"/>
              </a:rPr>
              <a:t>If necessary, PRINT or write in CAPITALS</a:t>
            </a: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r>
              <a:rPr b="0" lang="en-AU" sz="3200" spc="-1" strike="noStrike">
                <a:solidFill>
                  <a:srgbClr val="000099"/>
                </a:solidFill>
                <a:latin typeface="Gabriola"/>
              </a:rPr>
              <a:t>Write LEGIBLY (so your writing can be read) </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abriola"/>
              </a:rPr>
              <a:t>If necessary, PRINT or write in CAPITALS</a:t>
            </a:r>
            <a:endParaRPr b="0" lang="en-AU" sz="3200" spc="-1" strike="noStrike">
              <a:latin typeface="Arial"/>
            </a:endParaRPr>
          </a:p>
          <a:p>
            <a:pPr>
              <a:lnSpc>
                <a:spcPct val="100000"/>
              </a:lnSpc>
              <a:spcBef>
                <a:spcPts val="1417"/>
              </a:spcBef>
              <a:buNone/>
            </a:pP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the examiner can’t decipher your answer, guess what happens...</a:t>
            </a:r>
            <a:endParaRPr b="0" lang="en-AU" sz="3200" spc="-1" strike="noStrike">
              <a:latin typeface="Arial"/>
            </a:endParaRPr>
          </a:p>
        </p:txBody>
      </p:sp>
      <p:sp>
        <p:nvSpPr>
          <p:cNvPr id="217"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23B8257-8713-4220-A57C-108080326FC6}"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BF690F9A-8D13-469C-9856-0ADCB814833B}" type="slidecount">
              <a:rPr b="0" lang="en-AU" sz="1100" spc="-1" strike="noStrike">
                <a:solidFill>
                  <a:srgbClr val="cccccc"/>
                </a:solidFill>
                <a:latin typeface="Arial"/>
                <a:ea typeface="DejaVu Sans"/>
              </a:rPr>
              <a:t>45</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19"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58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Write in PLAIN ENGLISH, not some cone-headed, SMS-befuddled version of our mother-tongue.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Use short sentences and make every word count.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 NOT try to impress the marker with fancy expression or talking like a lawyer in court - you'll just screw things up and sound like an idiot.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Say what you need to say QUICKLY and CLEARLY. Get out of there and go on to the next question.</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Don’t tell sob stories to the examiner about how your dog died yesterday and your hand has sinew problems, and your father might drink too much, and it’s FAR too early in the day for you to be taking exams. </a:t>
            </a:r>
            <a:r>
              <a:rPr b="1" lang="en-AU" sz="3200" spc="-1" strike="noStrike">
                <a:solidFill>
                  <a:srgbClr val="c9211e"/>
                </a:solidFill>
                <a:latin typeface="Gentium Book Basic"/>
              </a:rPr>
              <a:t>THE EXAMINER WILL NOT CARE.</a:t>
            </a:r>
            <a:endParaRPr b="0" lang="en-AU" sz="3200" spc="-1" strike="noStrike">
              <a:latin typeface="Arial"/>
            </a:endParaRPr>
          </a:p>
        </p:txBody>
      </p:sp>
      <p:sp>
        <p:nvSpPr>
          <p:cNvPr id="220"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3A7860B-3784-4BBD-A6D2-A0DC15FA90BA}"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C7DD4664-5743-451F-98CE-45EE396ACB43}" type="slidecount">
              <a:rPr b="0" lang="en-AU" sz="1100" spc="-1" strike="noStrike">
                <a:solidFill>
                  <a:srgbClr val="cccccc"/>
                </a:solidFill>
                <a:latin typeface="Arial"/>
                <a:ea typeface="DejaVu Sans"/>
              </a:rPr>
              <a:t>46</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22"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0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 have written many exams. I have marked many more exams.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 know that when I read answers, I say "</a:t>
            </a:r>
            <a:r>
              <a:rPr b="0" lang="en-AU" sz="3200" spc="-1" strike="noStrike">
                <a:solidFill>
                  <a:srgbClr val="c9211e"/>
                </a:solidFill>
                <a:latin typeface="Gentium Book Basic"/>
              </a:rPr>
              <a:t>Thank DOG!</a:t>
            </a:r>
            <a:r>
              <a:rPr b="0" lang="en-AU" sz="3200" spc="-1" strike="noStrike">
                <a:solidFill>
                  <a:srgbClr val="000099"/>
                </a:solidFill>
                <a:latin typeface="Gentium Book Basic"/>
              </a:rPr>
              <a:t>" when someone nails the main point in the first few words - the rest is often a good example or some elaboration on the main point.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In my head, they </a:t>
            </a:r>
            <a:r>
              <a:rPr b="0" lang="en-AU" sz="3200" spc="-1" strike="noStrike">
                <a:solidFill>
                  <a:srgbClr val="c9211e"/>
                </a:solidFill>
                <a:latin typeface="Gentium Book Basic"/>
              </a:rPr>
              <a:t>immediately get full marks</a:t>
            </a:r>
            <a:r>
              <a:rPr b="0" lang="en-AU" sz="3200" spc="-1" strike="noStrike">
                <a:solidFill>
                  <a:srgbClr val="000099"/>
                </a:solidFill>
                <a:latin typeface="Gentium Book Basic"/>
              </a:rPr>
              <a:t> with those first few words, and will only </a:t>
            </a:r>
            <a:r>
              <a:rPr b="1" lang="en-AU" sz="3200" spc="-1" strike="noStrike">
                <a:solidFill>
                  <a:srgbClr val="000099"/>
                </a:solidFill>
                <a:latin typeface="Gentium Book Basic"/>
              </a:rPr>
              <a:t>lose</a:t>
            </a:r>
            <a:r>
              <a:rPr b="0" lang="en-AU" sz="3200" spc="-1" strike="noStrike">
                <a:solidFill>
                  <a:srgbClr val="000099"/>
                </a:solidFill>
                <a:latin typeface="Gentium Book Basic"/>
              </a:rPr>
              <a:t> marks if they go on to say something DUMB.</a:t>
            </a:r>
            <a:endParaRPr b="0" lang="en-AU" sz="3200" spc="-1" strike="noStrike">
              <a:latin typeface="Arial"/>
            </a:endParaRPr>
          </a:p>
        </p:txBody>
      </p:sp>
      <p:sp>
        <p:nvSpPr>
          <p:cNvPr id="223"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312813F8-48B9-45F0-9708-E2D3473476D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0A656BE-5E51-4E01-B799-D383D4299CB5}" type="slidecount">
              <a:rPr b="0" lang="en-AU" sz="1100" spc="-1" strike="noStrike">
                <a:solidFill>
                  <a:srgbClr val="cccccc"/>
                </a:solidFill>
                <a:latin typeface="Arial"/>
                <a:ea typeface="DejaVu Sans"/>
              </a:rPr>
              <a:t>47</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25"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74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 not copy out or repeat the question! Just answer it!</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are asked, "Give two reasons why email attachments should be limited in size" do not say, "</a:t>
            </a:r>
            <a:r>
              <a:rPr b="0" i="1" lang="en-AU" sz="3200" spc="-1" strike="noStrike">
                <a:solidFill>
                  <a:srgbClr val="000099"/>
                </a:solidFill>
                <a:latin typeface="Gentium Book Basic"/>
              </a:rPr>
              <a:t>Email attachments should be limited in size because</a:t>
            </a:r>
            <a:r>
              <a:rPr b="0" lang="en-AU" sz="3200" spc="-1" strike="noStrike">
                <a:solidFill>
                  <a:srgbClr val="000099"/>
                </a:solidFill>
                <a:latin typeface="Gentium Book Basic"/>
              </a:rPr>
              <a:t> blah blah blah..."</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Only the words after "because" will earn marks!</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Just because you got an elephant stamp and a warm smile from your grade 4 teacher because you always answered </a:t>
            </a:r>
            <a:r>
              <a:rPr b="1" lang="en-AU" sz="3200" spc="-1" strike="noStrike">
                <a:solidFill>
                  <a:srgbClr val="000099"/>
                </a:solidFill>
                <a:latin typeface="Gentium Book Basic"/>
              </a:rPr>
              <a:t>in full sentences</a:t>
            </a:r>
            <a:r>
              <a:rPr b="0" lang="en-AU" sz="3200" spc="-1" strike="noStrike">
                <a:solidFill>
                  <a:srgbClr val="000099"/>
                </a:solidFill>
                <a:latin typeface="Gentium Book Basic"/>
              </a:rPr>
              <a:t> does not mean you should do it in the IT exam.</a:t>
            </a:r>
            <a:endParaRPr b="0" lang="en-AU" sz="3200" spc="-1" strike="noStrike">
              <a:latin typeface="Arial"/>
            </a:endParaRPr>
          </a:p>
        </p:txBody>
      </p:sp>
      <p:sp>
        <p:nvSpPr>
          <p:cNvPr id="226"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C6877150-9940-4A80-9449-4A11034FA4A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200BCAB-1989-442B-8231-94FCD0005432}" type="slidecount">
              <a:rPr b="0" lang="en-AU" sz="1100" spc="-1" strike="noStrike">
                <a:solidFill>
                  <a:srgbClr val="cccccc"/>
                </a:solidFill>
                <a:latin typeface="Arial"/>
                <a:ea typeface="DejaVu Sans"/>
              </a:rPr>
              <a:t>48</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28"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a:lnSpc>
                <a:spcPct val="100000"/>
              </a:lnSpc>
              <a:spcBef>
                <a:spcPts val="1417"/>
              </a:spcBef>
              <a:buNone/>
            </a:pPr>
            <a:r>
              <a:rPr b="0" lang="en-AU" sz="3200" spc="-1" strike="noStrike">
                <a:solidFill>
                  <a:srgbClr val="000099"/>
                </a:solidFill>
                <a:latin typeface="Gentium Book Basic"/>
              </a:rPr>
              <a:t>A PLATINUM RULE</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Summarise in your head what your main point is before you set pen to paper.  </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If you can't summarise it in your head, you can't write it, and you'll just be wasting ink and time.</a:t>
            </a:r>
            <a:endParaRPr b="0" lang="en-AU" sz="3200" spc="-1" strike="noStrike">
              <a:latin typeface="Arial"/>
            </a:endParaRPr>
          </a:p>
        </p:txBody>
      </p:sp>
      <p:sp>
        <p:nvSpPr>
          <p:cNvPr id="229"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EA66119D-11B1-4927-B87F-B6F686E9C919}"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F3ABA652-4670-4E52-94CB-94B3EB03577B}" type="slidecount">
              <a:rPr b="0" lang="en-AU" sz="1100" spc="-1" strike="noStrike">
                <a:solidFill>
                  <a:srgbClr val="cccccc"/>
                </a:solidFill>
                <a:latin typeface="Arial"/>
                <a:ea typeface="DejaVu Sans"/>
              </a:rPr>
              <a:t>49</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Golden Rules</a:t>
            </a:r>
            <a:endParaRPr b="0" lang="en-AU" sz="4400" spc="-1" strike="noStrike">
              <a:latin typeface="Arial"/>
            </a:endParaRPr>
          </a:p>
        </p:txBody>
      </p:sp>
      <p:sp>
        <p:nvSpPr>
          <p:cNvPr id="93"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8D9D94E1-D043-408E-B2DD-1D032E18691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90FA9803-50DC-4E10-8EF5-CF5A46FD4E1D}" type="slidecount">
              <a:rPr b="0" lang="en-AU" sz="1100" spc="-1" strike="noStrike">
                <a:solidFill>
                  <a:srgbClr val="cccccc"/>
                </a:solidFill>
                <a:latin typeface="Arial"/>
                <a:ea typeface="DejaVu Sans"/>
              </a:rPr>
              <a:t>5</a:t>
            </a:fld>
            <a:endParaRPr b="0" lang="en-AU" sz="1100" spc="-1" strike="noStrike">
              <a:latin typeface="Arial"/>
            </a:endParaRPr>
          </a:p>
        </p:txBody>
      </p:sp>
      <p:sp>
        <p:nvSpPr>
          <p:cNvPr id="94" name=""/>
          <p:cNvSpPr/>
          <p:nvPr/>
        </p:nvSpPr>
        <p:spPr>
          <a:xfrm>
            <a:off x="900000" y="1260000"/>
            <a:ext cx="8638200" cy="4183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2. Know the meanings of IT words and concepts in the study design. </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More particularly, know the </a:t>
            </a:r>
            <a:r>
              <a:rPr b="0" i="1" lang="en-AU" sz="1800" spc="-1" strike="noStrike">
                <a:solidFill>
                  <a:srgbClr val="000000"/>
                </a:solidFill>
                <a:latin typeface="Arial"/>
                <a:ea typeface="DejaVu Sans"/>
              </a:rPr>
              <a:t>subtle differences between similar or related words</a:t>
            </a:r>
            <a:r>
              <a:rPr b="0" lang="en-AU" sz="1800" spc="-1" strike="noStrike">
                <a:solidFill>
                  <a:srgbClr val="000000"/>
                </a:solidFill>
                <a:latin typeface="Arial"/>
                <a:ea typeface="DejaVu Sans"/>
              </a:rPr>
              <a:t> (e.g. efficiency vs effectiveness, bit vs byte)</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3. The glossary items (“</a:t>
            </a:r>
            <a:r>
              <a:rPr b="0" i="1" lang="en-AU" sz="1800" spc="-1" strike="noStrike">
                <a:solidFill>
                  <a:srgbClr val="000000"/>
                </a:solidFill>
                <a:latin typeface="Arial"/>
                <a:ea typeface="DejaVu Sans"/>
              </a:rPr>
              <a:t>Terms used in this study</a:t>
            </a:r>
            <a:r>
              <a:rPr b="0" lang="en-AU" sz="1800" spc="-1" strike="noStrike">
                <a:solidFill>
                  <a:srgbClr val="000000"/>
                </a:solidFill>
                <a:latin typeface="Arial"/>
                <a:ea typeface="DejaVu Sans"/>
              </a:rPr>
              <a:t>”) </a:t>
            </a:r>
            <a:r>
              <a:rPr b="0" lang="en-AU" sz="1800" spc="-1" strike="noStrike">
                <a:solidFill>
                  <a:srgbClr val="ff3333"/>
                </a:solidFill>
                <a:latin typeface="Arial"/>
                <a:ea typeface="DejaVu Sans"/>
              </a:rPr>
              <a:t>are</a:t>
            </a:r>
            <a:r>
              <a:rPr b="0" lang="en-AU" sz="1800" spc="-1" strike="noStrike">
                <a:solidFill>
                  <a:srgbClr val="000000"/>
                </a:solidFill>
                <a:latin typeface="Arial"/>
                <a:ea typeface="DejaVu Sans"/>
              </a:rPr>
              <a:t> examinable </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But – You are </a:t>
            </a:r>
            <a:r>
              <a:rPr b="0" i="1" lang="en-AU" sz="1800" spc="-1" strike="noStrike">
                <a:solidFill>
                  <a:srgbClr val="000000"/>
                </a:solidFill>
                <a:latin typeface="Arial"/>
                <a:ea typeface="DejaVu Sans"/>
              </a:rPr>
              <a:t>very</a:t>
            </a:r>
            <a:r>
              <a:rPr b="0" lang="en-AU" sz="1800" spc="-1" strike="noStrike">
                <a:solidFill>
                  <a:srgbClr val="000000"/>
                </a:solidFill>
                <a:latin typeface="Arial"/>
                <a:ea typeface="DejaVu Sans"/>
              </a:rPr>
              <a:t> unlikely to get a question asking you to define a given term (e.g. “What is efficiency?”</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Instead – you will be given a glossary term in a question, and will be expected to know its meaning in the creation of your answer.</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e.g. </a:t>
            </a:r>
            <a:r>
              <a:rPr b="0" i="1" lang="en-AU" sz="1800" spc="-1" strike="noStrike">
                <a:solidFill>
                  <a:srgbClr val="000000"/>
                </a:solidFill>
                <a:latin typeface="Arial"/>
                <a:ea typeface="DejaVu Sans"/>
              </a:rPr>
              <a:t>State one </a:t>
            </a:r>
            <a:r>
              <a:rPr b="1" i="1" lang="en-AU" sz="1800" spc="-1" strike="noStrike">
                <a:solidFill>
                  <a:srgbClr val="000000"/>
                </a:solidFill>
                <a:latin typeface="Arial"/>
                <a:ea typeface="DejaVu Sans"/>
              </a:rPr>
              <a:t>efficiency</a:t>
            </a:r>
            <a:r>
              <a:rPr b="0" i="1" lang="en-AU" sz="1800" spc="-1" strike="noStrike">
                <a:solidFill>
                  <a:srgbClr val="000000"/>
                </a:solidFill>
                <a:latin typeface="Arial"/>
                <a:ea typeface="DejaVu Sans"/>
              </a:rPr>
              <a:t> criterion that is important when...</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31"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a:lnSpc>
                <a:spcPct val="100000"/>
              </a:lnSpc>
              <a:spcBef>
                <a:spcPts val="1417"/>
              </a:spcBef>
              <a:buNone/>
            </a:pPr>
            <a:r>
              <a:rPr b="0" lang="en-AU" sz="3200" spc="-1" strike="noStrike">
                <a:solidFill>
                  <a:srgbClr val="000099"/>
                </a:solidFill>
                <a:latin typeface="Gentium Book Basic"/>
              </a:rPr>
              <a:t>If you start running out of time, answer in point form.</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Saying </a:t>
            </a:r>
            <a:r>
              <a:rPr b="0" i="1" lang="en-AU" sz="3200" spc="-1" strike="noStrike">
                <a:solidFill>
                  <a:srgbClr val="000099"/>
                </a:solidFill>
                <a:latin typeface="Gentium Book Basic"/>
              </a:rPr>
              <a:t>something</a:t>
            </a:r>
            <a:r>
              <a:rPr b="0" lang="en-AU" sz="3200" spc="-1" strike="noStrike">
                <a:solidFill>
                  <a:srgbClr val="000099"/>
                </a:solidFill>
                <a:latin typeface="Gentium Book Basic"/>
              </a:rPr>
              <a:t> about a question is better than saying </a:t>
            </a:r>
            <a:r>
              <a:rPr b="0" i="1" lang="en-AU" sz="3200" spc="-1" strike="noStrike">
                <a:solidFill>
                  <a:srgbClr val="000099"/>
                </a:solidFill>
                <a:latin typeface="Gentium Book Basic"/>
              </a:rPr>
              <a:t>nothing</a:t>
            </a:r>
            <a:r>
              <a:rPr b="0" lang="en-AU" sz="3200" spc="-1" strike="noStrike">
                <a:solidFill>
                  <a:srgbClr val="000099"/>
                </a:solidFill>
                <a:latin typeface="Gentium Book Basic"/>
              </a:rPr>
              <a:t>.</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232"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A47A03CC-5AE2-4DA6-9E39-52ED5BFE201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4B4F7258-4FDD-46B8-92A0-58811C9B88B5}" type="slidecount">
              <a:rPr b="0" lang="en-AU" sz="1100" spc="-1" strike="noStrike">
                <a:solidFill>
                  <a:srgbClr val="cccccc"/>
                </a:solidFill>
                <a:latin typeface="Arial"/>
                <a:ea typeface="DejaVu Sans"/>
              </a:rPr>
              <a:t>50</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34"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77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have absolutely NO CLUE what an answer is, you'd be better off skipping it than hoping that a random answer might magically come to you.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Faking it is a waste of writing time.</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Go on to a question you are more confident with.</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Come back to it if inspiration strikes you later.</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Sometimes, a later question gives a clue about an earlier question.</a:t>
            </a:r>
            <a:endParaRPr b="0" lang="en-AU" sz="3200" spc="-1" strike="noStrike">
              <a:latin typeface="Arial"/>
            </a:endParaRPr>
          </a:p>
        </p:txBody>
      </p:sp>
      <p:sp>
        <p:nvSpPr>
          <p:cNvPr id="235"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44F1B07F-09A4-4B4D-8ABD-B091E9693FAB}"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60EBDFE8-64EE-4F02-B24D-44A56A4F7BAF}" type="slidecount">
              <a:rPr b="0" lang="en-AU" sz="1100" spc="-1" strike="noStrike">
                <a:solidFill>
                  <a:srgbClr val="cccccc"/>
                </a:solidFill>
                <a:latin typeface="Arial"/>
                <a:ea typeface="DejaVu Sans"/>
              </a:rPr>
              <a:t>51</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37" name="PlaceHolder 2"/>
          <p:cNvSpPr>
            <a:spLocks noGrp="1"/>
          </p:cNvSpPr>
          <p:nvPr>
            <p:ph/>
          </p:nvPr>
        </p:nvSpPr>
        <p:spPr>
          <a:xfrm>
            <a:off x="504000" y="1326600"/>
            <a:ext cx="9069480" cy="32860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Exam questions start off short and easy and get more valuable and bigger as the paper goes on. </a:t>
            </a:r>
            <a:endParaRPr b="0" lang="en-AU"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Don't run out of time on short-and-sweet questions before you reach the "big mark" questions at the end of the paper</a:t>
            </a:r>
            <a:endParaRPr b="0" lang="en-AU" sz="3200" spc="-1" strike="noStrike">
              <a:latin typeface="Arial"/>
            </a:endParaRPr>
          </a:p>
          <a:p>
            <a:pPr>
              <a:lnSpc>
                <a:spcPct val="100000"/>
              </a:lnSpc>
              <a:spcBef>
                <a:spcPts val="1417"/>
              </a:spcBef>
              <a:buNone/>
            </a:pPr>
            <a:endParaRPr b="0" lang="en-AU" sz="3200" spc="-1" strike="noStrike">
              <a:latin typeface="Arial"/>
            </a:endParaRPr>
          </a:p>
        </p:txBody>
      </p:sp>
      <p:sp>
        <p:nvSpPr>
          <p:cNvPr id="238"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E3914EF1-738C-460D-A725-93E6966D596C}"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EE5D82BA-2F0B-4DAE-83D4-A0BEB875787A}" type="slidecount">
              <a:rPr b="0" lang="en-AU" sz="1100" spc="-1" strike="noStrike">
                <a:solidFill>
                  <a:srgbClr val="cccccc"/>
                </a:solidFill>
                <a:latin typeface="Arial"/>
                <a:ea typeface="DejaVu Sans"/>
              </a:rPr>
              <a:t>52</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DURING WRITING TIME</a:t>
            </a:r>
            <a:endParaRPr b="0" lang="en-AU" sz="4400" spc="-1" strike="noStrike">
              <a:latin typeface="Arial"/>
            </a:endParaRPr>
          </a:p>
        </p:txBody>
      </p:sp>
      <p:sp>
        <p:nvSpPr>
          <p:cNvPr id="240"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81000"/>
          </a:bodyPr>
          <a:p>
            <a:pPr marL="432000" indent="-324000">
              <a:lnSpc>
                <a:spcPct val="100000"/>
              </a:lnSpc>
              <a:spcBef>
                <a:spcPts val="1417"/>
              </a:spcBef>
              <a:buClr>
                <a:srgbClr val="000000"/>
              </a:buClr>
              <a:buSzPct val="45000"/>
              <a:buFont typeface="Wingdings" charset="2"/>
              <a:buChar char=""/>
            </a:pPr>
            <a:r>
              <a:rPr b="0" lang="en-AU" sz="3200" spc="-1" strike="noStrike">
                <a:solidFill>
                  <a:srgbClr val="000099"/>
                </a:solidFill>
                <a:latin typeface="Gentium Book Basic"/>
              </a:rPr>
              <a:t>If you come across a term you're unfamiliar with, try working it out logically by the context of the question.</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e.g. "manipulation" is a synonym for "processing".</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"Folder" is the same as "directory".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A question on health and safety that uses the acronym "OH&amp;S" is probably "something Health and Safety". </a:t>
            </a:r>
            <a:endParaRPr b="0" lang="en-AU" sz="3200" spc="-1" strike="noStrike">
              <a:latin typeface="Arial"/>
            </a:endParaRPr>
          </a:p>
          <a:p>
            <a:pPr lvl="1" marL="864000" indent="-324000">
              <a:lnSpc>
                <a:spcPct val="100000"/>
              </a:lnSpc>
              <a:spcBef>
                <a:spcPts val="1134"/>
              </a:spcBef>
              <a:buClr>
                <a:srgbClr val="000000"/>
              </a:buClr>
              <a:buSzPct val="75000"/>
              <a:buFont typeface="Symbol"/>
              <a:buChar char=""/>
            </a:pPr>
            <a:r>
              <a:rPr b="0" lang="en-AU" sz="3200" spc="-1" strike="noStrike">
                <a:solidFill>
                  <a:srgbClr val="000099"/>
                </a:solidFill>
                <a:latin typeface="Gentium Book Basic"/>
              </a:rPr>
              <a:t>Use common sense! See rule #1 above.</a:t>
            </a:r>
            <a:endParaRPr b="0" lang="en-AU" sz="3200" spc="-1" strike="noStrike">
              <a:latin typeface="Arial"/>
            </a:endParaRPr>
          </a:p>
        </p:txBody>
      </p:sp>
      <p:sp>
        <p:nvSpPr>
          <p:cNvPr id="241"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31E49977-8E78-4EA6-AA6D-7591819FE0F2}"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6CAC7E2-5717-4762-9307-B88ECF18711F}" type="slidecount">
              <a:rPr b="0" lang="en-AU" sz="1100" spc="-1" strike="noStrike">
                <a:solidFill>
                  <a:srgbClr val="cccccc"/>
                </a:solidFill>
                <a:latin typeface="Arial"/>
                <a:ea typeface="DejaVu Sans"/>
              </a:rPr>
              <a:t>53</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AFTER THE EXAM</a:t>
            </a:r>
            <a:endParaRPr b="0" lang="en-AU" sz="4400" spc="-1" strike="noStrike">
              <a:latin typeface="Arial"/>
            </a:endParaRPr>
          </a:p>
        </p:txBody>
      </p:sp>
      <p:sp>
        <p:nvSpPr>
          <p:cNvPr id="243" name="PlaceHolder 2"/>
          <p:cNvSpPr>
            <a:spLocks noGrp="1"/>
          </p:cNvSpPr>
          <p:nvPr>
            <p:ph/>
          </p:nvPr>
        </p:nvSpPr>
        <p:spPr>
          <a:xfrm>
            <a:off x="504000" y="1326600"/>
            <a:ext cx="9069480" cy="3286080"/>
          </a:xfrm>
          <a:prstGeom prst="rect">
            <a:avLst/>
          </a:prstGeom>
          <a:noFill/>
          <a:ln w="0">
            <a:noFill/>
          </a:ln>
        </p:spPr>
        <p:txBody>
          <a:bodyPr lIns="0" rIns="0" tIns="0" bIns="0" anchor="t">
            <a:normAutofit fontScale="52000"/>
          </a:bodyPr>
          <a:p>
            <a:pPr>
              <a:lnSpc>
                <a:spcPct val="100000"/>
              </a:lnSpc>
              <a:spcBef>
                <a:spcPts val="1417"/>
              </a:spcBef>
              <a:buNone/>
            </a:pPr>
            <a:r>
              <a:rPr b="0" lang="en-AU" sz="3200" spc="-1" strike="noStrike">
                <a:solidFill>
                  <a:srgbClr val="000099"/>
                </a:solidFill>
                <a:latin typeface="Gentium Book Basic"/>
              </a:rPr>
              <a:t>Avoid the "post mortem" discussions after you get out of the exam room. </a:t>
            </a:r>
            <a:endParaRPr b="0" lang="en-AU" sz="3200" spc="-1" strike="noStrike">
              <a:latin typeface="Arial"/>
            </a:endParaRPr>
          </a:p>
          <a:p>
            <a:pPr>
              <a:lnSpc>
                <a:spcPct val="100000"/>
              </a:lnSpc>
              <a:spcBef>
                <a:spcPts val="1417"/>
              </a:spcBef>
              <a:buNone/>
            </a:pPr>
            <a:r>
              <a:rPr b="0" i="1" lang="en-AU" sz="3200" spc="-1" strike="noStrike">
                <a:solidFill>
                  <a:srgbClr val="000099"/>
                </a:solidFill>
                <a:latin typeface="Gentium Book Basic"/>
              </a:rPr>
              <a:t>What did you say for question 2? REALLY? That's odd, I said...</a:t>
            </a: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Such discussions will only depress you before your next exam, or ruin your mood for the post-exam parties. </a:t>
            </a: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Forget it all. There's nothing you can do that will change the exam answers.</a:t>
            </a: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 </a:t>
            </a:r>
            <a:r>
              <a:rPr b="0" lang="en-AU" sz="3200" spc="-1" strike="noStrike">
                <a:solidFill>
                  <a:srgbClr val="000099"/>
                </a:solidFill>
                <a:latin typeface="Gentium Book Basic"/>
              </a:rPr>
              <a:t>Move on.</a:t>
            </a:r>
            <a:endParaRPr b="0" lang="en-AU" sz="3200" spc="-1" strike="noStrike">
              <a:latin typeface="Arial"/>
            </a:endParaRPr>
          </a:p>
          <a:p>
            <a:pPr>
              <a:lnSpc>
                <a:spcPct val="100000"/>
              </a:lnSpc>
              <a:spcBef>
                <a:spcPts val="1417"/>
              </a:spcBef>
              <a:buNone/>
            </a:pPr>
            <a:endParaRPr b="0" lang="en-AU" sz="3200" spc="-1" strike="noStrike">
              <a:latin typeface="Arial"/>
            </a:endParaRPr>
          </a:p>
          <a:p>
            <a:pPr>
              <a:lnSpc>
                <a:spcPct val="100000"/>
              </a:lnSpc>
              <a:spcBef>
                <a:spcPts val="1417"/>
              </a:spcBef>
              <a:buNone/>
            </a:pPr>
            <a:r>
              <a:rPr b="0" lang="en-AU" sz="3200" spc="-1" strike="noStrike">
                <a:solidFill>
                  <a:srgbClr val="000099"/>
                </a:solidFill>
                <a:latin typeface="Gentium Book Basic"/>
              </a:rPr>
              <a:t>GOOD PREPARATION = GOOD LUCK !</a:t>
            </a:r>
            <a:endParaRPr b="0" lang="en-AU" sz="3200" spc="-1" strike="noStrike">
              <a:latin typeface="Arial"/>
            </a:endParaRPr>
          </a:p>
        </p:txBody>
      </p:sp>
      <p:sp>
        <p:nvSpPr>
          <p:cNvPr id="244"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B1040962-E0E7-4F0F-90E1-F38414A9FD5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C7EB654-47A2-4F11-8849-5E4220911540}" type="slidecount">
              <a:rPr b="0" lang="en-AU" sz="1100" spc="-1" strike="noStrike">
                <a:solidFill>
                  <a:srgbClr val="cccccc"/>
                </a:solidFill>
                <a:latin typeface="Arial"/>
                <a:ea typeface="DejaVu Sans"/>
              </a:rPr>
              <a:t>54</a:t>
            </a:fld>
            <a:endParaRPr b="0" lang="en-AU" sz="11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
          <p:cNvSpPr/>
          <p:nvPr/>
        </p:nvSpPr>
        <p:spPr>
          <a:xfrm>
            <a:off x="864000" y="1260000"/>
            <a:ext cx="8277840" cy="4287960"/>
          </a:xfrm>
          <a:prstGeom prst="rect">
            <a:avLst/>
          </a:prstGeom>
          <a:noFill/>
          <a:ln w="0">
            <a:noFill/>
          </a:ln>
        </p:spPr>
        <p:style>
          <a:lnRef idx="0"/>
          <a:fillRef idx="0"/>
          <a:effectRef idx="0"/>
          <a:fontRef idx="minor"/>
        </p:style>
        <p:txBody>
          <a:bodyPr lIns="0" rIns="0" tIns="0" bIns="0" anchor="t">
            <a:noAutofit/>
          </a:bodyPr>
          <a:p>
            <a:pPr algn="ctr">
              <a:lnSpc>
                <a:spcPct val="100000"/>
              </a:lnSpc>
              <a:buNone/>
            </a:pPr>
            <a:r>
              <a:rPr b="0" lang="en-AU" sz="1200" spc="-1" strike="noStrike">
                <a:solidFill>
                  <a:srgbClr val="0000cc"/>
                </a:solidFill>
                <a:latin typeface="Calibri Light"/>
                <a:ea typeface="DejaVu Sans"/>
              </a:rPr>
              <a:t>These slideshows may be freely used, modified or distributed by teachers and students anywhere.</a:t>
            </a:r>
            <a:endParaRPr b="0" lang="en-AU" sz="1200" spc="-1" strike="noStrike">
              <a:latin typeface="Arial"/>
            </a:endParaRPr>
          </a:p>
          <a:p>
            <a:pPr algn="ctr">
              <a:lnSpc>
                <a:spcPct val="100000"/>
              </a:lnSpc>
              <a:buNone/>
            </a:pPr>
            <a:endParaRPr b="0" lang="en-AU" sz="1200" spc="-1" strike="noStrike">
              <a:latin typeface="Arial"/>
            </a:endParaRPr>
          </a:p>
          <a:p>
            <a:pPr algn="ctr">
              <a:lnSpc>
                <a:spcPct val="100000"/>
              </a:lnSpc>
              <a:buNone/>
            </a:pPr>
            <a:r>
              <a:rPr b="0" lang="en-AU" sz="1200" spc="-1" strike="noStrike">
                <a:solidFill>
                  <a:srgbClr val="0000cc"/>
                </a:solidFill>
                <a:latin typeface="Calibri Light"/>
                <a:ea typeface="DejaVu Sans"/>
              </a:rPr>
              <a:t>They may </a:t>
            </a:r>
            <a:r>
              <a:rPr b="1" lang="en-AU" sz="1200" spc="-1" strike="noStrike">
                <a:solidFill>
                  <a:srgbClr val="0000cc"/>
                </a:solidFill>
                <a:latin typeface="Calibri Light"/>
                <a:ea typeface="DejaVu Sans"/>
              </a:rPr>
              <a:t>not</a:t>
            </a:r>
            <a:r>
              <a:rPr b="0" lang="en-AU" sz="1200" spc="-1" strike="noStrike">
                <a:solidFill>
                  <a:srgbClr val="0000cc"/>
                </a:solidFill>
                <a:latin typeface="Calibri Light"/>
                <a:ea typeface="DejaVu Sans"/>
              </a:rPr>
              <a:t> be sold</a:t>
            </a:r>
            <a:endParaRPr b="0" lang="en-AU" sz="1200" spc="-1" strike="noStrike">
              <a:latin typeface="Arial"/>
            </a:endParaRPr>
          </a:p>
          <a:p>
            <a:pPr algn="ctr">
              <a:lnSpc>
                <a:spcPct val="100000"/>
              </a:lnSpc>
              <a:buNone/>
            </a:pPr>
            <a:r>
              <a:rPr b="0" lang="en-AU" sz="1200" spc="-1" strike="noStrike">
                <a:solidFill>
                  <a:srgbClr val="0000cc"/>
                </a:solidFill>
                <a:latin typeface="Calibri Light"/>
                <a:ea typeface="DejaVu Sans"/>
              </a:rPr>
              <a:t>You must </a:t>
            </a:r>
            <a:r>
              <a:rPr b="1" lang="en-AU" sz="1200" spc="-1" strike="noStrike">
                <a:solidFill>
                  <a:srgbClr val="0000cc"/>
                </a:solidFill>
                <a:latin typeface="Calibri Light"/>
                <a:ea typeface="DejaVu Sans"/>
              </a:rPr>
              <a:t>not</a:t>
            </a:r>
            <a:r>
              <a:rPr b="0" lang="en-AU" sz="1200" spc="-1" strike="noStrike">
                <a:solidFill>
                  <a:srgbClr val="0000cc"/>
                </a:solidFill>
                <a:latin typeface="Calibri Light"/>
                <a:ea typeface="DejaVu Sans"/>
              </a:rPr>
              <a:t> change or remove their authorship information or copyright notices.</a:t>
            </a:r>
            <a:endParaRPr b="0" lang="en-AU" sz="1200" spc="-1" strike="noStrike">
              <a:latin typeface="Arial"/>
            </a:endParaRPr>
          </a:p>
          <a:p>
            <a:pPr algn="ctr">
              <a:lnSpc>
                <a:spcPct val="100000"/>
              </a:lnSpc>
              <a:buNone/>
            </a:pPr>
            <a:r>
              <a:rPr b="0" lang="en-AU" sz="1200" spc="-1" strike="noStrike">
                <a:solidFill>
                  <a:srgbClr val="0000cc"/>
                </a:solidFill>
                <a:latin typeface="Calibri Light"/>
                <a:ea typeface="DejaVu Sans"/>
              </a:rPr>
              <a:t>You must </a:t>
            </a:r>
            <a:r>
              <a:rPr b="1" lang="en-AU" sz="1200" spc="-1" strike="noStrike">
                <a:solidFill>
                  <a:srgbClr val="0000cc"/>
                </a:solidFill>
                <a:latin typeface="Calibri Light"/>
                <a:ea typeface="DejaVu Sans"/>
              </a:rPr>
              <a:t>not</a:t>
            </a:r>
            <a:r>
              <a:rPr b="0" lang="en-AU" sz="1200" spc="-1" strike="noStrike">
                <a:solidFill>
                  <a:srgbClr val="0000cc"/>
                </a:solidFill>
                <a:latin typeface="Calibri Light"/>
                <a:ea typeface="DejaVu Sans"/>
              </a:rPr>
              <a:t> redistribute them if you modify them.</a:t>
            </a:r>
            <a:endParaRPr b="0" lang="en-AU" sz="1200" spc="-1" strike="noStrike">
              <a:latin typeface="Arial"/>
            </a:endParaRPr>
          </a:p>
          <a:p>
            <a:pPr algn="ctr">
              <a:lnSpc>
                <a:spcPct val="100000"/>
              </a:lnSpc>
              <a:buNone/>
            </a:pPr>
            <a:endParaRPr b="0" lang="en-AU" sz="1200" spc="-1" strike="noStrike">
              <a:latin typeface="Arial"/>
            </a:endParaRPr>
          </a:p>
          <a:p>
            <a:pPr algn="ctr">
              <a:lnSpc>
                <a:spcPct val="100000"/>
              </a:lnSpc>
              <a:buNone/>
            </a:pPr>
            <a:r>
              <a:rPr b="0" lang="en-AU" sz="1200" spc="-1" strike="noStrike">
                <a:solidFill>
                  <a:srgbClr val="0000cc"/>
                </a:solidFill>
                <a:latin typeface="Calibri Light"/>
                <a:ea typeface="DejaVu Sans"/>
              </a:rPr>
              <a:t>This is not a VCAA publication and does not speak for VCAA.</a:t>
            </a:r>
            <a:r>
              <a:rPr b="0" lang="en-US" sz="1200" spc="-1" strike="noStrike">
                <a:solidFill>
                  <a:srgbClr val="0000cc"/>
                </a:solidFill>
                <a:latin typeface="Calibri Light"/>
                <a:ea typeface="DejaVu Sans"/>
              </a:rPr>
              <a:t> </a:t>
            </a:r>
            <a:endParaRPr b="0" lang="en-AU" sz="1200" spc="-1" strike="noStrike">
              <a:latin typeface="Arial"/>
            </a:endParaRPr>
          </a:p>
          <a:p>
            <a:pPr algn="ctr">
              <a:lnSpc>
                <a:spcPct val="100000"/>
              </a:lnSpc>
              <a:buNone/>
            </a:pPr>
            <a:r>
              <a:rPr b="0" lang="en-US" sz="1200" spc="-1" strike="noStrike">
                <a:solidFill>
                  <a:srgbClr val="0000cc"/>
                </a:solidFill>
                <a:latin typeface="Calibri Light"/>
                <a:ea typeface="DejaVu Sans"/>
              </a:rPr>
              <a:t>Portions (e.g. exam questions, study design extracts, glossary terms) may be copyright </a:t>
            </a:r>
            <a:r>
              <a:rPr b="0" lang="en-AU" sz="1200" spc="-1" strike="noStrike">
                <a:solidFill>
                  <a:srgbClr val="0000cc"/>
                </a:solidFill>
                <a:latin typeface="Calibri Light"/>
                <a:ea typeface="DejaVu Sans"/>
              </a:rPr>
              <a:t>Victorian Curriculum and Assessment Authority and are used with permission for educational purposes.</a:t>
            </a:r>
            <a:endParaRPr b="0" lang="en-AU" sz="1200" spc="-1" strike="noStrike">
              <a:latin typeface="Arial"/>
            </a:endParaRPr>
          </a:p>
        </p:txBody>
      </p:sp>
      <p:pic>
        <p:nvPicPr>
          <p:cNvPr id="246" name="" descr=""/>
          <p:cNvPicPr/>
          <p:nvPr/>
        </p:nvPicPr>
        <p:blipFill>
          <a:blip r:embed="rId1"/>
          <a:stretch/>
        </p:blipFill>
        <p:spPr>
          <a:xfrm>
            <a:off x="3942720" y="180000"/>
            <a:ext cx="2283480" cy="683280"/>
          </a:xfrm>
          <a:prstGeom prst="rect">
            <a:avLst/>
          </a:prstGeom>
          <a:ln w="0">
            <a:noFill/>
          </a:ln>
        </p:spPr>
      </p:pic>
      <p:pic>
        <p:nvPicPr>
          <p:cNvPr id="247" name="" descr=""/>
          <p:cNvPicPr/>
          <p:nvPr/>
        </p:nvPicPr>
        <p:blipFill>
          <a:blip r:embed="rId2"/>
          <a:stretch/>
        </p:blipFill>
        <p:spPr>
          <a:xfrm>
            <a:off x="4248360" y="865440"/>
            <a:ext cx="1693080" cy="245160"/>
          </a:xfrm>
          <a:prstGeom prst="rect">
            <a:avLst/>
          </a:prstGeom>
          <a:ln w="0">
            <a:noFill/>
          </a:ln>
        </p:spPr>
      </p:pic>
      <p:pic>
        <p:nvPicPr>
          <p:cNvPr id="248" name="" descr=""/>
          <p:cNvPicPr/>
          <p:nvPr/>
        </p:nvPicPr>
        <p:blipFill>
          <a:blip r:embed="rId3"/>
          <a:stretch/>
        </p:blipFill>
        <p:spPr>
          <a:xfrm>
            <a:off x="3313080" y="3080520"/>
            <a:ext cx="3467160" cy="2318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Golden Rules</a:t>
            </a:r>
            <a:endParaRPr b="0" lang="en-AU" sz="4400" spc="-1" strike="noStrike">
              <a:latin typeface="Arial"/>
            </a:endParaRPr>
          </a:p>
        </p:txBody>
      </p:sp>
      <p:sp>
        <p:nvSpPr>
          <p:cNvPr id="96"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BBBD3CB8-4BE8-4B0E-AAB8-4B8DE142C3A8}"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83307D15-C9D3-4647-B552-2FA53BB6A584}" type="slidecount">
              <a:rPr b="0" lang="en-AU" sz="1100" spc="-1" strike="noStrike">
                <a:solidFill>
                  <a:srgbClr val="cccccc"/>
                </a:solidFill>
                <a:latin typeface="Arial"/>
                <a:ea typeface="DejaVu Sans"/>
              </a:rPr>
              <a:t>6</a:t>
            </a:fld>
            <a:endParaRPr b="0" lang="en-AU" sz="1100" spc="-1" strike="noStrike">
              <a:latin typeface="Arial"/>
            </a:endParaRPr>
          </a:p>
        </p:txBody>
      </p:sp>
      <p:sp>
        <p:nvSpPr>
          <p:cNvPr id="97" name=""/>
          <p:cNvSpPr/>
          <p:nvPr/>
        </p:nvSpPr>
        <p:spPr>
          <a:xfrm>
            <a:off x="900000" y="1260000"/>
            <a:ext cx="8638200" cy="392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3. Obey instructions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If you are asked for </a:t>
            </a:r>
            <a:r>
              <a:rPr b="1" lang="en-AU" sz="1800" spc="-1" strike="noStrike">
                <a:solidFill>
                  <a:srgbClr val="000000"/>
                </a:solidFill>
                <a:latin typeface="Arial"/>
                <a:ea typeface="DejaVu Sans"/>
              </a:rPr>
              <a:t>one</a:t>
            </a:r>
            <a:r>
              <a:rPr b="0" lang="en-AU" sz="1800" spc="-1" strike="noStrike">
                <a:solidFill>
                  <a:srgbClr val="000000"/>
                </a:solidFill>
                <a:latin typeface="Arial"/>
                <a:ea typeface="DejaVu Sans"/>
              </a:rPr>
              <a:t> item, give </a:t>
            </a:r>
            <a:r>
              <a:rPr b="1" lang="en-AU" sz="1800" spc="-1" strike="noStrike">
                <a:solidFill>
                  <a:srgbClr val="000000"/>
                </a:solidFill>
                <a:latin typeface="Arial"/>
                <a:ea typeface="DejaVu Sans"/>
              </a:rPr>
              <a:t>one</a:t>
            </a:r>
            <a:r>
              <a:rPr b="0" lang="en-AU" sz="1800" spc="-1" strike="noStrike">
                <a:solidFill>
                  <a:srgbClr val="000000"/>
                </a:solidFill>
                <a:latin typeface="Arial"/>
                <a:ea typeface="DejaVu Sans"/>
              </a:rPr>
              <a:t> item in your answer.</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If you give more than the requested number, it is safe to assume that the excess items will be ignored by the marker.</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Even if you give eleventy-one items, you will only get marks for the number you were asked to give. THERE ARE NO BONUS MARKS!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Anyway, exceeding the scope of a question will just </a:t>
            </a:r>
            <a:r>
              <a:rPr b="1" lang="en-AU" sz="1800" spc="-1" strike="noStrike">
                <a:solidFill>
                  <a:srgbClr val="000000"/>
                </a:solidFill>
                <a:latin typeface="Arial"/>
                <a:ea typeface="DejaVu Sans"/>
              </a:rPr>
              <a:t>waste your time </a:t>
            </a:r>
            <a:r>
              <a:rPr b="0" lang="en-AU" sz="1800" spc="-1" strike="noStrike">
                <a:solidFill>
                  <a:srgbClr val="000000"/>
                </a:solidFill>
                <a:latin typeface="Arial"/>
                <a:ea typeface="DejaVu Sans"/>
              </a:rPr>
              <a:t>for later questions.</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YOU WILL NOT GET A SPECIAL AWARD FOR BEING A CLEVER-CLOGS.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Golden Rules</a:t>
            </a:r>
            <a:endParaRPr b="0" lang="en-AU" sz="4400" spc="-1" strike="noStrike">
              <a:latin typeface="Arial"/>
            </a:endParaRPr>
          </a:p>
        </p:txBody>
      </p:sp>
      <p:sp>
        <p:nvSpPr>
          <p:cNvPr id="99"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780C440C-61C0-4FEF-BEEB-FA5E9FD7ACE7}"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27182EA2-1EDD-4C6C-9067-14C04211F933}" type="slidecount">
              <a:rPr b="0" lang="en-AU" sz="1100" spc="-1" strike="noStrike">
                <a:solidFill>
                  <a:srgbClr val="cccccc"/>
                </a:solidFill>
                <a:latin typeface="Arial"/>
                <a:ea typeface="DejaVu Sans"/>
              </a:rPr>
              <a:t>7</a:t>
            </a:fld>
            <a:endParaRPr b="0" lang="en-AU" sz="1100" spc="-1" strike="noStrike">
              <a:latin typeface="Arial"/>
            </a:endParaRPr>
          </a:p>
        </p:txBody>
      </p:sp>
      <p:sp>
        <p:nvSpPr>
          <p:cNvPr id="100" name=""/>
          <p:cNvSpPr/>
          <p:nvPr/>
        </p:nvSpPr>
        <p:spPr>
          <a:xfrm>
            <a:off x="900000" y="1260000"/>
            <a:ext cx="8638200" cy="392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3. Obey instructions (continued)</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So, if the question asks you for TWO things, and you can think of FIVE relevant things: </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1" lang="en-AU" sz="1800" spc="-1" strike="noStrike">
                <a:solidFill>
                  <a:srgbClr val="000000"/>
                </a:solidFill>
                <a:latin typeface="Arial"/>
                <a:ea typeface="DejaVu Sans"/>
              </a:rPr>
              <a:t>Stop.</a:t>
            </a:r>
            <a:r>
              <a:rPr b="0" lang="en-AU" sz="1800" spc="-1" strike="noStrike">
                <a:solidFill>
                  <a:srgbClr val="000000"/>
                </a:solidFill>
                <a:latin typeface="Arial"/>
                <a:ea typeface="DejaVu Sans"/>
              </a:rPr>
              <a:t> </a:t>
            </a:r>
            <a:endParaRPr b="0" lang="en-AU" sz="1800" spc="-1" strike="noStrike">
              <a:latin typeface="Arial"/>
            </a:endParaRPr>
          </a:p>
          <a:p>
            <a:pPr>
              <a:lnSpc>
                <a:spcPct val="100000"/>
              </a:lnSpc>
              <a:buNone/>
            </a:pPr>
            <a:r>
              <a:rPr b="1" lang="en-AU" sz="1800" spc="-1" strike="noStrike">
                <a:solidFill>
                  <a:srgbClr val="000000"/>
                </a:solidFill>
                <a:latin typeface="Arial"/>
                <a:ea typeface="DejaVu Sans"/>
              </a:rPr>
              <a:t>Think.</a:t>
            </a:r>
            <a:endParaRPr b="0" lang="en-AU" sz="1800" spc="-1" strike="noStrike">
              <a:latin typeface="Arial"/>
            </a:endParaRPr>
          </a:p>
          <a:p>
            <a:pPr>
              <a:lnSpc>
                <a:spcPct val="100000"/>
              </a:lnSpc>
              <a:buNone/>
            </a:pPr>
            <a:r>
              <a:rPr b="1" lang="en-AU" sz="1800" spc="-1" strike="noStrike">
                <a:solidFill>
                  <a:srgbClr val="000000"/>
                </a:solidFill>
                <a:latin typeface="Arial"/>
                <a:ea typeface="DejaVu Sans"/>
              </a:rPr>
              <a:t>Use your judgement</a:t>
            </a:r>
            <a:r>
              <a:rPr b="0" lang="en-AU" sz="1800" spc="-1" strike="noStrike">
                <a:solidFill>
                  <a:srgbClr val="000000"/>
                </a:solidFill>
                <a:latin typeface="Arial"/>
                <a:ea typeface="DejaVu Sans"/>
              </a:rPr>
              <a:t> to pick the </a:t>
            </a:r>
            <a:r>
              <a:rPr b="1" lang="en-AU" sz="1800" spc="-1" strike="noStrike">
                <a:solidFill>
                  <a:srgbClr val="000000"/>
                </a:solidFill>
                <a:latin typeface="Arial"/>
                <a:ea typeface="DejaVu Sans"/>
              </a:rPr>
              <a:t>best</a:t>
            </a:r>
            <a:r>
              <a:rPr b="0" lang="en-AU" sz="1800" spc="-1" strike="noStrike">
                <a:solidFill>
                  <a:srgbClr val="000000"/>
                </a:solidFill>
                <a:latin typeface="Arial"/>
                <a:ea typeface="DejaVu Sans"/>
              </a:rPr>
              <a:t> two things out of your five.</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ff3333"/>
                </a:solidFill>
                <a:latin typeface="Arial"/>
                <a:ea typeface="DejaVu Sans"/>
              </a:rPr>
              <a:t>Sometimes, </a:t>
            </a:r>
            <a:r>
              <a:rPr b="1" lang="en-AU" sz="1800" spc="-1" strike="noStrike">
                <a:solidFill>
                  <a:srgbClr val="ff3333"/>
                </a:solidFill>
                <a:latin typeface="Arial"/>
                <a:ea typeface="DejaVu Sans"/>
              </a:rPr>
              <a:t>selective judgement</a:t>
            </a:r>
            <a:r>
              <a:rPr b="0" lang="en-AU" sz="1800" spc="-1" strike="noStrike">
                <a:solidFill>
                  <a:srgbClr val="ff3333"/>
                </a:solidFill>
                <a:latin typeface="Arial"/>
                <a:ea typeface="DejaVu Sans"/>
              </a:rPr>
              <a:t> is the greatest of all signs of intelligence.</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i="1" lang="en-AU" sz="1800" spc="-1" strike="noStrike">
                <a:solidFill>
                  <a:srgbClr val="ff3333"/>
                </a:solidFill>
                <a:latin typeface="Arial"/>
                <a:ea typeface="DejaVu Sans"/>
              </a:rPr>
              <a:t>Vomiting everything you know about a topic – regardless of its relevance - is a sign of a </a:t>
            </a:r>
            <a:r>
              <a:rPr b="1" i="1" lang="en-AU" sz="1800" spc="-1" strike="noStrike">
                <a:solidFill>
                  <a:srgbClr val="ff3333"/>
                </a:solidFill>
                <a:latin typeface="Arial"/>
                <a:ea typeface="DejaVu Sans"/>
              </a:rPr>
              <a:t>good memory</a:t>
            </a:r>
            <a:r>
              <a:rPr b="0" i="1" lang="en-AU" sz="1800" spc="-1" strike="noStrike">
                <a:solidFill>
                  <a:srgbClr val="ff3333"/>
                </a:solidFill>
                <a:latin typeface="Arial"/>
                <a:ea typeface="DejaVu Sans"/>
              </a:rPr>
              <a:t> with </a:t>
            </a:r>
            <a:r>
              <a:rPr b="1" i="1" lang="en-AU" sz="1800" spc="-1" strike="noStrike">
                <a:solidFill>
                  <a:srgbClr val="ff3333"/>
                </a:solidFill>
                <a:latin typeface="Arial"/>
                <a:ea typeface="DejaVu Sans"/>
              </a:rPr>
              <a:t>zero wisdom</a:t>
            </a:r>
            <a:r>
              <a:rPr b="0" i="1" lang="en-AU" sz="1800" spc="-1" strike="noStrike">
                <a:solidFill>
                  <a:srgbClr val="ff3333"/>
                </a:solidFill>
                <a:latin typeface="Arial"/>
                <a:ea typeface="DejaVu Sans"/>
              </a:rPr>
              <a:t>.</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Golden Rules</a:t>
            </a:r>
            <a:endParaRPr b="0" lang="en-AU" sz="4400" spc="-1" strike="noStrike">
              <a:latin typeface="Arial"/>
            </a:endParaRPr>
          </a:p>
        </p:txBody>
      </p:sp>
      <p:sp>
        <p:nvSpPr>
          <p:cNvPr id="102"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10D6BA36-148D-48A6-8BF2-8FE683BC8B61}"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E8DCADB7-6F14-4293-B9A3-AD18711D355B}" type="slidecount">
              <a:rPr b="0" lang="en-AU" sz="1100" spc="-1" strike="noStrike">
                <a:solidFill>
                  <a:srgbClr val="cccccc"/>
                </a:solidFill>
                <a:latin typeface="Arial"/>
                <a:ea typeface="DejaVu Sans"/>
              </a:rPr>
              <a:t>8</a:t>
            </a:fld>
            <a:endParaRPr b="0" lang="en-AU" sz="1100" spc="-1" strike="noStrike">
              <a:latin typeface="Arial"/>
            </a:endParaRPr>
          </a:p>
        </p:txBody>
      </p:sp>
      <p:sp>
        <p:nvSpPr>
          <p:cNvPr id="103" name=""/>
          <p:cNvSpPr/>
          <p:nvPr/>
        </p:nvSpPr>
        <p:spPr>
          <a:xfrm>
            <a:off x="900000" y="1260000"/>
            <a:ext cx="8638200" cy="3927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3. Obey instructions (continued)</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Study the VERB in the question – sections B and C</a:t>
            </a:r>
            <a:r>
              <a:rPr b="0" i="1" lang="en-AU" sz="1800" spc="-1" strike="noStrike">
                <a:solidFill>
                  <a:srgbClr val="000000"/>
                </a:solidFill>
                <a:latin typeface="Arial"/>
                <a:ea typeface="DejaVu Sans"/>
              </a:rPr>
              <a:t>.</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If a question tells you to </a:t>
            </a:r>
            <a:r>
              <a:rPr b="1" lang="en-AU" sz="1800" spc="-1" strike="noStrike">
                <a:solidFill>
                  <a:srgbClr val="000000"/>
                </a:solidFill>
                <a:latin typeface="Arial"/>
                <a:ea typeface="DejaVu Sans"/>
              </a:rPr>
              <a:t>LIST, STATE or NAME</a:t>
            </a:r>
            <a:r>
              <a:rPr b="0" lang="en-AU" sz="1800" spc="-1" strike="noStrike">
                <a:solidFill>
                  <a:srgbClr val="000000"/>
                </a:solidFill>
                <a:latin typeface="Arial"/>
                <a:ea typeface="DejaVu Sans"/>
              </a:rPr>
              <a:t>, just give a name.</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e.g. </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Q. List </a:t>
            </a:r>
            <a:r>
              <a:rPr b="1" lang="en-AU" sz="1800" spc="-1" strike="noStrike">
                <a:solidFill>
                  <a:srgbClr val="000000"/>
                </a:solidFill>
                <a:latin typeface="Arial"/>
                <a:ea typeface="DejaVu Sans"/>
              </a:rPr>
              <a:t>two</a:t>
            </a:r>
            <a:r>
              <a:rPr b="0" lang="en-AU" sz="1800" spc="-1" strike="noStrike">
                <a:solidFill>
                  <a:srgbClr val="000000"/>
                </a:solidFill>
                <a:latin typeface="Arial"/>
                <a:ea typeface="DejaVu Sans"/>
              </a:rPr>
              <a:t> important criteria when choosing a pet.</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A1. Size. </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A2. Ferocity.</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Do not </a:t>
            </a:r>
            <a:r>
              <a:rPr b="0" i="1" lang="en-AU" sz="1800" spc="-1" strike="noStrike">
                <a:solidFill>
                  <a:srgbClr val="000000"/>
                </a:solidFill>
                <a:latin typeface="Arial"/>
                <a:ea typeface="DejaVu Sans"/>
              </a:rPr>
              <a:t>describe</a:t>
            </a:r>
            <a:r>
              <a:rPr b="0" lang="en-AU" sz="1800" spc="-1" strike="noStrike">
                <a:solidFill>
                  <a:srgbClr val="000000"/>
                </a:solidFill>
                <a:latin typeface="Arial"/>
                <a:ea typeface="DejaVu Sans"/>
              </a:rPr>
              <a:t>, </a:t>
            </a:r>
            <a:r>
              <a:rPr b="0" i="1" lang="en-AU" sz="1800" spc="-1" strike="noStrike">
                <a:solidFill>
                  <a:srgbClr val="000000"/>
                </a:solidFill>
                <a:latin typeface="Arial"/>
                <a:ea typeface="DejaVu Sans"/>
              </a:rPr>
              <a:t>explain</a:t>
            </a:r>
            <a:r>
              <a:rPr b="0" lang="en-AU" sz="1800" spc="-1" strike="noStrike">
                <a:solidFill>
                  <a:srgbClr val="000000"/>
                </a:solidFill>
                <a:latin typeface="Arial"/>
                <a:ea typeface="DejaVu Sans"/>
              </a:rPr>
              <a:t>, </a:t>
            </a:r>
            <a:r>
              <a:rPr b="0" i="1" lang="en-AU" sz="1800" spc="-1" strike="noStrike">
                <a:solidFill>
                  <a:srgbClr val="000000"/>
                </a:solidFill>
                <a:latin typeface="Arial"/>
                <a:ea typeface="DejaVu Sans"/>
              </a:rPr>
              <a:t>give examples, justify etc. </a:t>
            </a: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Just </a:t>
            </a:r>
            <a:r>
              <a:rPr b="1" lang="en-AU" sz="1800" spc="-1" strike="noStrike">
                <a:solidFill>
                  <a:srgbClr val="000000"/>
                </a:solidFill>
                <a:latin typeface="Arial"/>
                <a:ea typeface="DejaVu Sans"/>
              </a:rPr>
              <a:t>name</a:t>
            </a:r>
            <a:r>
              <a:rPr b="0" lang="en-AU" sz="1800" spc="-1" strike="noStrike">
                <a:solidFill>
                  <a:srgbClr val="000000"/>
                </a:solidFill>
                <a:latin typeface="Arial"/>
                <a:ea typeface="DejaVu Sans"/>
              </a:rPr>
              <a:t> them, as asked.</a:t>
            </a:r>
            <a:endParaRPr b="0" lang="en-AU" sz="1800" spc="-1" strike="noStrike">
              <a:latin typeface="Arial"/>
            </a:endParaRPr>
          </a:p>
          <a:p>
            <a:pPr>
              <a:lnSpc>
                <a:spcPct val="100000"/>
              </a:lnSpc>
              <a:buNone/>
            </a:pP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180000"/>
            <a:ext cx="9069480" cy="944280"/>
          </a:xfrm>
          <a:prstGeom prst="rect">
            <a:avLst/>
          </a:prstGeom>
          <a:noFill/>
          <a:ln w="0">
            <a:noFill/>
          </a:ln>
        </p:spPr>
        <p:txBody>
          <a:bodyPr lIns="0" rIns="0" tIns="0" bIns="0" anchor="ctr">
            <a:noAutofit/>
          </a:bodyPr>
          <a:p>
            <a:pPr algn="ctr">
              <a:lnSpc>
                <a:spcPct val="100000"/>
              </a:lnSpc>
              <a:buNone/>
            </a:pPr>
            <a:r>
              <a:rPr b="0" lang="en-AU" sz="4400" spc="-1" strike="noStrike">
                <a:solidFill>
                  <a:srgbClr val="000080"/>
                </a:solidFill>
                <a:latin typeface="Gentium Book Basic"/>
              </a:rPr>
              <a:t>The Golden Rules</a:t>
            </a:r>
            <a:endParaRPr b="0" lang="en-AU" sz="4400" spc="-1" strike="noStrike">
              <a:latin typeface="Arial"/>
            </a:endParaRPr>
          </a:p>
        </p:txBody>
      </p:sp>
      <p:sp>
        <p:nvSpPr>
          <p:cNvPr id="105" name=""/>
          <p:cNvSpPr/>
          <p:nvPr/>
        </p:nvSpPr>
        <p:spPr>
          <a:xfrm>
            <a:off x="2160000" y="5400000"/>
            <a:ext cx="5937840" cy="26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AU" sz="1100" spc="-1" strike="noStrike">
                <a:solidFill>
                  <a:srgbClr val="cccccc"/>
                </a:solidFill>
                <a:latin typeface="Arial"/>
                <a:ea typeface="DejaVu Sans"/>
              </a:rPr>
              <a:t>vcedata.com slideshow © Mark Kelly 2022 - </a:t>
            </a:r>
            <a:fld id="{F58A43B7-F4ED-4458-B94F-886BF4C9509E}" type="slidenum">
              <a:rPr b="0" lang="en-AU" sz="1100" spc="-1" strike="noStrike">
                <a:solidFill>
                  <a:srgbClr val="cccccc"/>
                </a:solidFill>
                <a:latin typeface="Arial"/>
                <a:ea typeface="DejaVu Sans"/>
              </a:rPr>
              <a:t>&lt;number&gt;</a:t>
            </a:fld>
            <a:r>
              <a:rPr b="0" lang="en-AU" sz="1100" spc="-1" strike="noStrike">
                <a:solidFill>
                  <a:srgbClr val="cccccc"/>
                </a:solidFill>
                <a:latin typeface="Arial"/>
                <a:ea typeface="DejaVu Sans"/>
              </a:rPr>
              <a:t>/</a:t>
            </a:r>
            <a:fld id="{A053F233-CCCB-451C-8931-8852382081A5}" type="slidecount">
              <a:rPr b="0" lang="en-AU" sz="1100" spc="-1" strike="noStrike">
                <a:solidFill>
                  <a:srgbClr val="cccccc"/>
                </a:solidFill>
                <a:latin typeface="Arial"/>
                <a:ea typeface="DejaVu Sans"/>
              </a:rPr>
              <a:t>9</a:t>
            </a:fld>
            <a:endParaRPr b="0" lang="en-AU" sz="1100" spc="-1" strike="noStrike">
              <a:latin typeface="Arial"/>
            </a:endParaRPr>
          </a:p>
        </p:txBody>
      </p:sp>
      <p:sp>
        <p:nvSpPr>
          <p:cNvPr id="106" name=""/>
          <p:cNvSpPr/>
          <p:nvPr/>
        </p:nvSpPr>
        <p:spPr>
          <a:xfrm>
            <a:off x="900000" y="1034280"/>
            <a:ext cx="8638200" cy="4183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AU" sz="1800" spc="-1" strike="noStrike">
                <a:solidFill>
                  <a:srgbClr val="000000"/>
                </a:solidFill>
                <a:latin typeface="Arial"/>
                <a:ea typeface="DejaVu Sans"/>
              </a:rPr>
              <a:t>3. Obey instructions (continued)</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Study the VERB in the question – sections B and C</a:t>
            </a:r>
            <a:r>
              <a:rPr b="0" i="1" lang="en-AU" sz="1800" spc="-1" strike="noStrike">
                <a:solidFill>
                  <a:srgbClr val="000000"/>
                </a:solidFill>
                <a:latin typeface="Arial"/>
                <a:ea typeface="DejaVu Sans"/>
              </a:rPr>
              <a:t>.</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If asked to </a:t>
            </a:r>
            <a:r>
              <a:rPr b="1" lang="en-AU" sz="1800" spc="-1" strike="noStrike">
                <a:solidFill>
                  <a:srgbClr val="000000"/>
                </a:solidFill>
                <a:latin typeface="Arial"/>
                <a:ea typeface="DejaVu Sans"/>
              </a:rPr>
              <a:t>justify</a:t>
            </a:r>
            <a:r>
              <a:rPr b="0" lang="en-AU" sz="1800" spc="-1" strike="noStrike">
                <a:solidFill>
                  <a:srgbClr val="000000"/>
                </a:solidFill>
                <a:latin typeface="Arial"/>
                <a:ea typeface="DejaVu Sans"/>
              </a:rPr>
              <a:t>, give </a:t>
            </a:r>
            <a:r>
              <a:rPr b="1" lang="en-AU" sz="1800" spc="-1" strike="noStrike">
                <a:solidFill>
                  <a:srgbClr val="000000"/>
                </a:solidFill>
                <a:latin typeface="Arial"/>
                <a:ea typeface="DejaVu Sans"/>
              </a:rPr>
              <a:t>good, relevant reasons</a:t>
            </a:r>
            <a:r>
              <a:rPr b="0" lang="en-AU" sz="1800" spc="-1" strike="noStrike">
                <a:solidFill>
                  <a:srgbClr val="000000"/>
                </a:solidFill>
                <a:latin typeface="Arial"/>
                <a:ea typeface="DejaVu Sans"/>
              </a:rPr>
              <a:t> to back up your chosen option.</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Your justification must be </a:t>
            </a:r>
            <a:r>
              <a:rPr b="1" lang="en-AU" sz="1800" spc="-1" strike="noStrike">
                <a:solidFill>
                  <a:srgbClr val="000000"/>
                </a:solidFill>
                <a:latin typeface="Arial"/>
                <a:ea typeface="DejaVu Sans"/>
              </a:rPr>
              <a:t>relevant</a:t>
            </a:r>
            <a:r>
              <a:rPr b="0" lang="en-AU" sz="1800" spc="-1" strike="noStrike">
                <a:solidFill>
                  <a:srgbClr val="000000"/>
                </a:solidFill>
                <a:latin typeface="Arial"/>
                <a:ea typeface="DejaVu Sans"/>
              </a:rPr>
              <a:t> to any given case study, no matter how tiny it is.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e.g. </a:t>
            </a:r>
            <a:r>
              <a:rPr b="0" i="1" lang="en-AU" sz="1800" spc="-1" strike="noStrike">
                <a:solidFill>
                  <a:srgbClr val="000000"/>
                </a:solidFill>
                <a:latin typeface="Arial"/>
                <a:ea typeface="DejaVu Sans"/>
              </a:rPr>
              <a:t>Jim owns a café and wants to track his finances. Choose a software tool for Jim and justify your answer.</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Choose a </a:t>
            </a:r>
            <a:r>
              <a:rPr b="0" i="1" lang="en-AU" sz="1800" spc="-1" strike="noStrike">
                <a:solidFill>
                  <a:srgbClr val="000000"/>
                </a:solidFill>
                <a:latin typeface="Arial"/>
                <a:ea typeface="DejaVu Sans"/>
              </a:rPr>
              <a:t>spreadsheet</a:t>
            </a:r>
            <a:r>
              <a:rPr b="0" lang="en-AU" sz="1800" spc="-1" strike="noStrike">
                <a:solidFill>
                  <a:srgbClr val="000000"/>
                </a:solidFill>
                <a:latin typeface="Arial"/>
                <a:ea typeface="DejaVu Sans"/>
              </a:rPr>
              <a:t> because it’s </a:t>
            </a:r>
            <a:r>
              <a:rPr b="0" i="1" lang="en-AU" sz="1800" spc="-1" strike="noStrike">
                <a:solidFill>
                  <a:srgbClr val="000000"/>
                </a:solidFill>
                <a:latin typeface="Arial"/>
                <a:ea typeface="DejaVu Sans"/>
              </a:rPr>
              <a:t>convenient, easy, cheap and effective for his needs</a:t>
            </a:r>
            <a:r>
              <a:rPr b="0" lang="en-AU" sz="1800" spc="-1" strike="noStrike">
                <a:solidFill>
                  <a:srgbClr val="000000"/>
                </a:solidFill>
                <a:latin typeface="Arial"/>
                <a:ea typeface="DejaVu Sans"/>
              </a:rPr>
              <a:t>. </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solidFill>
                  <a:srgbClr val="000000"/>
                </a:solidFill>
                <a:latin typeface="Arial"/>
                <a:ea typeface="DejaVu Sans"/>
              </a:rPr>
              <a:t>Do </a:t>
            </a:r>
            <a:r>
              <a:rPr b="1" lang="en-AU" sz="1800" spc="-1" strike="noStrike">
                <a:solidFill>
                  <a:srgbClr val="000000"/>
                </a:solidFill>
                <a:latin typeface="Arial"/>
                <a:ea typeface="DejaVu Sans"/>
              </a:rPr>
              <a:t>NOT</a:t>
            </a:r>
            <a:r>
              <a:rPr b="0" lang="en-AU" sz="1800" spc="-1" strike="noStrike">
                <a:solidFill>
                  <a:srgbClr val="000000"/>
                </a:solidFill>
                <a:latin typeface="Arial"/>
                <a:ea typeface="DejaVu Sans"/>
              </a:rPr>
              <a:t> recommend a multi-million dollar web-based neural network that would only be suitable for a quintillionaire running a global business empire.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TotalTime>
  <Application>LibreOffice/7.3.0.3$Windows_X86_64 LibreOffice_project/0f246aa12d0eee4a0f7adcefbf7c878fc2238db3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2022-01-19T13:21:46Z</dcterms:created>
  <dc:creator>Mark Kelly</dc:creator>
  <dc:description/>
  <dc:language>en-AU</dc:language>
  <cp:lastModifiedBy/>
  <dcterms:modified xsi:type="dcterms:W3CDTF">2022-03-09T09:14:53Z</dcterms:modified>
  <cp:revision>14</cp:revision>
  <dc:subject/>
  <dc:title/>
</cp:coreProperties>
</file>

<file path=docProps/custom.xml><?xml version="1.0" encoding="utf-8"?>
<Properties xmlns="http://schemas.openxmlformats.org/officeDocument/2006/custom-properties" xmlns:vt="http://schemas.openxmlformats.org/officeDocument/2006/docPropsVTypes"/>
</file>