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8.gif" ContentType="image/gif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gif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396000" y="3420360"/>
            <a:ext cx="5838120" cy="8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en-AU" sz="2000" spc="-1" strike="noStrike">
                <a:solidFill>
                  <a:srgbClr val="000099"/>
                </a:solidFill>
                <a:latin typeface="Gentium Book Basic"/>
              </a:rPr>
              <a:t>Intended for developers, not users</a:t>
            </a:r>
            <a:endParaRPr b="0" lang="en-A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AU" sz="1500" spc="-1" strike="noStrike">
                <a:solidFill>
                  <a:srgbClr val="000099"/>
                </a:solidFill>
                <a:latin typeface="Gentium Book Basic"/>
                <a:ea typeface="Microsoft YaHei"/>
              </a:rPr>
              <a:t>Last modified </a:t>
            </a:r>
            <a:r>
              <a:rPr b="1" lang="en-AU" sz="1500" spc="-1" strike="noStrike">
                <a:solidFill>
                  <a:srgbClr val="000099"/>
                </a:solidFill>
                <a:latin typeface="Gentium Book Basic"/>
              </a:rPr>
              <a:t>2022-01-30</a:t>
            </a:r>
            <a:endParaRPr b="0" lang="en-AU" sz="1500" spc="-1" strike="noStrike"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-2304000" y="2016360"/>
            <a:ext cx="9070200" cy="6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</p:txBody>
      </p:sp>
      <p:grpSp>
        <p:nvGrpSpPr>
          <p:cNvPr id="78" name=""/>
          <p:cNvGrpSpPr/>
          <p:nvPr/>
        </p:nvGrpSpPr>
        <p:grpSpPr>
          <a:xfrm>
            <a:off x="3816000" y="180000"/>
            <a:ext cx="2284200" cy="931320"/>
            <a:chOff x="3816000" y="180000"/>
            <a:chExt cx="2284200" cy="931320"/>
          </a:xfrm>
        </p:grpSpPr>
        <p:pic>
          <p:nvPicPr>
            <p:cNvPr id="79" name="" descr=""/>
            <p:cNvPicPr/>
            <p:nvPr/>
          </p:nvPicPr>
          <p:blipFill>
            <a:blip r:embed="rId2"/>
            <a:stretch/>
          </p:blipFill>
          <p:spPr>
            <a:xfrm>
              <a:off x="3816000" y="180000"/>
              <a:ext cx="2284200" cy="684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0" name="" descr=""/>
            <p:cNvPicPr/>
            <p:nvPr/>
          </p:nvPicPr>
          <p:blipFill>
            <a:blip r:embed="rId3"/>
            <a:stretch/>
          </p:blipFill>
          <p:spPr>
            <a:xfrm>
              <a:off x="4085640" y="865440"/>
              <a:ext cx="1693800" cy="2458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1" name="" descr=""/>
          <p:cNvPicPr/>
          <p:nvPr/>
        </p:nvPicPr>
        <p:blipFill>
          <a:blip r:embed="rId4"/>
          <a:stretch/>
        </p:blipFill>
        <p:spPr>
          <a:xfrm>
            <a:off x="6870240" y="1105200"/>
            <a:ext cx="2740680" cy="3808440"/>
          </a:xfrm>
          <a:prstGeom prst="rect">
            <a:avLst/>
          </a:prstGeom>
          <a:ln w="0">
            <a:noFill/>
          </a:ln>
        </p:spPr>
      </p:pic>
      <p:sp>
        <p:nvSpPr>
          <p:cNvPr id="82" name=""/>
          <p:cNvSpPr/>
          <p:nvPr/>
        </p:nvSpPr>
        <p:spPr>
          <a:xfrm>
            <a:off x="2268000" y="1554840"/>
            <a:ext cx="4015440" cy="13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1" lang="en-AU" sz="44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Internal</a:t>
            </a:r>
            <a:endParaRPr b="0" lang="en-AU" sz="4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AU" sz="4400" spc="-1" strike="noStrike">
                <a:solidFill>
                  <a:srgbClr val="000099"/>
                </a:solidFill>
                <a:latin typeface="Gentium Book Basic"/>
                <a:ea typeface="DejaVu Sans"/>
              </a:rPr>
              <a:t>Documentation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Why use it?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89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Good ID often leads to better coding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To produce ID, programmers must reflect on their reasons for coding as they do, and be able to justify their choices, e.g. 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800" spc="-1" strike="noStrike">
                <a:solidFill>
                  <a:srgbClr val="ff3333"/>
                </a:solidFill>
                <a:latin typeface="Courier New"/>
              </a:rPr>
              <a:t>// Used Quicksort in case data files get huge in future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997A55C0-360A-43CD-9CE1-AEDA0197AE2F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10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8BD1C6FA-F32A-4557-9AA3-8F198C3C0E6D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Why use it?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89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Good ID often leads to better coding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Vague, unclear, or missing ID may reveal a programmer who doesn’t really know what is going on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939AB6C1-F537-44D8-B12D-953C9FC151E0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11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1C9795EC-5CA5-4E34-8E89-6D20FF40778A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Why use it?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89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Good ID often leads to better coding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Inexperienced programmers can learn a lot from the ID left behind by masters in the past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D378EA97-0E38-4036-83AE-2F29FBAF4E57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12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E75648EF-FCE8-48BD-9A01-C55C0DF1C577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Why use it?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Warns people against certain attempting certain acts </a:t>
            </a:r>
            <a:br/>
            <a:r>
              <a:rPr b="0" lang="en-AU" sz="3200" spc="-1" strike="noStrike">
                <a:latin typeface="Gentium Book Basic"/>
              </a:rPr>
              <a:t>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3200" spc="-1" strike="noStrike">
                <a:solidFill>
                  <a:srgbClr val="c9211e"/>
                </a:solidFill>
                <a:latin typeface="Courier New"/>
              </a:rPr>
              <a:t>// Yes – postcode is TEXT.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3200" spc="-1" strike="noStrike">
                <a:solidFill>
                  <a:srgbClr val="c9211e"/>
                </a:solidFill>
                <a:latin typeface="Courier New"/>
              </a:rPr>
              <a:t>// Do NOT make numeric!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3200" spc="-1" strike="noStrike">
                <a:solidFill>
                  <a:srgbClr val="c9211e"/>
                </a:solidFill>
                <a:latin typeface="Courier New"/>
              </a:rPr>
              <a:t>// Needs to be sorted alphabetically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7C5E3670-4F66-42A2-9A76-7809FB6E37C6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13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2AA341BD-8442-4CD9-ACDC-8E501E918918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Meaningful comments?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04000" y="1080000"/>
            <a:ext cx="9070200" cy="43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</a:rPr>
              <a:t>Add useful information that is not already evident in the code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2200" spc="-1" strike="noStrike">
                <a:solidFill>
                  <a:srgbClr val="c9211e"/>
                </a:solidFill>
                <a:latin typeface="Courier New"/>
              </a:rPr>
              <a:t>// temperature is in Celsius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200" spc="-1" strike="noStrike">
                <a:solidFill>
                  <a:srgbClr val="c9211e"/>
                </a:solidFill>
                <a:latin typeface="Courier New"/>
                <a:ea typeface="Microsoft YaHei"/>
              </a:rPr>
              <a:t>IntTemp </a:t>
            </a:r>
            <a:r>
              <a:rPr b="0" lang="en-AU" sz="2200" spc="-1" strike="noStrike">
                <a:solidFill>
                  <a:srgbClr val="c9211e"/>
                </a:solidFill>
                <a:latin typeface="Courier New"/>
                <a:ea typeface="Arial"/>
              </a:rPr>
              <a:t>← 0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200" spc="-1" strike="noStrike">
                <a:solidFill>
                  <a:srgbClr val="000099"/>
                </a:solidFill>
                <a:latin typeface="Gentium Book Basic"/>
                <a:ea typeface="Arial"/>
              </a:rPr>
              <a:t>It is not is </a:t>
            </a:r>
            <a:r>
              <a:rPr b="1" lang="en-AU" sz="2200" spc="-1" strike="noStrike">
                <a:solidFill>
                  <a:srgbClr val="000099"/>
                </a:solidFill>
                <a:latin typeface="Gentium Book Basic"/>
                <a:ea typeface="Arial"/>
              </a:rPr>
              <a:t>not</a:t>
            </a:r>
            <a:r>
              <a:rPr b="0" lang="en-AU" sz="2200" spc="-1" strike="noStrike">
                <a:solidFill>
                  <a:srgbClr val="000099"/>
                </a:solidFill>
                <a:latin typeface="Gentium Book Basic"/>
                <a:ea typeface="Arial"/>
              </a:rPr>
              <a:t> trivial or obvious like this: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2200" spc="-1" strike="noStrike">
                <a:solidFill>
                  <a:srgbClr val="c9211e"/>
                </a:solidFill>
                <a:latin typeface="Courier New"/>
                <a:ea typeface="Arial"/>
              </a:rPr>
              <a:t>// Set temperature to zero</a:t>
            </a:r>
            <a:endParaRPr b="0" lang="en-A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2200" spc="-1" strike="noStrike">
                <a:solidFill>
                  <a:srgbClr val="c9211e"/>
                </a:solidFill>
                <a:latin typeface="Courier New"/>
                <a:ea typeface="Microsoft YaHei"/>
              </a:rPr>
              <a:t>IntTemp </a:t>
            </a:r>
            <a:r>
              <a:rPr b="0" lang="en-AU" sz="2200" spc="-1" strike="noStrike">
                <a:solidFill>
                  <a:srgbClr val="c9211e"/>
                </a:solidFill>
                <a:latin typeface="Courier New"/>
                <a:ea typeface="Arial"/>
              </a:rPr>
              <a:t>← 0</a:t>
            </a:r>
            <a:endParaRPr b="0" lang="en-AU" sz="2200" spc="-1" strike="noStrike"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513B7366-2BE6-4710-9BD2-437D6D902689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14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565A6DC4-534A-42E5-A594-C50773C05492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Indentation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271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Code indentation makes no difference to the code or a compiler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But it’s valuable to a human reader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Shows which statements are controlled by others – e.g. IF statements, LOOPs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5554C413-6BDA-4361-96B2-869D2E582B31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14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80B66E95-2FE5-4775-A1E2-FBE520F65D24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White space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271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Blank lines!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Separate different chunks of code to make them visually distinct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Clearly announces start/end points of related code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4CCCB031-3B33-4070-9D4B-3C3A294EDE24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14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CA3FFECA-F978-4797-9B5A-5CE399D872AD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Naming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271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Variable names – short, meaningful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e.g. Hungarian Notation like </a:t>
            </a:r>
            <a:r>
              <a:rPr b="0" lang="en-AU" sz="3200" spc="-1" strike="noStrike">
                <a:solidFill>
                  <a:srgbClr val="cc0000"/>
                </a:solidFill>
                <a:latin typeface="Gentium Book Basic"/>
              </a:rPr>
              <a:t>int</a:t>
            </a:r>
            <a:r>
              <a:rPr b="0" lang="en-AU" sz="3200" spc="-1" strike="noStrike">
                <a:solidFill>
                  <a:srgbClr val="193300"/>
                </a:solidFill>
                <a:latin typeface="Gentium Book Basic"/>
              </a:rPr>
              <a:t>S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hoe</a:t>
            </a:r>
            <a:r>
              <a:rPr b="0" lang="en-AU" sz="3200" spc="-1" strike="noStrike">
                <a:solidFill>
                  <a:srgbClr val="193300"/>
                </a:solidFill>
                <a:latin typeface="Gentium Book Basic"/>
              </a:rPr>
              <a:t>S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ize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</a:t>
            </a:r>
            <a:r>
              <a:rPr b="0" lang="en-AU" sz="3200" spc="-1" strike="noStrike">
                <a:solidFill>
                  <a:srgbClr val="cc0000"/>
                </a:solidFill>
                <a:latin typeface="Gentium Book Basic"/>
              </a:rPr>
              <a:t>int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prefix reminds programmers of the nature of the variable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193300"/>
                </a:solidFill>
                <a:latin typeface="Gentium Book Basic"/>
              </a:rPr>
              <a:t>Camelcase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– using capital letters to mark beginnings of words in names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790BDA37-F473-4E50-9B9E-4ECC8D907337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14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F5C29059-2DF3-4363-8794-7E56BC0F814B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Meaningful Naming?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271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Names like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TR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may mean something when invented (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tax rate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) but will rapidly become meaningless or confusing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Then again, don’t overdo it and invite typing errors with </a:t>
            </a:r>
            <a:r>
              <a:rPr b="0" lang="en-AU" sz="2400" spc="-1" strike="noStrike">
                <a:solidFill>
                  <a:srgbClr val="ff3333"/>
                </a:solidFill>
                <a:latin typeface="Gentium Book Basic"/>
              </a:rPr>
              <a:t>CommonwealthGoodsandServicesTaxRateAsOf2022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E3BCDE08-41D2-4C69-A372-3A14B242C1CD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14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D8F17F05-646E-4C4D-9A91-FB9AB5BC1826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Meaningful Naming?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40000" y="1125720"/>
            <a:ext cx="9070200" cy="271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Using ID...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pc="-1" strike="noStrike">
                <a:solidFill>
                  <a:srgbClr val="000099"/>
                </a:solidFill>
                <a:latin typeface="Courier New"/>
              </a:rPr>
              <a:t>DECLARE</a:t>
            </a:r>
            <a:r>
              <a:rPr b="0" lang="en-AU" sz="3200" spc="-1" strike="noStrike">
                <a:solidFill>
                  <a:srgbClr val="000099"/>
                </a:solidFill>
                <a:latin typeface="Courier New"/>
              </a:rPr>
              <a:t> SngTaxRate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</a:t>
            </a:r>
            <a:r>
              <a:rPr b="0" lang="en-AU" sz="3200" spc="-1" strike="noStrike">
                <a:solidFill>
                  <a:srgbClr val="ff3333"/>
                </a:solidFill>
                <a:latin typeface="Courier New"/>
              </a:rPr>
              <a:t>/* GST */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Notice how the “Sng” in the name defines the variable’s data type (Single Precision floating point)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added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comment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clarifies </a:t>
            </a:r>
            <a:r>
              <a:rPr b="0" i="1" lang="en-AU" sz="3200" spc="-1" strike="noStrike">
                <a:solidFill>
                  <a:srgbClr val="000099"/>
                </a:solidFill>
                <a:latin typeface="Gentium Book Basic"/>
              </a:rPr>
              <a:t>which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tax is meant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7ACBFEBC-BB2D-44F6-BFE7-058F0CAB3DE1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8389E1AC-CAC3-4EAB-8663-452D86980239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What’s in internal documenation (ID)?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40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Meaningful comments – remarks, explanations of the code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Syntax, naming schemes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  <a:ea typeface="Microsoft YaHei"/>
              </a:rPr>
              <a:t>Formatting, e.g. indentation, white space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968A23E8-6679-4B17-B84D-28FD7EB25050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4D462EF3-38BE-46FC-A76A-2B7B31601F86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Module Naming</a:t>
            </a:r>
            <a:br/>
            <a:r>
              <a:rPr b="0" lang="en-AU" sz="2000" spc="-1" strike="noStrike">
                <a:solidFill>
                  <a:srgbClr val="000080"/>
                </a:solidFill>
                <a:latin typeface="Gentium Book Basic"/>
              </a:rPr>
              <a:t>Functions, procedures, subprograms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7955280" cy="271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Module names – descriptive, unambiguous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e.g. Function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ConvertToMetric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e.g. Sub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SortByLastName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4445F9C9-4231-40CE-A457-E0E26C114D77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36777AE7-D3E2-44E1-B184-80A06E1B30BF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Naming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1044000" y="1245600"/>
            <a:ext cx="7955280" cy="271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Each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module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(e.g. function, subprogram),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variable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or constant,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structure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(e.g. array, stack)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must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have a brief comment next to its declaration that explains its purpose.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DEBB444F-600B-418B-98B4-5EA5C12B9D39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6636058E-C5D8-43E5-A6FF-0D921D428235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Code Indentation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49080" y="1506960"/>
            <a:ext cx="7090200" cy="407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>
              <a:lnSpc>
                <a:spcPct val="100000"/>
              </a:lnSpc>
            </a:pPr>
            <a:r>
              <a:rPr b="1" lang="en-AU" sz="2000" spc="-1" strike="noStrike">
                <a:latin typeface="Courier New"/>
                <a:ea typeface="Microsoft YaHei"/>
              </a:rPr>
              <a:t>finished </a:t>
            </a:r>
            <a:r>
              <a:rPr b="0" lang="en-AU" sz="2000" spc="-1" strike="noStrike">
                <a:latin typeface="Courier New"/>
                <a:ea typeface="Arial"/>
              </a:rPr>
              <a:t>← </a:t>
            </a:r>
            <a:r>
              <a:rPr b="1" lang="en-AU" sz="2000" spc="-1" strike="noStrike">
                <a:latin typeface="Courier New"/>
                <a:ea typeface="Arial"/>
              </a:rPr>
              <a:t>FALSE 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2000" spc="-1" strike="noStrike">
                <a:latin typeface="Courier New"/>
                <a:ea typeface="Arial"/>
              </a:rPr>
              <a:t>LOOP WHILE</a:t>
            </a:r>
            <a:r>
              <a:rPr b="0" lang="en-AU" sz="2000" spc="-1" strike="noStrike">
                <a:latin typeface="Courier New"/>
                <a:ea typeface="Arial"/>
              </a:rPr>
              <a:t> data exists in file </a:t>
            </a:r>
            <a:r>
              <a:rPr b="1" lang="en-AU" sz="2000" spc="-1" strike="noStrike">
                <a:latin typeface="Courier New"/>
                <a:ea typeface="Arial"/>
              </a:rPr>
              <a:t>AND </a:t>
            </a:r>
            <a:r>
              <a:rPr b="0" lang="en-AU" sz="2000" spc="-1" strike="noStrike">
                <a:latin typeface="Courier New"/>
                <a:ea typeface="Arial"/>
              </a:rPr>
              <a:t>finished = </a:t>
            </a:r>
            <a:r>
              <a:rPr b="1" lang="en-AU" sz="2000" spc="-1" strike="noStrike">
                <a:latin typeface="Courier New"/>
                <a:ea typeface="Arial"/>
              </a:rPr>
              <a:t>FALSE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latin typeface="Courier New"/>
                <a:ea typeface="Arial"/>
              </a:rPr>
              <a:t> 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latin typeface="Courier New"/>
                <a:ea typeface="Arial"/>
              </a:rPr>
              <a:t> 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r>
              <a:rPr b="0" lang="en-AU" sz="2000" spc="-1" strike="noStrike">
                <a:latin typeface="Courier New"/>
                <a:ea typeface="Arial"/>
              </a:rPr>
              <a:t>counter ← counter + 1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latin typeface="Courier New"/>
                <a:ea typeface="Arial"/>
              </a:rPr>
              <a:t> 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2000" spc="-1" strike="noStrike">
                <a:latin typeface="Courier New"/>
                <a:ea typeface="Arial"/>
              </a:rPr>
              <a:t> </a:t>
            </a:r>
            <a:r>
              <a:rPr b="1" lang="en-AU" sz="2000" spc="-1" strike="noStrike">
                <a:latin typeface="Courier New"/>
                <a:ea typeface="Arial"/>
              </a:rPr>
              <a:t>	</a:t>
            </a:r>
            <a:r>
              <a:rPr b="1" lang="en-AU" sz="2000" spc="-1" strike="noStrike">
                <a:latin typeface="Courier New"/>
                <a:ea typeface="Arial"/>
              </a:rPr>
              <a:t>IF</a:t>
            </a:r>
            <a:r>
              <a:rPr b="0" lang="en-AU" sz="2000" spc="-1" strike="noStrike">
                <a:latin typeface="Courier New"/>
                <a:ea typeface="Arial"/>
              </a:rPr>
              <a:t> counter &gt; 10000 </a:t>
            </a:r>
            <a:r>
              <a:rPr b="1" lang="en-AU" sz="2000" spc="-1" strike="noStrike">
                <a:latin typeface="Courier New"/>
                <a:ea typeface="Arial"/>
              </a:rPr>
              <a:t>THEN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latin typeface="Courier New"/>
                <a:ea typeface="Arial"/>
              </a:rPr>
              <a:t> 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2000" spc="-1" strike="noStrike">
                <a:latin typeface="Courier New"/>
                <a:ea typeface="Arial"/>
              </a:rPr>
              <a:t> </a:t>
            </a:r>
            <a:r>
              <a:rPr b="1" lang="en-AU" sz="2000" spc="-1" strike="noStrike">
                <a:latin typeface="Courier New"/>
                <a:ea typeface="Arial"/>
              </a:rPr>
              <a:t>	</a:t>
            </a:r>
            <a:r>
              <a:rPr b="1" lang="en-AU" sz="2000" spc="-1" strike="noStrike">
                <a:latin typeface="Courier New"/>
                <a:ea typeface="Arial"/>
              </a:rPr>
              <a:t>	</a:t>
            </a:r>
            <a:r>
              <a:rPr b="1" lang="en-AU" sz="2000" spc="-1" strike="noStrike">
                <a:latin typeface="Courier New"/>
                <a:ea typeface="Arial"/>
              </a:rPr>
              <a:t>INPUT</a:t>
            </a:r>
            <a:r>
              <a:rPr b="0" lang="en-AU" sz="2000" spc="-1" strike="noStrike">
                <a:latin typeface="Courier New"/>
                <a:ea typeface="Arial"/>
              </a:rPr>
              <a:t> “Want to continue?” </a:t>
            </a:r>
            <a:r>
              <a:rPr b="1" lang="en-AU" sz="2000" spc="-1" strike="noStrike">
                <a:latin typeface="Courier New"/>
                <a:ea typeface="Arial"/>
              </a:rPr>
              <a:t>TO</a:t>
            </a:r>
            <a:r>
              <a:rPr b="0" lang="en-AU" sz="2000" spc="-1" strike="noStrike">
                <a:latin typeface="Courier New"/>
                <a:ea typeface="Arial"/>
              </a:rPr>
              <a:t> Answer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latin typeface="Courier New"/>
                <a:ea typeface="Arial"/>
              </a:rPr>
              <a:t> 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r>
              <a:rPr b="0" lang="en-AU" sz="2000" spc="-1" strike="noStrike">
                <a:latin typeface="Courier New"/>
                <a:ea typeface="Arial"/>
              </a:rPr>
              <a:t> 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2000" spc="-1" strike="noStrike">
                <a:latin typeface="Courier New"/>
                <a:ea typeface="Arial"/>
              </a:rPr>
              <a:t> </a:t>
            </a:r>
            <a:r>
              <a:rPr b="1" lang="en-AU" sz="2000" spc="-1" strike="noStrike">
                <a:latin typeface="Courier New"/>
                <a:ea typeface="Arial"/>
              </a:rPr>
              <a:t>	</a:t>
            </a:r>
            <a:r>
              <a:rPr b="1" lang="en-AU" sz="2000" spc="-1" strike="noStrike">
                <a:latin typeface="Courier New"/>
                <a:ea typeface="Arial"/>
              </a:rPr>
              <a:t>	</a:t>
            </a:r>
            <a:r>
              <a:rPr b="1" lang="en-AU" sz="2000" spc="-1" strike="noStrike">
                <a:latin typeface="Courier New"/>
                <a:ea typeface="Arial"/>
              </a:rPr>
              <a:t>IF</a:t>
            </a:r>
            <a:r>
              <a:rPr b="0" lang="en-AU" sz="2000" spc="-1" strike="noStrike">
                <a:latin typeface="Courier New"/>
                <a:ea typeface="Arial"/>
              </a:rPr>
              <a:t> answer = “N” </a:t>
            </a:r>
            <a:r>
              <a:rPr b="1" lang="en-AU" sz="2000" spc="-1" strike="noStrike">
                <a:latin typeface="Courier New"/>
                <a:ea typeface="Arial"/>
              </a:rPr>
              <a:t>THEN</a:t>
            </a:r>
            <a:r>
              <a:rPr b="0" lang="en-AU" sz="2000" spc="-1" strike="noStrike">
                <a:latin typeface="Courier New"/>
                <a:ea typeface="Arial"/>
              </a:rPr>
              <a:t> finished ← </a:t>
            </a:r>
            <a:r>
              <a:rPr b="1" lang="en-AU" sz="2000" spc="-1" strike="noStrike">
                <a:latin typeface="Courier New"/>
                <a:ea typeface="Arial"/>
              </a:rPr>
              <a:t>TRUE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latin typeface="Courier New"/>
                <a:ea typeface="Arial"/>
              </a:rPr>
              <a:t> 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r>
              <a:rPr b="0" lang="en-AU" sz="2000" spc="-1" strike="noStrike">
                <a:latin typeface="Courier New"/>
                <a:ea typeface="Arial"/>
              </a:rPr>
              <a:t>	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2000" spc="-1" strike="noStrike">
                <a:latin typeface="Courier New"/>
                <a:ea typeface="Arial"/>
              </a:rPr>
              <a:t> </a:t>
            </a:r>
            <a:r>
              <a:rPr b="1" lang="en-AU" sz="2000" spc="-1" strike="noStrike">
                <a:latin typeface="Courier New"/>
                <a:ea typeface="Arial"/>
              </a:rPr>
              <a:t>	</a:t>
            </a:r>
            <a:r>
              <a:rPr b="1" lang="en-AU" sz="2000" spc="-1" strike="noStrike">
                <a:latin typeface="Courier New"/>
                <a:ea typeface="Arial"/>
              </a:rPr>
              <a:t>END IF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AU" sz="2000" spc="-1" strike="noStrike">
                <a:latin typeface="Courier New"/>
                <a:ea typeface="Arial"/>
              </a:rPr>
              <a:t>END LOOP</a:t>
            </a:r>
            <a:endParaRPr b="0" lang="en-A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200" spc="-1" strike="noStrike">
                <a:latin typeface="Arial"/>
                <a:ea typeface="Arial"/>
              </a:rPr>
              <a:t> 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FEA09A09-D571-4FFE-9C33-F66A01D2E5EB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22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4DBAE9A3-2117-45B6-8176-64E7EDB0C7C3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4122000" y="2256120"/>
            <a:ext cx="3958920" cy="755280"/>
          </a:xfrm>
          <a:custGeom>
            <a:avLst/>
            <a:gdLst/>
            <a:ahLst/>
            <a:rect l="l" t="t" r="r" b="b"/>
            <a:pathLst>
              <a:path w="11002" h="2802">
                <a:moveTo>
                  <a:pt x="11001" y="700"/>
                </a:moveTo>
                <a:lnTo>
                  <a:pt x="2750" y="700"/>
                </a:lnTo>
                <a:lnTo>
                  <a:pt x="2750" y="0"/>
                </a:lnTo>
                <a:lnTo>
                  <a:pt x="0" y="1400"/>
                </a:lnTo>
                <a:lnTo>
                  <a:pt x="2750" y="2801"/>
                </a:lnTo>
                <a:lnTo>
                  <a:pt x="2750" y="2100"/>
                </a:lnTo>
                <a:lnTo>
                  <a:pt x="11001" y="2100"/>
                </a:lnTo>
                <a:lnTo>
                  <a:pt x="11001" y="700"/>
                </a:lnTo>
              </a:path>
            </a:pathLst>
          </a:custGeom>
          <a:solidFill>
            <a:srgbClr val="ffff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line is controlled by LOOP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5796360" y="3276000"/>
            <a:ext cx="2230920" cy="647280"/>
          </a:xfrm>
          <a:custGeom>
            <a:avLst/>
            <a:gdLst/>
            <a:ahLst/>
            <a:rect l="l" t="t" r="r" b="b"/>
            <a:pathLst>
              <a:path w="7202" h="2502">
                <a:moveTo>
                  <a:pt x="7201" y="625"/>
                </a:moveTo>
                <a:lnTo>
                  <a:pt x="1800" y="625"/>
                </a:lnTo>
                <a:lnTo>
                  <a:pt x="1800" y="0"/>
                </a:lnTo>
                <a:lnTo>
                  <a:pt x="0" y="1250"/>
                </a:lnTo>
                <a:lnTo>
                  <a:pt x="1800" y="2501"/>
                </a:lnTo>
                <a:lnTo>
                  <a:pt x="1800" y="1875"/>
                </a:lnTo>
                <a:lnTo>
                  <a:pt x="7201" y="1875"/>
                </a:lnTo>
                <a:lnTo>
                  <a:pt x="7201" y="625"/>
                </a:lnTo>
              </a:path>
            </a:pathLst>
          </a:custGeom>
          <a:solidFill>
            <a:srgbClr val="ffff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line controlled by IF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2700000" y="4140000"/>
            <a:ext cx="4498920" cy="719280"/>
          </a:xfrm>
          <a:custGeom>
            <a:avLst/>
            <a:gdLst/>
            <a:ahLst/>
            <a:rect l="l" t="t" r="r" b="b"/>
            <a:pathLst>
              <a:path w="12502" h="2502">
                <a:moveTo>
                  <a:pt x="12501" y="625"/>
                </a:moveTo>
                <a:lnTo>
                  <a:pt x="3125" y="625"/>
                </a:lnTo>
                <a:lnTo>
                  <a:pt x="3125" y="0"/>
                </a:lnTo>
                <a:lnTo>
                  <a:pt x="0" y="1250"/>
                </a:lnTo>
                <a:lnTo>
                  <a:pt x="3125" y="2501"/>
                </a:lnTo>
                <a:lnTo>
                  <a:pt x="3125" y="1875"/>
                </a:lnTo>
                <a:lnTo>
                  <a:pt x="12501" y="1875"/>
                </a:lnTo>
                <a:lnTo>
                  <a:pt x="12501" y="625"/>
                </a:lnTo>
              </a:path>
            </a:pathLst>
          </a:custGeom>
          <a:solidFill>
            <a:srgbClr val="ffff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end of indentation shows end of IF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728000" y="4788000"/>
            <a:ext cx="4247280" cy="575280"/>
          </a:xfrm>
          <a:custGeom>
            <a:avLst/>
            <a:gdLst/>
            <a:ahLst/>
            <a:rect l="l" t="t" r="r" b="b"/>
            <a:pathLst>
              <a:path w="14002" h="2502">
                <a:moveTo>
                  <a:pt x="14001" y="625"/>
                </a:moveTo>
                <a:lnTo>
                  <a:pt x="3500" y="625"/>
                </a:lnTo>
                <a:lnTo>
                  <a:pt x="3500" y="0"/>
                </a:lnTo>
                <a:lnTo>
                  <a:pt x="0" y="1250"/>
                </a:lnTo>
                <a:lnTo>
                  <a:pt x="3500" y="2501"/>
                </a:lnTo>
                <a:lnTo>
                  <a:pt x="3500" y="1875"/>
                </a:lnTo>
                <a:lnTo>
                  <a:pt x="14001" y="1875"/>
                </a:lnTo>
                <a:lnTo>
                  <a:pt x="14001" y="625"/>
                </a:lnTo>
              </a:path>
            </a:pathLst>
          </a:custGeom>
          <a:solidFill>
            <a:srgbClr val="ffff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end of indentation shows end of LOOP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Value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407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Adding internal documentation takes extra time and effort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But it's easier than studying obscure code for hours to work out how it works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Even if you wrote the code yourself, you may not understand its workings when you return to it some time later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87AA1101-44A7-4A8A-A596-94136D2D31CB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23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BF7AC8A1-587A-4E80-8C28-31F27FF8B535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Value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407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Because ID is </a:t>
            </a:r>
            <a:r>
              <a:rPr b="1" lang="en-AU" sz="3200" spc="-1" strike="noStrike">
                <a:latin typeface="Arial"/>
              </a:rPr>
              <a:t>embedded in the code</a:t>
            </a:r>
            <a:r>
              <a:rPr b="0" lang="en-AU" sz="3200" spc="-1" strike="noStrike">
                <a:latin typeface="Arial"/>
              </a:rPr>
              <a:t> it can’t be lost or overlooked like a separate explanatory document could be.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920C9A01-2CB2-4A3B-960A-7CAA538FFBF7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8D9F1A97-F385-4DCC-9E18-6438561CE33C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A personal tale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407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I came back to some code I wrote years before.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Snorted at one section. What a </a:t>
            </a:r>
            <a:r>
              <a:rPr b="0" i="1" lang="en-AU" sz="3200" spc="-1" strike="noStrike">
                <a:latin typeface="Arial"/>
              </a:rPr>
              <a:t>stupid</a:t>
            </a:r>
            <a:r>
              <a:rPr b="0" lang="en-AU" sz="3200" spc="-1" strike="noStrike">
                <a:latin typeface="Arial"/>
              </a:rPr>
              <a:t> thing to do! What was I thinking? I’ll fix that.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Spent hours fixing the code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Finally remembered why I had done it that way years before. My “fix” would not work. 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Early me knew that. I wish he’s told me :-(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7D0B064B-AF36-4093-A6C6-FB9F058D462F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&lt;number&gt;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047C990E-A31E-4EF6-9792-0E4E0356E7A5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900000" y="1578600"/>
            <a:ext cx="5975280" cy="4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ct val="100000"/>
              </a:lnSpc>
            </a:pPr>
            <a:r>
              <a:rPr b="0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These slideshows may be freely used, modified or distributed by teachers and students anywhere.</a:t>
            </a:r>
            <a:endParaRPr b="0" lang="en-A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They may </a:t>
            </a:r>
            <a:r>
              <a:rPr b="1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 be sold</a:t>
            </a:r>
            <a:endParaRPr b="0" lang="en-A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 change or remove their authorship information or copyright notices.</a:t>
            </a:r>
            <a:endParaRPr b="0" lang="en-A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You must </a:t>
            </a:r>
            <a:r>
              <a:rPr b="1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not</a:t>
            </a:r>
            <a:r>
              <a:rPr b="0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 redistribute them if you modify them.</a:t>
            </a:r>
            <a:endParaRPr b="0" lang="en-A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A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This is not a VCAA publication and does not speak for VCAA.</a:t>
            </a:r>
            <a:r>
              <a:rPr b="0" lang="en-US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 </a:t>
            </a:r>
            <a:endParaRPr b="0" lang="en-A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Portions (e.g. exam questions, study design extracts, glossary terms) may be copyright </a:t>
            </a:r>
            <a:r>
              <a:rPr b="0" lang="en-AU" sz="1600" spc="-1" strike="noStrike">
                <a:solidFill>
                  <a:srgbClr val="0000cc"/>
                </a:solidFill>
                <a:latin typeface="Calibri Light"/>
                <a:ea typeface="DejaVu Sans"/>
              </a:rPr>
              <a:t>Victorian Curriculum and Assessment Authority and are used with permission for educational purposes.</a:t>
            </a:r>
            <a:endParaRPr b="0" lang="en-AU" sz="16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3942720" y="180000"/>
            <a:ext cx="2284200" cy="68400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4248360" y="865440"/>
            <a:ext cx="1693800" cy="245880"/>
          </a:xfrm>
          <a:prstGeom prst="rect">
            <a:avLst/>
          </a:prstGeom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3"/>
          <a:stretch/>
        </p:blipFill>
        <p:spPr>
          <a:xfrm>
            <a:off x="7128000" y="1414440"/>
            <a:ext cx="2757600" cy="344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How is it shown in pseudocode?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40000" y="1326600"/>
            <a:ext cx="9070200" cy="353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5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Different languages show ID (comments, remarks) in different ways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Use any style you like, e.g. 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//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whole line comment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/*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comment </a:t>
            </a: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*/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REM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comment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ff3333"/>
                </a:solidFill>
                <a:latin typeface="Gentium Book Basic"/>
              </a:rPr>
              <a:t>’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start of a comment at the end of a line of code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Just be consistent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52FB1DEE-2C50-4C71-A4F2-0FB3E6B5096B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3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D0745E81-86A6-47D7-85AE-4376931F50DF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Where is it?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In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source code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, intended to inform human readers - other developers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Compilers ignore internal documentation in source code when creating executable code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ID adds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no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extra size to programs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It’s invisible to end users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3017C0A8-EAA3-4B21-804F-AC5F20BDBAD7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4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85F81683-D8A6-4C6B-9C67-09F8F031B195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Information such as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creator’s identity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date of creation, last modification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version number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assumptions (e.g. operating system, hardware, that certain files already exist and are in a given format)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34DEE3C9-3779-4F06-AAA0-7AEAF591E57E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5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FFC57B56-DB15-4FA0-8E7A-DF604DA3CE56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  <p:sp>
        <p:nvSpPr>
          <p:cNvPr id="94" name="PlaceHolder 11"/>
          <p:cNvSpPr/>
          <p:nvPr/>
        </p:nvSpPr>
        <p:spPr>
          <a:xfrm>
            <a:off x="468720" y="133920"/>
            <a:ext cx="9070200" cy="9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  <a:ea typeface="DejaVu Sans"/>
              </a:rPr>
              <a:t>What’s in it?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the purpose of a module.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further work that needs to be done. 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problems that still need to be fixed. 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constraints (e.g. it must work on a screen of a given size) 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external code libraries or resources required by the module.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64193208-9ECB-4284-B36E-8B746B6413EA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6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5E5DBC9D-4DF3-40FE-B682-6CE285B9DDD1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  <p:sp>
        <p:nvSpPr>
          <p:cNvPr id="97" name="PlaceHolder 14"/>
          <p:cNvSpPr/>
          <p:nvPr/>
        </p:nvSpPr>
        <p:spPr>
          <a:xfrm>
            <a:off x="468720" y="133920"/>
            <a:ext cx="9070200" cy="94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  <a:ea typeface="DejaVu Sans"/>
              </a:rPr>
              <a:t>What’s in it?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What is it </a:t>
            </a:r>
            <a:r>
              <a:rPr b="0" i="1" lang="en-AU" sz="4400" spc="-1" strike="noStrike">
                <a:solidFill>
                  <a:srgbClr val="000080"/>
                </a:solidFill>
                <a:latin typeface="Gentium Book Basic"/>
              </a:rPr>
              <a:t>not</a:t>
            </a: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65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User documentation intended for end-users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6958C62D-7FEB-47E3-BF5E-8DCBA692C23D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7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9CFD3E42-D54C-4775-9D8A-929D27104042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1692000" y="2160000"/>
            <a:ext cx="6587280" cy="318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Why use it?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89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Programmers rarely work solo – usually in a team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Other people may work on their code later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Coders often work on their own code years later and will have forgotten it all. Code lives a long time – coders come and go daily.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Code can be obscure or mysterious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Techniques need to be explained to future self or other programmers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Clarifies techniques used (e.g. </a:t>
            </a:r>
            <a:r>
              <a:rPr b="0" lang="en-AU" sz="2400" spc="-1" strike="noStrike">
                <a:solidFill>
                  <a:srgbClr val="c9211e"/>
                </a:solidFill>
                <a:latin typeface="Lucida Console"/>
              </a:rPr>
              <a:t>Used bubble sort cos very little data needed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)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2AC04977-E522-4470-A62F-68C9A3D014AE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8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42E89139-4AE5-4ECF-AB64-1CB27907F88F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9070200" cy="94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80"/>
                </a:solidFill>
                <a:latin typeface="Gentium Book Basic"/>
              </a:rPr>
              <a:t>Why use it?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200" cy="3892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From an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organisation’s point of view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, ID is valuable because it greatly reduces the cost and labour of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code maintenance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in the long term.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Employers of programmers will often </a:t>
            </a:r>
            <a:r>
              <a:rPr b="1" lang="en-AU" sz="3200" spc="-1" strike="noStrike">
                <a:solidFill>
                  <a:srgbClr val="000099"/>
                </a:solidFill>
                <a:latin typeface="Gentium Book Basic"/>
              </a:rPr>
              <a:t>demand</a:t>
            </a: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 that their code is well documented internally.</a:t>
            </a:r>
            <a:endParaRPr b="0" lang="en-A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99"/>
                </a:solidFill>
                <a:latin typeface="Gentium Book Basic"/>
              </a:rPr>
              <a:t>Having to reverse-engineer code to determine how it works is VERY slow and expensive!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2160000" y="5400000"/>
            <a:ext cx="593856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vcedata.com slideshow © Mark Kelly 2022 - </a:t>
            </a:r>
            <a:fld id="{318751CA-E0F9-4075-B836-9E92C7C8CC92}" type="slidenum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9</a:t>
            </a:fld>
            <a:r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/</a:t>
            </a:r>
            <a:fld id="{7825AFD5-F6B1-4C6B-A99D-89F1C7BD34E9}" type="slidecount">
              <a:rPr b="0" lang="en-AU" sz="1100" spc="-1" strike="noStrike">
                <a:solidFill>
                  <a:srgbClr val="cccccc"/>
                </a:solidFill>
                <a:latin typeface="Arial"/>
                <a:ea typeface="DejaVu Sans"/>
              </a:rPr>
              <a:t>26</a:t>
            </a:fld>
            <a:endParaRPr b="0" lang="en-AU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2022-01-19T13:21:46Z</dcterms:created>
  <dc:creator>Mark Kelly</dc:creator>
  <dc:description/>
  <dc:language>en-AU</dc:language>
  <cp:lastModifiedBy>Mark Kelly</cp:lastModifiedBy>
  <dcterms:modified xsi:type="dcterms:W3CDTF">2022-01-30T10:22:09Z</dcterms:modified>
  <cp:revision>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