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_rels/slide35.xml.rels" ContentType="application/vnd.openxmlformats-package.relationships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36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_rels/slide32.xml.rels" ContentType="application/vnd.openxmlformats-package.relationships+xml"/>
  <Override PartName="/ppt/slides/_rels/slide33.xml.rels" ContentType="application/vnd.openxmlformats-package.relationships+xml"/>
  <Override PartName="/ppt/slides/_rels/slide34.xml.rels" ContentType="application/vnd.openxmlformats-package.relationships+xml"/>
  <Override PartName="/ppt/media/image1.png" ContentType="image/png"/>
  <Override PartName="/ppt/media/image2.png" ContentType="image/png"/>
  <Override PartName="/ppt/media/image4.jpeg" ContentType="image/jpeg"/>
  <Override PartName="/ppt/media/image3.jpeg" ContentType="image/jpeg"/>
  <Override PartName="/ppt/media/image11.png" ContentType="image/png"/>
  <Override PartName="/ppt/media/image5.jpeg" ContentType="image/jpeg"/>
  <Override PartName="/ppt/media/image7.png" ContentType="image/png"/>
  <Override PartName="/ppt/media/image6.png" ContentType="image/png"/>
  <Override PartName="/ppt/media/image8.png" ContentType="image/png"/>
  <Override PartName="/ppt/media/image9.png" ContentType="image/png"/>
  <Override PartName="/ppt/media/image10.png" ContentType="image/png"/>
  <Override PartName="/ppt/media/image12.jpeg" ContentType="image/jpeg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AU" sz="4400" spc="-1" strike="noStrike">
                <a:latin typeface="Arial"/>
              </a:rPr>
              <a:t>Click to move the slide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AU" sz="2000" spc="-1" strike="noStrike">
                <a:latin typeface="Arial"/>
              </a:rPr>
              <a:t>Click to edit the notes format</a:t>
            </a:r>
            <a:endParaRPr b="0" lang="en-AU" sz="2000" spc="-1" strike="noStrike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AU" sz="1400" spc="-1" strike="noStrike">
                <a:latin typeface="Times New Roman"/>
              </a:rPr>
              <a:t>&lt;header&gt;</a:t>
            </a:r>
            <a:endParaRPr b="0" lang="en-AU" sz="1400" spc="-1" strike="noStrike">
              <a:latin typeface="Times New Roman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r"/>
            <a:r>
              <a:rPr b="0" lang="en-AU" sz="1400" spc="-1" strike="noStrike">
                <a:latin typeface="Times New Roman"/>
              </a:rPr>
              <a:t>&lt;date/time&gt;</a:t>
            </a:r>
            <a:endParaRPr b="0" lang="en-AU" sz="1400" spc="-1" strike="noStrike">
              <a:latin typeface="Times New Roman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r>
              <a:rPr b="0" lang="en-AU" sz="1400" spc="-1" strike="noStrike">
                <a:latin typeface="Times New Roman"/>
              </a:rPr>
              <a:t>&lt;footer&gt;</a:t>
            </a:r>
            <a:endParaRPr b="0" lang="en-AU" sz="1400" spc="-1" strike="noStrike">
              <a:latin typeface="Times New Roman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algn="r"/>
            <a:fld id="{7145C612-1D3A-4C18-AF9A-5516713E30B4}" type="slidenum">
              <a:rPr b="0" lang="en-AU" sz="1400" spc="-1" strike="noStrike">
                <a:latin typeface="Times New Roman"/>
              </a:rPr>
              <a:t>&lt;number&gt;</a:t>
            </a:fld>
            <a:endParaRPr b="0" lang="en-A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Rectangle 7"/>
          <p:cNvSpPr/>
          <p:nvPr/>
        </p:nvSpPr>
        <p:spPr>
          <a:xfrm>
            <a:off x="3884760" y="8685360"/>
            <a:ext cx="2971440" cy="456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676FE15B-DEDA-4C76-A266-FC2F4FD687C9}" type="slidenum">
              <a:rPr b="0" lang="en-AU" sz="12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en-AU" sz="1200" spc="-1" strike="noStrike">
              <a:latin typeface="Arial"/>
            </a:endParaRPr>
          </a:p>
        </p:txBody>
      </p:sp>
      <p:sp>
        <p:nvSpPr>
          <p:cNvPr id="491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49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n-AU" sz="2000" spc="-1" strike="noStrike"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Rectangle 7"/>
          <p:cNvSpPr/>
          <p:nvPr/>
        </p:nvSpPr>
        <p:spPr>
          <a:xfrm>
            <a:off x="3884760" y="8685360"/>
            <a:ext cx="2971440" cy="456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939B7DD1-7CBA-4119-9865-3BA0030AA7CA}" type="slidenum">
              <a:rPr b="0" lang="en-AU" sz="12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en-AU" sz="1200" spc="-1" strike="noStrike">
              <a:latin typeface="Arial"/>
            </a:endParaRPr>
          </a:p>
        </p:txBody>
      </p:sp>
      <p:sp>
        <p:nvSpPr>
          <p:cNvPr id="494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49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n-AU" sz="20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hyperlink" Target="file:///itappt11/IT1-U1O2-LAN-protocols.ppt" TargetMode="External"/><Relationship Id="rId2" Type="http://schemas.openxmlformats.org/officeDocument/2006/relationships/image" Target="../media/image5.jpeg"/><Relationship Id="rId3" Type="http://schemas.openxmlformats.org/officeDocument/2006/relationships/slideLayout" Target="../slideLayouts/slideLayout1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hyperlink" Target="file:///Networks-hardware.ppt" TargetMode="External"/><Relationship Id="rId2" Type="http://schemas.openxmlformats.org/officeDocument/2006/relationships/slideLayout" Target="../slideLayouts/slideLayout1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>
            <a:alpha val="31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0" y="0"/>
            <a:ext cx="9167760" cy="6857640"/>
          </a:xfrm>
          <a:prstGeom prst="rect">
            <a:avLst/>
          </a:prstGeom>
          <a:ln w="0">
            <a:noFill/>
          </a:ln>
        </p:spPr>
      </p:pic>
      <p:sp>
        <p:nvSpPr>
          <p:cNvPr id="45" name="Slide Number Placeholder 3"/>
          <p:cNvSpPr/>
          <p:nvPr/>
        </p:nvSpPr>
        <p:spPr>
          <a:xfrm>
            <a:off x="6553080" y="6245280"/>
            <a:ext cx="2133360" cy="475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7607B723-3E35-46D6-877C-B10EB9FAB830}" type="slidenum">
              <a:rPr b="0" lang="en-AU" sz="1400" spc="-1" strike="noStrike">
                <a:solidFill>
                  <a:srgbClr val="000000"/>
                </a:solidFill>
                <a:latin typeface="Arial"/>
                <a:ea typeface="DejaVu Sans"/>
              </a:rPr>
              <a:t>&lt;number&gt;</a:t>
            </a:fld>
            <a:endParaRPr b="0" lang="en-AU" sz="1400" spc="-1" strike="noStrike">
              <a:latin typeface="Arial"/>
            </a:endParaRPr>
          </a:p>
        </p:txBody>
      </p:sp>
      <p:sp>
        <p:nvSpPr>
          <p:cNvPr id="46" name="Text Box 2"/>
          <p:cNvSpPr/>
          <p:nvPr/>
        </p:nvSpPr>
        <p:spPr>
          <a:xfrm>
            <a:off x="180000" y="71640"/>
            <a:ext cx="5714640" cy="1008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375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6000" spc="-1" strike="noStrike">
                <a:solidFill>
                  <a:srgbClr val="ffcc00"/>
                </a:solidFill>
                <a:latin typeface="Verdana"/>
                <a:ea typeface="DejaVu Sans"/>
              </a:rPr>
              <a:t>Networking</a:t>
            </a:r>
            <a:endParaRPr b="0" lang="en-AU" sz="6000" spc="-1" strike="noStrike">
              <a:latin typeface="Arial"/>
            </a:endParaRPr>
          </a:p>
        </p:txBody>
      </p:sp>
      <p:sp>
        <p:nvSpPr>
          <p:cNvPr id="47" name="Text Box 4"/>
          <p:cNvSpPr/>
          <p:nvPr/>
        </p:nvSpPr>
        <p:spPr>
          <a:xfrm>
            <a:off x="5457960" y="5040000"/>
            <a:ext cx="6781680" cy="1619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1125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Tahoma"/>
                <a:ea typeface="DejaVu Sans"/>
              </a:rPr>
              <a:t>Applied Computing Slideshows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125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Tahoma"/>
                <a:ea typeface="DejaVu Sans"/>
              </a:rPr>
              <a:t>by Mark Kelly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125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Tahoma"/>
                <a:ea typeface="DejaVu Sans"/>
              </a:rPr>
              <a:t>vcedata.com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125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Tahoma"/>
                <a:ea typeface="DejaVu Sans"/>
              </a:rPr>
              <a:t>mark@vcedata.com</a:t>
            </a:r>
            <a:endParaRPr b="0" lang="en-A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Arial"/>
              </a:rPr>
              <a:t>A ‘standalone’ computer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83" name="Oval 3"/>
          <p:cNvSpPr/>
          <p:nvPr/>
        </p:nvSpPr>
        <p:spPr>
          <a:xfrm>
            <a:off x="3929040" y="2714760"/>
            <a:ext cx="856800" cy="8568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Arial"/>
              </a:rPr>
              <a:t>A LAN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85" name="Oval 7"/>
          <p:cNvSpPr/>
          <p:nvPr/>
        </p:nvSpPr>
        <p:spPr>
          <a:xfrm>
            <a:off x="2786040" y="2714760"/>
            <a:ext cx="999720" cy="10710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86" name="Oval 8"/>
          <p:cNvSpPr/>
          <p:nvPr/>
        </p:nvSpPr>
        <p:spPr>
          <a:xfrm>
            <a:off x="5286240" y="2714760"/>
            <a:ext cx="1000080" cy="10710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87" name="Oval 10"/>
          <p:cNvSpPr/>
          <p:nvPr/>
        </p:nvSpPr>
        <p:spPr>
          <a:xfrm>
            <a:off x="4000680" y="4214880"/>
            <a:ext cx="999720" cy="10710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88" name="Straight Arrow Connector 11"/>
          <p:cNvSpPr/>
          <p:nvPr/>
        </p:nvSpPr>
        <p:spPr>
          <a:xfrm>
            <a:off x="3639960" y="3629520"/>
            <a:ext cx="506880" cy="741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Straight Arrow Connector 12"/>
          <p:cNvSpPr/>
          <p:nvPr/>
        </p:nvSpPr>
        <p:spPr>
          <a:xfrm flipH="1">
            <a:off x="4854600" y="3629520"/>
            <a:ext cx="578160" cy="741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Straight Arrow Connector 19"/>
          <p:cNvSpPr/>
          <p:nvPr/>
        </p:nvSpPr>
        <p:spPr>
          <a:xfrm>
            <a:off x="3786120" y="3250440"/>
            <a:ext cx="150012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Arial"/>
              </a:rPr>
              <a:t>A WAN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92" name="Oval 3"/>
          <p:cNvSpPr/>
          <p:nvPr/>
        </p:nvSpPr>
        <p:spPr>
          <a:xfrm>
            <a:off x="3214800" y="2714760"/>
            <a:ext cx="1642680" cy="171396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LAN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93" name="Oval 4"/>
          <p:cNvSpPr/>
          <p:nvPr/>
        </p:nvSpPr>
        <p:spPr>
          <a:xfrm>
            <a:off x="5214960" y="2643120"/>
            <a:ext cx="1642680" cy="17856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LAN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94" name="Straight Arrow Connector 6"/>
          <p:cNvSpPr/>
          <p:nvPr/>
        </p:nvSpPr>
        <p:spPr>
          <a:xfrm flipV="1">
            <a:off x="4857840" y="3535560"/>
            <a:ext cx="357120" cy="35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5" name="Oval 17"/>
          <p:cNvSpPr/>
          <p:nvPr/>
        </p:nvSpPr>
        <p:spPr>
          <a:xfrm>
            <a:off x="3357720" y="3214800"/>
            <a:ext cx="42804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96" name="Oval 18"/>
          <p:cNvSpPr/>
          <p:nvPr/>
        </p:nvSpPr>
        <p:spPr>
          <a:xfrm>
            <a:off x="4357800" y="3000240"/>
            <a:ext cx="42804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97" name="Oval 20"/>
          <p:cNvSpPr/>
          <p:nvPr/>
        </p:nvSpPr>
        <p:spPr>
          <a:xfrm>
            <a:off x="3857760" y="4000680"/>
            <a:ext cx="42804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98" name="Straight Arrow Connector 21"/>
          <p:cNvSpPr/>
          <p:nvPr/>
        </p:nvSpPr>
        <p:spPr>
          <a:xfrm>
            <a:off x="3723480" y="3580560"/>
            <a:ext cx="196920" cy="482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9" name="Straight Arrow Connector 22"/>
          <p:cNvSpPr/>
          <p:nvPr/>
        </p:nvSpPr>
        <p:spPr>
          <a:xfrm flipH="1">
            <a:off x="4222800" y="3366360"/>
            <a:ext cx="196920" cy="696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00" name="Oval 23"/>
          <p:cNvSpPr/>
          <p:nvPr/>
        </p:nvSpPr>
        <p:spPr>
          <a:xfrm>
            <a:off x="5286240" y="3286080"/>
            <a:ext cx="42840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01" name="Oval 24"/>
          <p:cNvSpPr/>
          <p:nvPr/>
        </p:nvSpPr>
        <p:spPr>
          <a:xfrm>
            <a:off x="6357960" y="3071880"/>
            <a:ext cx="42840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02" name="Oval 26"/>
          <p:cNvSpPr/>
          <p:nvPr/>
        </p:nvSpPr>
        <p:spPr>
          <a:xfrm>
            <a:off x="5929200" y="3929040"/>
            <a:ext cx="42840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03" name="Straight Arrow Connector 27"/>
          <p:cNvSpPr/>
          <p:nvPr/>
        </p:nvSpPr>
        <p:spPr>
          <a:xfrm>
            <a:off x="5652360" y="3652200"/>
            <a:ext cx="339480" cy="339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04" name="Straight Arrow Connector 28"/>
          <p:cNvSpPr/>
          <p:nvPr/>
        </p:nvSpPr>
        <p:spPr>
          <a:xfrm flipH="1">
            <a:off x="6295320" y="3437640"/>
            <a:ext cx="125280" cy="554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05" name="Straight Arrow Connector 41"/>
          <p:cNvSpPr/>
          <p:nvPr/>
        </p:nvSpPr>
        <p:spPr>
          <a:xfrm flipV="1">
            <a:off x="3723480" y="3214800"/>
            <a:ext cx="634320" cy="62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06" name="Straight Arrow Connector 43"/>
          <p:cNvSpPr/>
          <p:nvPr/>
        </p:nvSpPr>
        <p:spPr>
          <a:xfrm flipH="1">
            <a:off x="5570640" y="3286080"/>
            <a:ext cx="786600" cy="70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857480" y="-214560"/>
            <a:ext cx="407160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Arial"/>
              </a:rPr>
              <a:t>An internet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08" name="Oval 3"/>
          <p:cNvSpPr/>
          <p:nvPr/>
        </p:nvSpPr>
        <p:spPr>
          <a:xfrm>
            <a:off x="928800" y="1571760"/>
            <a:ext cx="1642680" cy="171396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LAN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09" name="Oval 4"/>
          <p:cNvSpPr/>
          <p:nvPr/>
        </p:nvSpPr>
        <p:spPr>
          <a:xfrm>
            <a:off x="2928960" y="1500120"/>
            <a:ext cx="1642680" cy="17856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LAN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10" name="Straight Arrow Connector 5"/>
          <p:cNvSpPr/>
          <p:nvPr/>
        </p:nvSpPr>
        <p:spPr>
          <a:xfrm flipV="1">
            <a:off x="2571840" y="2392560"/>
            <a:ext cx="357120" cy="35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11" name="Oval 6"/>
          <p:cNvSpPr/>
          <p:nvPr/>
        </p:nvSpPr>
        <p:spPr>
          <a:xfrm>
            <a:off x="1071720" y="2071800"/>
            <a:ext cx="42804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12" name="Oval 7"/>
          <p:cNvSpPr/>
          <p:nvPr/>
        </p:nvSpPr>
        <p:spPr>
          <a:xfrm>
            <a:off x="2071800" y="1857240"/>
            <a:ext cx="42804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13" name="Oval 8"/>
          <p:cNvSpPr/>
          <p:nvPr/>
        </p:nvSpPr>
        <p:spPr>
          <a:xfrm>
            <a:off x="1571760" y="2857680"/>
            <a:ext cx="42804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14" name="Straight Arrow Connector 9"/>
          <p:cNvSpPr/>
          <p:nvPr/>
        </p:nvSpPr>
        <p:spPr>
          <a:xfrm>
            <a:off x="1437480" y="2437560"/>
            <a:ext cx="196920" cy="482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15" name="Straight Arrow Connector 10"/>
          <p:cNvSpPr/>
          <p:nvPr/>
        </p:nvSpPr>
        <p:spPr>
          <a:xfrm flipH="1">
            <a:off x="1936800" y="2223360"/>
            <a:ext cx="196920" cy="696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16" name="Oval 11"/>
          <p:cNvSpPr/>
          <p:nvPr/>
        </p:nvSpPr>
        <p:spPr>
          <a:xfrm>
            <a:off x="3000240" y="2143080"/>
            <a:ext cx="42840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17" name="Oval 12"/>
          <p:cNvSpPr/>
          <p:nvPr/>
        </p:nvSpPr>
        <p:spPr>
          <a:xfrm>
            <a:off x="4071960" y="1928880"/>
            <a:ext cx="42840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18" name="Oval 13"/>
          <p:cNvSpPr/>
          <p:nvPr/>
        </p:nvSpPr>
        <p:spPr>
          <a:xfrm>
            <a:off x="3643200" y="2786040"/>
            <a:ext cx="42840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19" name="Straight Arrow Connector 14"/>
          <p:cNvSpPr/>
          <p:nvPr/>
        </p:nvSpPr>
        <p:spPr>
          <a:xfrm>
            <a:off x="3366360" y="2509200"/>
            <a:ext cx="339480" cy="339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0" name="Straight Arrow Connector 15"/>
          <p:cNvSpPr/>
          <p:nvPr/>
        </p:nvSpPr>
        <p:spPr>
          <a:xfrm flipH="1">
            <a:off x="4009320" y="2294640"/>
            <a:ext cx="125280" cy="554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1" name="Straight Arrow Connector 16"/>
          <p:cNvSpPr/>
          <p:nvPr/>
        </p:nvSpPr>
        <p:spPr>
          <a:xfrm flipV="1">
            <a:off x="1437480" y="2071440"/>
            <a:ext cx="634320" cy="62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2" name="Straight Arrow Connector 17"/>
          <p:cNvSpPr/>
          <p:nvPr/>
        </p:nvSpPr>
        <p:spPr>
          <a:xfrm flipH="1">
            <a:off x="3284640" y="2143080"/>
            <a:ext cx="786600" cy="70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3" name="Oval 18"/>
          <p:cNvSpPr/>
          <p:nvPr/>
        </p:nvSpPr>
        <p:spPr>
          <a:xfrm>
            <a:off x="1714680" y="3429000"/>
            <a:ext cx="1642680" cy="171432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LAN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24" name="Oval 19"/>
          <p:cNvSpPr/>
          <p:nvPr/>
        </p:nvSpPr>
        <p:spPr>
          <a:xfrm>
            <a:off x="7000920" y="1357200"/>
            <a:ext cx="1642680" cy="17856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LAN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25" name="Straight Arrow Connector 20"/>
          <p:cNvSpPr/>
          <p:nvPr/>
        </p:nvSpPr>
        <p:spPr>
          <a:xfrm flipV="1">
            <a:off x="3357720" y="2250000"/>
            <a:ext cx="3643200" cy="2036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6" name="Oval 21"/>
          <p:cNvSpPr/>
          <p:nvPr/>
        </p:nvSpPr>
        <p:spPr>
          <a:xfrm>
            <a:off x="5143680" y="1928880"/>
            <a:ext cx="42804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27" name="Oval 22"/>
          <p:cNvSpPr/>
          <p:nvPr/>
        </p:nvSpPr>
        <p:spPr>
          <a:xfrm>
            <a:off x="6143760" y="1714680"/>
            <a:ext cx="42804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28" name="Oval 23"/>
          <p:cNvSpPr/>
          <p:nvPr/>
        </p:nvSpPr>
        <p:spPr>
          <a:xfrm>
            <a:off x="5643720" y="2714760"/>
            <a:ext cx="42804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29" name="Straight Arrow Connector 24"/>
          <p:cNvSpPr/>
          <p:nvPr/>
        </p:nvSpPr>
        <p:spPr>
          <a:xfrm>
            <a:off x="5509440" y="2294640"/>
            <a:ext cx="196920" cy="482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30" name="Straight Arrow Connector 25"/>
          <p:cNvSpPr/>
          <p:nvPr/>
        </p:nvSpPr>
        <p:spPr>
          <a:xfrm flipH="1">
            <a:off x="6008760" y="2080440"/>
            <a:ext cx="196920" cy="696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31" name="Oval 26"/>
          <p:cNvSpPr/>
          <p:nvPr/>
        </p:nvSpPr>
        <p:spPr>
          <a:xfrm>
            <a:off x="7072200" y="2000160"/>
            <a:ext cx="42840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32" name="Oval 27"/>
          <p:cNvSpPr/>
          <p:nvPr/>
        </p:nvSpPr>
        <p:spPr>
          <a:xfrm>
            <a:off x="8143920" y="1785960"/>
            <a:ext cx="42840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33" name="Oval 28"/>
          <p:cNvSpPr/>
          <p:nvPr/>
        </p:nvSpPr>
        <p:spPr>
          <a:xfrm>
            <a:off x="7715160" y="2643120"/>
            <a:ext cx="42840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34" name="Straight Arrow Connector 29"/>
          <p:cNvSpPr/>
          <p:nvPr/>
        </p:nvSpPr>
        <p:spPr>
          <a:xfrm>
            <a:off x="7438320" y="2366280"/>
            <a:ext cx="339480" cy="339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35" name="Straight Arrow Connector 30"/>
          <p:cNvSpPr/>
          <p:nvPr/>
        </p:nvSpPr>
        <p:spPr>
          <a:xfrm flipH="1">
            <a:off x="8081280" y="2152080"/>
            <a:ext cx="125280" cy="553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36" name="Straight Arrow Connector 31"/>
          <p:cNvSpPr/>
          <p:nvPr/>
        </p:nvSpPr>
        <p:spPr>
          <a:xfrm flipV="1">
            <a:off x="5509440" y="1928520"/>
            <a:ext cx="634320" cy="62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37" name="Straight Arrow Connector 32"/>
          <p:cNvSpPr/>
          <p:nvPr/>
        </p:nvSpPr>
        <p:spPr>
          <a:xfrm flipH="1">
            <a:off x="7356600" y="2000520"/>
            <a:ext cx="786600" cy="70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38" name="Oval 33"/>
          <p:cNvSpPr/>
          <p:nvPr/>
        </p:nvSpPr>
        <p:spPr>
          <a:xfrm>
            <a:off x="142920" y="3643200"/>
            <a:ext cx="1642680" cy="171432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LAN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39" name="Oval 34"/>
          <p:cNvSpPr/>
          <p:nvPr/>
        </p:nvSpPr>
        <p:spPr>
          <a:xfrm>
            <a:off x="2143080" y="3571920"/>
            <a:ext cx="1642680" cy="17856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LAN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40" name="Straight Arrow Connector 35"/>
          <p:cNvSpPr/>
          <p:nvPr/>
        </p:nvSpPr>
        <p:spPr>
          <a:xfrm flipV="1">
            <a:off x="1785960" y="4464360"/>
            <a:ext cx="357120" cy="35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41" name="Oval 36"/>
          <p:cNvSpPr/>
          <p:nvPr/>
        </p:nvSpPr>
        <p:spPr>
          <a:xfrm>
            <a:off x="285840" y="4143240"/>
            <a:ext cx="42804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42" name="Oval 37"/>
          <p:cNvSpPr/>
          <p:nvPr/>
        </p:nvSpPr>
        <p:spPr>
          <a:xfrm>
            <a:off x="1285920" y="3929040"/>
            <a:ext cx="42840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43" name="Oval 38"/>
          <p:cNvSpPr/>
          <p:nvPr/>
        </p:nvSpPr>
        <p:spPr>
          <a:xfrm>
            <a:off x="785880" y="4929120"/>
            <a:ext cx="42804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44" name="Straight Arrow Connector 39"/>
          <p:cNvSpPr/>
          <p:nvPr/>
        </p:nvSpPr>
        <p:spPr>
          <a:xfrm>
            <a:off x="651600" y="4509360"/>
            <a:ext cx="196920" cy="482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45" name="Straight Arrow Connector 40"/>
          <p:cNvSpPr/>
          <p:nvPr/>
        </p:nvSpPr>
        <p:spPr>
          <a:xfrm flipH="1">
            <a:off x="1150920" y="4295160"/>
            <a:ext cx="196920" cy="696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46" name="Oval 41"/>
          <p:cNvSpPr/>
          <p:nvPr/>
        </p:nvSpPr>
        <p:spPr>
          <a:xfrm>
            <a:off x="2214720" y="4214880"/>
            <a:ext cx="42804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47" name="Oval 42"/>
          <p:cNvSpPr/>
          <p:nvPr/>
        </p:nvSpPr>
        <p:spPr>
          <a:xfrm>
            <a:off x="3286080" y="4000680"/>
            <a:ext cx="42840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48" name="Oval 43"/>
          <p:cNvSpPr/>
          <p:nvPr/>
        </p:nvSpPr>
        <p:spPr>
          <a:xfrm>
            <a:off x="2857680" y="4857840"/>
            <a:ext cx="42804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49" name="Straight Arrow Connector 44"/>
          <p:cNvSpPr/>
          <p:nvPr/>
        </p:nvSpPr>
        <p:spPr>
          <a:xfrm>
            <a:off x="2580480" y="4580640"/>
            <a:ext cx="339840" cy="339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50" name="Straight Arrow Connector 45"/>
          <p:cNvSpPr/>
          <p:nvPr/>
        </p:nvSpPr>
        <p:spPr>
          <a:xfrm flipH="1">
            <a:off x="3223440" y="4366440"/>
            <a:ext cx="125280" cy="554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51" name="Straight Arrow Connector 46"/>
          <p:cNvSpPr/>
          <p:nvPr/>
        </p:nvSpPr>
        <p:spPr>
          <a:xfrm flipV="1">
            <a:off x="651600" y="4142880"/>
            <a:ext cx="634320" cy="62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52" name="Straight Arrow Connector 47"/>
          <p:cNvSpPr/>
          <p:nvPr/>
        </p:nvSpPr>
        <p:spPr>
          <a:xfrm flipH="1">
            <a:off x="2498760" y="4214880"/>
            <a:ext cx="786600" cy="71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53" name="Oval 48"/>
          <p:cNvSpPr/>
          <p:nvPr/>
        </p:nvSpPr>
        <p:spPr>
          <a:xfrm>
            <a:off x="4286160" y="3143160"/>
            <a:ext cx="1642680" cy="171432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LAN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54" name="Oval 49"/>
          <p:cNvSpPr/>
          <p:nvPr/>
        </p:nvSpPr>
        <p:spPr>
          <a:xfrm>
            <a:off x="6286680" y="3071880"/>
            <a:ext cx="1642680" cy="17856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LAN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55" name="Straight Arrow Connector 50"/>
          <p:cNvSpPr/>
          <p:nvPr/>
        </p:nvSpPr>
        <p:spPr>
          <a:xfrm flipV="1">
            <a:off x="5929200" y="3964320"/>
            <a:ext cx="357480" cy="35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56" name="Oval 51"/>
          <p:cNvSpPr/>
          <p:nvPr/>
        </p:nvSpPr>
        <p:spPr>
          <a:xfrm>
            <a:off x="4429080" y="3643200"/>
            <a:ext cx="42840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57" name="Oval 52"/>
          <p:cNvSpPr/>
          <p:nvPr/>
        </p:nvSpPr>
        <p:spPr>
          <a:xfrm>
            <a:off x="5429160" y="3429000"/>
            <a:ext cx="42840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58" name="Oval 53"/>
          <p:cNvSpPr/>
          <p:nvPr/>
        </p:nvSpPr>
        <p:spPr>
          <a:xfrm>
            <a:off x="4929120" y="4429080"/>
            <a:ext cx="42840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59" name="Straight Arrow Connector 54"/>
          <p:cNvSpPr/>
          <p:nvPr/>
        </p:nvSpPr>
        <p:spPr>
          <a:xfrm>
            <a:off x="4795200" y="4009320"/>
            <a:ext cx="196560" cy="482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60" name="Straight Arrow Connector 55"/>
          <p:cNvSpPr/>
          <p:nvPr/>
        </p:nvSpPr>
        <p:spPr>
          <a:xfrm flipH="1">
            <a:off x="5295240" y="3795120"/>
            <a:ext cx="196560" cy="696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61" name="Oval 56"/>
          <p:cNvSpPr/>
          <p:nvPr/>
        </p:nvSpPr>
        <p:spPr>
          <a:xfrm>
            <a:off x="6357960" y="3714840"/>
            <a:ext cx="42840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62" name="Oval 57"/>
          <p:cNvSpPr/>
          <p:nvPr/>
        </p:nvSpPr>
        <p:spPr>
          <a:xfrm>
            <a:off x="7429680" y="3500280"/>
            <a:ext cx="42804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63" name="Oval 58"/>
          <p:cNvSpPr/>
          <p:nvPr/>
        </p:nvSpPr>
        <p:spPr>
          <a:xfrm>
            <a:off x="7000920" y="4357800"/>
            <a:ext cx="42840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64" name="Straight Arrow Connector 59"/>
          <p:cNvSpPr/>
          <p:nvPr/>
        </p:nvSpPr>
        <p:spPr>
          <a:xfrm>
            <a:off x="6724080" y="4080600"/>
            <a:ext cx="339480" cy="339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65" name="Straight Arrow Connector 60"/>
          <p:cNvSpPr/>
          <p:nvPr/>
        </p:nvSpPr>
        <p:spPr>
          <a:xfrm flipH="1">
            <a:off x="7367040" y="3866400"/>
            <a:ext cx="125280" cy="554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66" name="Straight Arrow Connector 61"/>
          <p:cNvSpPr/>
          <p:nvPr/>
        </p:nvSpPr>
        <p:spPr>
          <a:xfrm flipV="1">
            <a:off x="4795200" y="3642840"/>
            <a:ext cx="633960" cy="62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67" name="Straight Arrow Connector 62"/>
          <p:cNvSpPr/>
          <p:nvPr/>
        </p:nvSpPr>
        <p:spPr>
          <a:xfrm flipH="1">
            <a:off x="6642360" y="3714840"/>
            <a:ext cx="786600" cy="71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68" name="Oval 63"/>
          <p:cNvSpPr/>
          <p:nvPr/>
        </p:nvSpPr>
        <p:spPr>
          <a:xfrm>
            <a:off x="2571840" y="5143680"/>
            <a:ext cx="1642680" cy="171396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LAN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69" name="Oval 64"/>
          <p:cNvSpPr/>
          <p:nvPr/>
        </p:nvSpPr>
        <p:spPr>
          <a:xfrm>
            <a:off x="5500800" y="4929120"/>
            <a:ext cx="1642680" cy="17856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LAN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70" name="Straight Arrow Connector 65"/>
          <p:cNvSpPr/>
          <p:nvPr/>
        </p:nvSpPr>
        <p:spPr>
          <a:xfrm flipV="1">
            <a:off x="4214880" y="5821920"/>
            <a:ext cx="1285920" cy="178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71" name="Oval 66"/>
          <p:cNvSpPr/>
          <p:nvPr/>
        </p:nvSpPr>
        <p:spPr>
          <a:xfrm>
            <a:off x="3643200" y="5500800"/>
            <a:ext cx="42840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72" name="Oval 67"/>
          <p:cNvSpPr/>
          <p:nvPr/>
        </p:nvSpPr>
        <p:spPr>
          <a:xfrm>
            <a:off x="4643280" y="5286240"/>
            <a:ext cx="42840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73" name="Oval 68"/>
          <p:cNvSpPr/>
          <p:nvPr/>
        </p:nvSpPr>
        <p:spPr>
          <a:xfrm>
            <a:off x="4143240" y="6286680"/>
            <a:ext cx="42840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74" name="Straight Arrow Connector 69"/>
          <p:cNvSpPr/>
          <p:nvPr/>
        </p:nvSpPr>
        <p:spPr>
          <a:xfrm>
            <a:off x="4009320" y="5866560"/>
            <a:ext cx="196560" cy="482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75" name="Straight Arrow Connector 70"/>
          <p:cNvSpPr/>
          <p:nvPr/>
        </p:nvSpPr>
        <p:spPr>
          <a:xfrm flipH="1">
            <a:off x="4509360" y="5652360"/>
            <a:ext cx="196560" cy="696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76" name="Oval 71"/>
          <p:cNvSpPr/>
          <p:nvPr/>
        </p:nvSpPr>
        <p:spPr>
          <a:xfrm>
            <a:off x="5572080" y="5572080"/>
            <a:ext cx="42840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77" name="Oval 72"/>
          <p:cNvSpPr/>
          <p:nvPr/>
        </p:nvSpPr>
        <p:spPr>
          <a:xfrm>
            <a:off x="6643800" y="5357880"/>
            <a:ext cx="42804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78" name="Oval 73"/>
          <p:cNvSpPr/>
          <p:nvPr/>
        </p:nvSpPr>
        <p:spPr>
          <a:xfrm>
            <a:off x="6215040" y="6215040"/>
            <a:ext cx="42840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79" name="Straight Arrow Connector 74"/>
          <p:cNvSpPr/>
          <p:nvPr/>
        </p:nvSpPr>
        <p:spPr>
          <a:xfrm>
            <a:off x="5938200" y="5938200"/>
            <a:ext cx="339480" cy="339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80" name="Straight Arrow Connector 75"/>
          <p:cNvSpPr/>
          <p:nvPr/>
        </p:nvSpPr>
        <p:spPr>
          <a:xfrm flipH="1">
            <a:off x="6581160" y="5723640"/>
            <a:ext cx="125280" cy="554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81" name="Straight Arrow Connector 76"/>
          <p:cNvSpPr/>
          <p:nvPr/>
        </p:nvSpPr>
        <p:spPr>
          <a:xfrm flipV="1">
            <a:off x="4009320" y="5500800"/>
            <a:ext cx="633960" cy="62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82" name="Straight Arrow Connector 77"/>
          <p:cNvSpPr/>
          <p:nvPr/>
        </p:nvSpPr>
        <p:spPr>
          <a:xfrm flipH="1">
            <a:off x="5856480" y="5572080"/>
            <a:ext cx="786600" cy="70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83" name="Oval 78"/>
          <p:cNvSpPr/>
          <p:nvPr/>
        </p:nvSpPr>
        <p:spPr>
          <a:xfrm>
            <a:off x="142920" y="0"/>
            <a:ext cx="1642680" cy="171432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LAN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84" name="Oval 79"/>
          <p:cNvSpPr/>
          <p:nvPr/>
        </p:nvSpPr>
        <p:spPr>
          <a:xfrm>
            <a:off x="2143080" y="-71280"/>
            <a:ext cx="1642680" cy="17856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LAN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85" name="Straight Arrow Connector 80"/>
          <p:cNvSpPr/>
          <p:nvPr/>
        </p:nvSpPr>
        <p:spPr>
          <a:xfrm flipV="1">
            <a:off x="1785960" y="820800"/>
            <a:ext cx="357120" cy="35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86" name="Oval 81"/>
          <p:cNvSpPr/>
          <p:nvPr/>
        </p:nvSpPr>
        <p:spPr>
          <a:xfrm>
            <a:off x="285840" y="500040"/>
            <a:ext cx="42804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87" name="Oval 82"/>
          <p:cNvSpPr/>
          <p:nvPr/>
        </p:nvSpPr>
        <p:spPr>
          <a:xfrm>
            <a:off x="1285920" y="285840"/>
            <a:ext cx="42840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88" name="Oval 83"/>
          <p:cNvSpPr/>
          <p:nvPr/>
        </p:nvSpPr>
        <p:spPr>
          <a:xfrm>
            <a:off x="785880" y="1285920"/>
            <a:ext cx="42804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89" name="Straight Arrow Connector 84"/>
          <p:cNvSpPr/>
          <p:nvPr/>
        </p:nvSpPr>
        <p:spPr>
          <a:xfrm>
            <a:off x="651600" y="866160"/>
            <a:ext cx="196920" cy="482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90" name="Straight Arrow Connector 85"/>
          <p:cNvSpPr/>
          <p:nvPr/>
        </p:nvSpPr>
        <p:spPr>
          <a:xfrm flipH="1">
            <a:off x="1150920" y="651600"/>
            <a:ext cx="196920" cy="696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91" name="Oval 86"/>
          <p:cNvSpPr/>
          <p:nvPr/>
        </p:nvSpPr>
        <p:spPr>
          <a:xfrm>
            <a:off x="2214720" y="571680"/>
            <a:ext cx="42804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92" name="Oval 87"/>
          <p:cNvSpPr/>
          <p:nvPr/>
        </p:nvSpPr>
        <p:spPr>
          <a:xfrm>
            <a:off x="3286080" y="357120"/>
            <a:ext cx="42840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93" name="Oval 88"/>
          <p:cNvSpPr/>
          <p:nvPr/>
        </p:nvSpPr>
        <p:spPr>
          <a:xfrm>
            <a:off x="2857680" y="1214280"/>
            <a:ext cx="42804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94" name="Straight Arrow Connector 89"/>
          <p:cNvSpPr/>
          <p:nvPr/>
        </p:nvSpPr>
        <p:spPr>
          <a:xfrm>
            <a:off x="2580480" y="937440"/>
            <a:ext cx="339840" cy="339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95" name="Straight Arrow Connector 90"/>
          <p:cNvSpPr/>
          <p:nvPr/>
        </p:nvSpPr>
        <p:spPr>
          <a:xfrm flipH="1">
            <a:off x="3223440" y="723240"/>
            <a:ext cx="125280" cy="553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96" name="Straight Arrow Connector 91"/>
          <p:cNvSpPr/>
          <p:nvPr/>
        </p:nvSpPr>
        <p:spPr>
          <a:xfrm flipV="1">
            <a:off x="651600" y="499680"/>
            <a:ext cx="634320" cy="62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97" name="Straight Arrow Connector 92"/>
          <p:cNvSpPr/>
          <p:nvPr/>
        </p:nvSpPr>
        <p:spPr>
          <a:xfrm flipH="1">
            <a:off x="2498760" y="571680"/>
            <a:ext cx="786600" cy="71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98" name="Oval 93"/>
          <p:cNvSpPr/>
          <p:nvPr/>
        </p:nvSpPr>
        <p:spPr>
          <a:xfrm>
            <a:off x="7500960" y="785880"/>
            <a:ext cx="1642680" cy="171396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LAN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99" name="Oval 94"/>
          <p:cNvSpPr/>
          <p:nvPr/>
        </p:nvSpPr>
        <p:spPr>
          <a:xfrm>
            <a:off x="642960" y="5072040"/>
            <a:ext cx="1642680" cy="17856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LAN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00" name="Straight Arrow Connector 95"/>
          <p:cNvSpPr/>
          <p:nvPr/>
        </p:nvSpPr>
        <p:spPr>
          <a:xfrm flipH="1">
            <a:off x="642960" y="1643040"/>
            <a:ext cx="8501040" cy="4322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01" name="Oval 96"/>
          <p:cNvSpPr/>
          <p:nvPr/>
        </p:nvSpPr>
        <p:spPr>
          <a:xfrm>
            <a:off x="785880" y="5500800"/>
            <a:ext cx="42804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02" name="Oval 97"/>
          <p:cNvSpPr/>
          <p:nvPr/>
        </p:nvSpPr>
        <p:spPr>
          <a:xfrm>
            <a:off x="1785960" y="5286240"/>
            <a:ext cx="42840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03" name="Oval 98"/>
          <p:cNvSpPr/>
          <p:nvPr/>
        </p:nvSpPr>
        <p:spPr>
          <a:xfrm>
            <a:off x="1285920" y="6286680"/>
            <a:ext cx="42840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04" name="Straight Arrow Connector 99"/>
          <p:cNvSpPr/>
          <p:nvPr/>
        </p:nvSpPr>
        <p:spPr>
          <a:xfrm>
            <a:off x="1151640" y="5866560"/>
            <a:ext cx="196920" cy="482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05" name="Straight Arrow Connector 100"/>
          <p:cNvSpPr/>
          <p:nvPr/>
        </p:nvSpPr>
        <p:spPr>
          <a:xfrm flipH="1">
            <a:off x="1652040" y="5652360"/>
            <a:ext cx="196560" cy="696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06" name="Oval 101"/>
          <p:cNvSpPr/>
          <p:nvPr/>
        </p:nvSpPr>
        <p:spPr>
          <a:xfrm>
            <a:off x="2714760" y="5572080"/>
            <a:ext cx="42804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07" name="Oval 102"/>
          <p:cNvSpPr/>
          <p:nvPr/>
        </p:nvSpPr>
        <p:spPr>
          <a:xfrm>
            <a:off x="3786120" y="5357880"/>
            <a:ext cx="42840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08" name="Oval 103"/>
          <p:cNvSpPr/>
          <p:nvPr/>
        </p:nvSpPr>
        <p:spPr>
          <a:xfrm>
            <a:off x="3357720" y="6215040"/>
            <a:ext cx="42804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09" name="Straight Arrow Connector 104"/>
          <p:cNvSpPr/>
          <p:nvPr/>
        </p:nvSpPr>
        <p:spPr>
          <a:xfrm>
            <a:off x="3080520" y="5938200"/>
            <a:ext cx="339840" cy="339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10" name="Straight Arrow Connector 105"/>
          <p:cNvSpPr/>
          <p:nvPr/>
        </p:nvSpPr>
        <p:spPr>
          <a:xfrm flipH="1">
            <a:off x="3723480" y="5723640"/>
            <a:ext cx="125280" cy="554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11" name="Straight Arrow Connector 106"/>
          <p:cNvSpPr/>
          <p:nvPr/>
        </p:nvSpPr>
        <p:spPr>
          <a:xfrm flipV="1">
            <a:off x="1151640" y="5500800"/>
            <a:ext cx="634320" cy="62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12" name="Straight Arrow Connector 107"/>
          <p:cNvSpPr/>
          <p:nvPr/>
        </p:nvSpPr>
        <p:spPr>
          <a:xfrm flipH="1">
            <a:off x="2998800" y="5572080"/>
            <a:ext cx="786600" cy="70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13" name="Oval 108"/>
          <p:cNvSpPr/>
          <p:nvPr/>
        </p:nvSpPr>
        <p:spPr>
          <a:xfrm>
            <a:off x="3214800" y="2714760"/>
            <a:ext cx="1642680" cy="171396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LAN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14" name="Oval 109"/>
          <p:cNvSpPr/>
          <p:nvPr/>
        </p:nvSpPr>
        <p:spPr>
          <a:xfrm>
            <a:off x="7000920" y="5072040"/>
            <a:ext cx="1642680" cy="17856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LAN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15" name="Straight Arrow Connector 110"/>
          <p:cNvSpPr/>
          <p:nvPr/>
        </p:nvSpPr>
        <p:spPr>
          <a:xfrm>
            <a:off x="4857840" y="3571920"/>
            <a:ext cx="2143080" cy="2393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16" name="Oval 111"/>
          <p:cNvSpPr/>
          <p:nvPr/>
        </p:nvSpPr>
        <p:spPr>
          <a:xfrm>
            <a:off x="3357720" y="3214800"/>
            <a:ext cx="42804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17" name="Oval 112"/>
          <p:cNvSpPr/>
          <p:nvPr/>
        </p:nvSpPr>
        <p:spPr>
          <a:xfrm>
            <a:off x="4357800" y="3000240"/>
            <a:ext cx="42804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18" name="Oval 113"/>
          <p:cNvSpPr/>
          <p:nvPr/>
        </p:nvSpPr>
        <p:spPr>
          <a:xfrm>
            <a:off x="3857760" y="4000680"/>
            <a:ext cx="42804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19" name="Straight Arrow Connector 114"/>
          <p:cNvSpPr/>
          <p:nvPr/>
        </p:nvSpPr>
        <p:spPr>
          <a:xfrm>
            <a:off x="3723480" y="3580560"/>
            <a:ext cx="196920" cy="482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20" name="Straight Arrow Connector 115"/>
          <p:cNvSpPr/>
          <p:nvPr/>
        </p:nvSpPr>
        <p:spPr>
          <a:xfrm flipH="1">
            <a:off x="4222800" y="3366360"/>
            <a:ext cx="196920" cy="696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21" name="Oval 116"/>
          <p:cNvSpPr/>
          <p:nvPr/>
        </p:nvSpPr>
        <p:spPr>
          <a:xfrm>
            <a:off x="5286240" y="3286080"/>
            <a:ext cx="42840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22" name="Oval 117"/>
          <p:cNvSpPr/>
          <p:nvPr/>
        </p:nvSpPr>
        <p:spPr>
          <a:xfrm>
            <a:off x="6357960" y="3071880"/>
            <a:ext cx="42840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23" name="Oval 118"/>
          <p:cNvSpPr/>
          <p:nvPr/>
        </p:nvSpPr>
        <p:spPr>
          <a:xfrm>
            <a:off x="5929200" y="3929040"/>
            <a:ext cx="42840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24" name="Straight Arrow Connector 119"/>
          <p:cNvSpPr/>
          <p:nvPr/>
        </p:nvSpPr>
        <p:spPr>
          <a:xfrm>
            <a:off x="5652360" y="3652200"/>
            <a:ext cx="339480" cy="339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25" name="Straight Arrow Connector 120"/>
          <p:cNvSpPr/>
          <p:nvPr/>
        </p:nvSpPr>
        <p:spPr>
          <a:xfrm flipH="1">
            <a:off x="6295320" y="3437640"/>
            <a:ext cx="125280" cy="554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26" name="Straight Arrow Connector 121"/>
          <p:cNvSpPr/>
          <p:nvPr/>
        </p:nvSpPr>
        <p:spPr>
          <a:xfrm flipV="1">
            <a:off x="3723480" y="3214800"/>
            <a:ext cx="634320" cy="62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27" name="Straight Arrow Connector 122"/>
          <p:cNvSpPr/>
          <p:nvPr/>
        </p:nvSpPr>
        <p:spPr>
          <a:xfrm flipH="1">
            <a:off x="5570640" y="3286080"/>
            <a:ext cx="786600" cy="70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28" name="Oval 123"/>
          <p:cNvSpPr/>
          <p:nvPr/>
        </p:nvSpPr>
        <p:spPr>
          <a:xfrm>
            <a:off x="0" y="2500200"/>
            <a:ext cx="1642680" cy="171432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LAN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29" name="Oval 124"/>
          <p:cNvSpPr/>
          <p:nvPr/>
        </p:nvSpPr>
        <p:spPr>
          <a:xfrm>
            <a:off x="2000160" y="2428920"/>
            <a:ext cx="1642680" cy="17856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LAN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30" name="Straight Arrow Connector 125"/>
          <p:cNvSpPr/>
          <p:nvPr/>
        </p:nvSpPr>
        <p:spPr>
          <a:xfrm flipV="1">
            <a:off x="1643040" y="3321360"/>
            <a:ext cx="357120" cy="35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31" name="Oval 126"/>
          <p:cNvSpPr/>
          <p:nvPr/>
        </p:nvSpPr>
        <p:spPr>
          <a:xfrm>
            <a:off x="142920" y="3000240"/>
            <a:ext cx="42840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32" name="Oval 127"/>
          <p:cNvSpPr/>
          <p:nvPr/>
        </p:nvSpPr>
        <p:spPr>
          <a:xfrm>
            <a:off x="1143000" y="2786040"/>
            <a:ext cx="42840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33" name="Oval 128"/>
          <p:cNvSpPr/>
          <p:nvPr/>
        </p:nvSpPr>
        <p:spPr>
          <a:xfrm>
            <a:off x="642960" y="3786120"/>
            <a:ext cx="42840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34" name="Straight Arrow Connector 129"/>
          <p:cNvSpPr/>
          <p:nvPr/>
        </p:nvSpPr>
        <p:spPr>
          <a:xfrm>
            <a:off x="509040" y="3366360"/>
            <a:ext cx="196560" cy="482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35" name="Straight Arrow Connector 130"/>
          <p:cNvSpPr/>
          <p:nvPr/>
        </p:nvSpPr>
        <p:spPr>
          <a:xfrm flipH="1">
            <a:off x="1009080" y="3152160"/>
            <a:ext cx="196560" cy="696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36" name="Oval 131"/>
          <p:cNvSpPr/>
          <p:nvPr/>
        </p:nvSpPr>
        <p:spPr>
          <a:xfrm>
            <a:off x="2071800" y="3071880"/>
            <a:ext cx="42804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37" name="Oval 132"/>
          <p:cNvSpPr/>
          <p:nvPr/>
        </p:nvSpPr>
        <p:spPr>
          <a:xfrm>
            <a:off x="3143160" y="2857680"/>
            <a:ext cx="42840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38" name="Oval 133"/>
          <p:cNvSpPr/>
          <p:nvPr/>
        </p:nvSpPr>
        <p:spPr>
          <a:xfrm>
            <a:off x="2714760" y="3714840"/>
            <a:ext cx="42804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39" name="Straight Arrow Connector 134"/>
          <p:cNvSpPr/>
          <p:nvPr/>
        </p:nvSpPr>
        <p:spPr>
          <a:xfrm>
            <a:off x="2437560" y="3437640"/>
            <a:ext cx="339840" cy="339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40" name="Straight Arrow Connector 135"/>
          <p:cNvSpPr/>
          <p:nvPr/>
        </p:nvSpPr>
        <p:spPr>
          <a:xfrm flipH="1">
            <a:off x="3080520" y="3223440"/>
            <a:ext cx="125280" cy="554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41" name="Straight Arrow Connector 136"/>
          <p:cNvSpPr/>
          <p:nvPr/>
        </p:nvSpPr>
        <p:spPr>
          <a:xfrm flipV="1">
            <a:off x="509040" y="2999880"/>
            <a:ext cx="633960" cy="62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42" name="Straight Arrow Connector 137"/>
          <p:cNvSpPr/>
          <p:nvPr/>
        </p:nvSpPr>
        <p:spPr>
          <a:xfrm flipH="1">
            <a:off x="2355840" y="3071880"/>
            <a:ext cx="786600" cy="71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43" name="Oval 138"/>
          <p:cNvSpPr/>
          <p:nvPr/>
        </p:nvSpPr>
        <p:spPr>
          <a:xfrm>
            <a:off x="3500280" y="500040"/>
            <a:ext cx="1643040" cy="171432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LAN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44" name="Oval 139"/>
          <p:cNvSpPr/>
          <p:nvPr/>
        </p:nvSpPr>
        <p:spPr>
          <a:xfrm>
            <a:off x="5500800" y="928800"/>
            <a:ext cx="1642680" cy="17856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LAN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45" name="Straight Arrow Connector 140"/>
          <p:cNvSpPr/>
          <p:nvPr/>
        </p:nvSpPr>
        <p:spPr>
          <a:xfrm>
            <a:off x="5143680" y="1357560"/>
            <a:ext cx="357120" cy="464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46" name="Oval 141"/>
          <p:cNvSpPr/>
          <p:nvPr/>
        </p:nvSpPr>
        <p:spPr>
          <a:xfrm>
            <a:off x="3643200" y="1500120"/>
            <a:ext cx="42840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47" name="Oval 142"/>
          <p:cNvSpPr/>
          <p:nvPr/>
        </p:nvSpPr>
        <p:spPr>
          <a:xfrm>
            <a:off x="4643280" y="1285920"/>
            <a:ext cx="42840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48" name="Oval 143"/>
          <p:cNvSpPr/>
          <p:nvPr/>
        </p:nvSpPr>
        <p:spPr>
          <a:xfrm>
            <a:off x="4143240" y="2286000"/>
            <a:ext cx="42840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49" name="Straight Arrow Connector 144"/>
          <p:cNvSpPr/>
          <p:nvPr/>
        </p:nvSpPr>
        <p:spPr>
          <a:xfrm>
            <a:off x="4009320" y="1866240"/>
            <a:ext cx="196560" cy="482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50" name="Straight Arrow Connector 145"/>
          <p:cNvSpPr/>
          <p:nvPr/>
        </p:nvSpPr>
        <p:spPr>
          <a:xfrm flipH="1">
            <a:off x="4509360" y="1652040"/>
            <a:ext cx="196560" cy="696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51" name="Oval 146"/>
          <p:cNvSpPr/>
          <p:nvPr/>
        </p:nvSpPr>
        <p:spPr>
          <a:xfrm>
            <a:off x="5572080" y="1571760"/>
            <a:ext cx="42840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52" name="Oval 147"/>
          <p:cNvSpPr/>
          <p:nvPr/>
        </p:nvSpPr>
        <p:spPr>
          <a:xfrm>
            <a:off x="6643800" y="1357200"/>
            <a:ext cx="42804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53" name="Oval 148"/>
          <p:cNvSpPr/>
          <p:nvPr/>
        </p:nvSpPr>
        <p:spPr>
          <a:xfrm>
            <a:off x="6215040" y="2214720"/>
            <a:ext cx="42840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54" name="Straight Arrow Connector 149"/>
          <p:cNvSpPr/>
          <p:nvPr/>
        </p:nvSpPr>
        <p:spPr>
          <a:xfrm>
            <a:off x="5938200" y="1937520"/>
            <a:ext cx="339480" cy="339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55" name="Straight Arrow Connector 150"/>
          <p:cNvSpPr/>
          <p:nvPr/>
        </p:nvSpPr>
        <p:spPr>
          <a:xfrm flipH="1">
            <a:off x="6581160" y="1723320"/>
            <a:ext cx="125280" cy="554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56" name="Straight Arrow Connector 151"/>
          <p:cNvSpPr/>
          <p:nvPr/>
        </p:nvSpPr>
        <p:spPr>
          <a:xfrm flipV="1">
            <a:off x="4009320" y="1499400"/>
            <a:ext cx="633960" cy="62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57" name="Straight Arrow Connector 152"/>
          <p:cNvSpPr/>
          <p:nvPr/>
        </p:nvSpPr>
        <p:spPr>
          <a:xfrm flipH="1">
            <a:off x="5856480" y="1571760"/>
            <a:ext cx="786600" cy="71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58" name="Oval 153"/>
          <p:cNvSpPr/>
          <p:nvPr/>
        </p:nvSpPr>
        <p:spPr>
          <a:xfrm>
            <a:off x="5500800" y="3857760"/>
            <a:ext cx="1642680" cy="171396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LAN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59" name="Oval 154"/>
          <p:cNvSpPr/>
          <p:nvPr/>
        </p:nvSpPr>
        <p:spPr>
          <a:xfrm>
            <a:off x="7500960" y="3786120"/>
            <a:ext cx="1642680" cy="17856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LAN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60" name="Straight Arrow Connector 155"/>
          <p:cNvSpPr/>
          <p:nvPr/>
        </p:nvSpPr>
        <p:spPr>
          <a:xfrm flipV="1">
            <a:off x="7143840" y="4678560"/>
            <a:ext cx="357120" cy="35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61" name="Oval 156"/>
          <p:cNvSpPr/>
          <p:nvPr/>
        </p:nvSpPr>
        <p:spPr>
          <a:xfrm>
            <a:off x="5643720" y="4357800"/>
            <a:ext cx="42804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62" name="Oval 157"/>
          <p:cNvSpPr/>
          <p:nvPr/>
        </p:nvSpPr>
        <p:spPr>
          <a:xfrm>
            <a:off x="6643800" y="4143240"/>
            <a:ext cx="42804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63" name="Oval 158"/>
          <p:cNvSpPr/>
          <p:nvPr/>
        </p:nvSpPr>
        <p:spPr>
          <a:xfrm>
            <a:off x="6143760" y="5143680"/>
            <a:ext cx="42804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64" name="Straight Arrow Connector 159"/>
          <p:cNvSpPr/>
          <p:nvPr/>
        </p:nvSpPr>
        <p:spPr>
          <a:xfrm>
            <a:off x="6009480" y="4723560"/>
            <a:ext cx="196920" cy="482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65" name="Straight Arrow Connector 160"/>
          <p:cNvSpPr/>
          <p:nvPr/>
        </p:nvSpPr>
        <p:spPr>
          <a:xfrm flipH="1">
            <a:off x="6508800" y="4509360"/>
            <a:ext cx="196920" cy="696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66" name="Oval 161"/>
          <p:cNvSpPr/>
          <p:nvPr/>
        </p:nvSpPr>
        <p:spPr>
          <a:xfrm>
            <a:off x="7572240" y="4429080"/>
            <a:ext cx="42840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67" name="Oval 162"/>
          <p:cNvSpPr/>
          <p:nvPr/>
        </p:nvSpPr>
        <p:spPr>
          <a:xfrm>
            <a:off x="8643960" y="4214880"/>
            <a:ext cx="42840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68" name="Oval 163"/>
          <p:cNvSpPr/>
          <p:nvPr/>
        </p:nvSpPr>
        <p:spPr>
          <a:xfrm>
            <a:off x="8215200" y="5072040"/>
            <a:ext cx="42840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69" name="Straight Arrow Connector 164"/>
          <p:cNvSpPr/>
          <p:nvPr/>
        </p:nvSpPr>
        <p:spPr>
          <a:xfrm>
            <a:off x="7938360" y="4795200"/>
            <a:ext cx="339480" cy="339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70" name="Straight Arrow Connector 165"/>
          <p:cNvSpPr/>
          <p:nvPr/>
        </p:nvSpPr>
        <p:spPr>
          <a:xfrm flipH="1">
            <a:off x="8581320" y="4580640"/>
            <a:ext cx="125280" cy="554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71" name="Straight Arrow Connector 166"/>
          <p:cNvSpPr/>
          <p:nvPr/>
        </p:nvSpPr>
        <p:spPr>
          <a:xfrm flipV="1">
            <a:off x="6009480" y="4357800"/>
            <a:ext cx="634320" cy="62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72" name="Straight Arrow Connector 167"/>
          <p:cNvSpPr/>
          <p:nvPr/>
        </p:nvSpPr>
        <p:spPr>
          <a:xfrm flipH="1">
            <a:off x="7856640" y="4429080"/>
            <a:ext cx="786600" cy="70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73" name="Oval 168"/>
          <p:cNvSpPr/>
          <p:nvPr/>
        </p:nvSpPr>
        <p:spPr>
          <a:xfrm>
            <a:off x="7500960" y="5715000"/>
            <a:ext cx="1642680" cy="171432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LAN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74" name="Oval 169"/>
          <p:cNvSpPr/>
          <p:nvPr/>
        </p:nvSpPr>
        <p:spPr>
          <a:xfrm>
            <a:off x="5357880" y="3643200"/>
            <a:ext cx="1642680" cy="17856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LAN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75" name="Straight Arrow Connector 170"/>
          <p:cNvSpPr/>
          <p:nvPr/>
        </p:nvSpPr>
        <p:spPr>
          <a:xfrm flipV="1">
            <a:off x="7143840" y="6071040"/>
            <a:ext cx="357480" cy="37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76" name="Oval 171"/>
          <p:cNvSpPr/>
          <p:nvPr/>
        </p:nvSpPr>
        <p:spPr>
          <a:xfrm>
            <a:off x="3500280" y="4214880"/>
            <a:ext cx="42840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77" name="Oval 172"/>
          <p:cNvSpPr/>
          <p:nvPr/>
        </p:nvSpPr>
        <p:spPr>
          <a:xfrm>
            <a:off x="4500720" y="4000680"/>
            <a:ext cx="42804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78" name="Oval 173"/>
          <p:cNvSpPr/>
          <p:nvPr/>
        </p:nvSpPr>
        <p:spPr>
          <a:xfrm>
            <a:off x="4000680" y="5000760"/>
            <a:ext cx="42804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79" name="Straight Arrow Connector 174"/>
          <p:cNvSpPr/>
          <p:nvPr/>
        </p:nvSpPr>
        <p:spPr>
          <a:xfrm>
            <a:off x="3866400" y="4580640"/>
            <a:ext cx="196920" cy="482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80" name="Straight Arrow Connector 175"/>
          <p:cNvSpPr/>
          <p:nvPr/>
        </p:nvSpPr>
        <p:spPr>
          <a:xfrm flipH="1">
            <a:off x="4365720" y="4366440"/>
            <a:ext cx="196920" cy="696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81" name="Oval 176"/>
          <p:cNvSpPr/>
          <p:nvPr/>
        </p:nvSpPr>
        <p:spPr>
          <a:xfrm>
            <a:off x="5429160" y="4286160"/>
            <a:ext cx="42840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82" name="Oval 177"/>
          <p:cNvSpPr/>
          <p:nvPr/>
        </p:nvSpPr>
        <p:spPr>
          <a:xfrm>
            <a:off x="6500880" y="4071960"/>
            <a:ext cx="42804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83" name="Oval 178"/>
          <p:cNvSpPr/>
          <p:nvPr/>
        </p:nvSpPr>
        <p:spPr>
          <a:xfrm>
            <a:off x="6072120" y="4929120"/>
            <a:ext cx="42840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84" name="Straight Arrow Connector 179"/>
          <p:cNvSpPr/>
          <p:nvPr/>
        </p:nvSpPr>
        <p:spPr>
          <a:xfrm>
            <a:off x="5795280" y="4652280"/>
            <a:ext cx="339480" cy="339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85" name="Straight Arrow Connector 180"/>
          <p:cNvSpPr/>
          <p:nvPr/>
        </p:nvSpPr>
        <p:spPr>
          <a:xfrm flipH="1">
            <a:off x="6438240" y="4438080"/>
            <a:ext cx="125280" cy="553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86" name="Straight Arrow Connector 181"/>
          <p:cNvSpPr/>
          <p:nvPr/>
        </p:nvSpPr>
        <p:spPr>
          <a:xfrm flipV="1">
            <a:off x="3866400" y="4214880"/>
            <a:ext cx="634320" cy="62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87" name="Straight Arrow Connector 182"/>
          <p:cNvSpPr/>
          <p:nvPr/>
        </p:nvSpPr>
        <p:spPr>
          <a:xfrm flipH="1">
            <a:off x="5713560" y="4286520"/>
            <a:ext cx="786600" cy="70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88" name="Oval 183"/>
          <p:cNvSpPr/>
          <p:nvPr/>
        </p:nvSpPr>
        <p:spPr>
          <a:xfrm>
            <a:off x="571680" y="1285920"/>
            <a:ext cx="1642680" cy="171396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LAN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89" name="Oval 184"/>
          <p:cNvSpPr/>
          <p:nvPr/>
        </p:nvSpPr>
        <p:spPr>
          <a:xfrm>
            <a:off x="5367240" y="2795760"/>
            <a:ext cx="1642680" cy="17852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LAN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90" name="Straight Arrow Connector 185"/>
          <p:cNvSpPr/>
          <p:nvPr/>
        </p:nvSpPr>
        <p:spPr>
          <a:xfrm>
            <a:off x="2214720" y="2143080"/>
            <a:ext cx="3152520" cy="1545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91" name="Oval 186"/>
          <p:cNvSpPr/>
          <p:nvPr/>
        </p:nvSpPr>
        <p:spPr>
          <a:xfrm>
            <a:off x="3510000" y="3367080"/>
            <a:ext cx="42840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92" name="Oval 187"/>
          <p:cNvSpPr/>
          <p:nvPr/>
        </p:nvSpPr>
        <p:spPr>
          <a:xfrm>
            <a:off x="4510080" y="3152880"/>
            <a:ext cx="42840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93" name="Oval 188"/>
          <p:cNvSpPr/>
          <p:nvPr/>
        </p:nvSpPr>
        <p:spPr>
          <a:xfrm>
            <a:off x="4010040" y="4152960"/>
            <a:ext cx="42840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94" name="Straight Arrow Connector 189"/>
          <p:cNvSpPr/>
          <p:nvPr/>
        </p:nvSpPr>
        <p:spPr>
          <a:xfrm>
            <a:off x="3876120" y="3733200"/>
            <a:ext cx="196560" cy="482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95" name="Straight Arrow Connector 190"/>
          <p:cNvSpPr/>
          <p:nvPr/>
        </p:nvSpPr>
        <p:spPr>
          <a:xfrm flipH="1">
            <a:off x="4376160" y="3518640"/>
            <a:ext cx="196560" cy="696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96" name="Oval 191"/>
          <p:cNvSpPr/>
          <p:nvPr/>
        </p:nvSpPr>
        <p:spPr>
          <a:xfrm>
            <a:off x="5438880" y="3438360"/>
            <a:ext cx="42804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97" name="Oval 192"/>
          <p:cNvSpPr/>
          <p:nvPr/>
        </p:nvSpPr>
        <p:spPr>
          <a:xfrm>
            <a:off x="6510240" y="3224160"/>
            <a:ext cx="42840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98" name="Oval 193"/>
          <p:cNvSpPr/>
          <p:nvPr/>
        </p:nvSpPr>
        <p:spPr>
          <a:xfrm>
            <a:off x="6081840" y="4081320"/>
            <a:ext cx="42804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99" name="Straight Arrow Connector 194"/>
          <p:cNvSpPr/>
          <p:nvPr/>
        </p:nvSpPr>
        <p:spPr>
          <a:xfrm>
            <a:off x="5804640" y="3804480"/>
            <a:ext cx="339840" cy="339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00" name="Straight Arrow Connector 195"/>
          <p:cNvSpPr/>
          <p:nvPr/>
        </p:nvSpPr>
        <p:spPr>
          <a:xfrm flipH="1">
            <a:off x="6447600" y="3590280"/>
            <a:ext cx="125280" cy="553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01" name="Straight Arrow Connector 196"/>
          <p:cNvSpPr/>
          <p:nvPr/>
        </p:nvSpPr>
        <p:spPr>
          <a:xfrm flipV="1">
            <a:off x="3876120" y="3367080"/>
            <a:ext cx="633960" cy="62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02" name="Straight Arrow Connector 197"/>
          <p:cNvSpPr/>
          <p:nvPr/>
        </p:nvSpPr>
        <p:spPr>
          <a:xfrm flipH="1">
            <a:off x="5722920" y="3438720"/>
            <a:ext cx="786600" cy="70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03" name="Oval 206"/>
          <p:cNvSpPr/>
          <p:nvPr/>
        </p:nvSpPr>
        <p:spPr>
          <a:xfrm>
            <a:off x="3643200" y="5000760"/>
            <a:ext cx="1642680" cy="171396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LAN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304" name="Oval 207"/>
          <p:cNvSpPr/>
          <p:nvPr/>
        </p:nvSpPr>
        <p:spPr>
          <a:xfrm>
            <a:off x="5643720" y="4929120"/>
            <a:ext cx="1642680" cy="17856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LAN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305" name="Straight Arrow Connector 208"/>
          <p:cNvSpPr/>
          <p:nvPr/>
        </p:nvSpPr>
        <p:spPr>
          <a:xfrm flipV="1">
            <a:off x="5286240" y="5821560"/>
            <a:ext cx="357480" cy="35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06" name="Oval 209"/>
          <p:cNvSpPr/>
          <p:nvPr/>
        </p:nvSpPr>
        <p:spPr>
          <a:xfrm>
            <a:off x="3786120" y="5500800"/>
            <a:ext cx="42840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307" name="Oval 210"/>
          <p:cNvSpPr/>
          <p:nvPr/>
        </p:nvSpPr>
        <p:spPr>
          <a:xfrm>
            <a:off x="4786200" y="5286240"/>
            <a:ext cx="42840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308" name="Oval 211"/>
          <p:cNvSpPr/>
          <p:nvPr/>
        </p:nvSpPr>
        <p:spPr>
          <a:xfrm>
            <a:off x="4286160" y="6286680"/>
            <a:ext cx="42840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309" name="Straight Arrow Connector 212"/>
          <p:cNvSpPr/>
          <p:nvPr/>
        </p:nvSpPr>
        <p:spPr>
          <a:xfrm>
            <a:off x="4152240" y="5866560"/>
            <a:ext cx="196560" cy="482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10" name="Straight Arrow Connector 213"/>
          <p:cNvSpPr/>
          <p:nvPr/>
        </p:nvSpPr>
        <p:spPr>
          <a:xfrm flipH="1">
            <a:off x="4652280" y="5652360"/>
            <a:ext cx="196560" cy="696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11" name="Oval 214"/>
          <p:cNvSpPr/>
          <p:nvPr/>
        </p:nvSpPr>
        <p:spPr>
          <a:xfrm>
            <a:off x="5715000" y="5572080"/>
            <a:ext cx="42840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312" name="Oval 215"/>
          <p:cNvSpPr/>
          <p:nvPr/>
        </p:nvSpPr>
        <p:spPr>
          <a:xfrm>
            <a:off x="6786720" y="5357880"/>
            <a:ext cx="42804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313" name="Oval 216"/>
          <p:cNvSpPr/>
          <p:nvPr/>
        </p:nvSpPr>
        <p:spPr>
          <a:xfrm>
            <a:off x="6357960" y="6215040"/>
            <a:ext cx="42840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314" name="Straight Arrow Connector 217"/>
          <p:cNvSpPr/>
          <p:nvPr/>
        </p:nvSpPr>
        <p:spPr>
          <a:xfrm>
            <a:off x="6081120" y="5938200"/>
            <a:ext cx="339480" cy="339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15" name="Straight Arrow Connector 218"/>
          <p:cNvSpPr/>
          <p:nvPr/>
        </p:nvSpPr>
        <p:spPr>
          <a:xfrm flipH="1">
            <a:off x="6724080" y="5723640"/>
            <a:ext cx="125280" cy="554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16" name="Straight Arrow Connector 219"/>
          <p:cNvSpPr/>
          <p:nvPr/>
        </p:nvSpPr>
        <p:spPr>
          <a:xfrm flipV="1">
            <a:off x="4152240" y="5500800"/>
            <a:ext cx="633960" cy="62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17" name="Straight Arrow Connector 220"/>
          <p:cNvSpPr/>
          <p:nvPr/>
        </p:nvSpPr>
        <p:spPr>
          <a:xfrm flipH="1">
            <a:off x="5999400" y="5572080"/>
            <a:ext cx="786600" cy="70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18" name="Straight Arrow Connector 222"/>
          <p:cNvSpPr/>
          <p:nvPr/>
        </p:nvSpPr>
        <p:spPr>
          <a:xfrm>
            <a:off x="1785960" y="857520"/>
            <a:ext cx="3821760" cy="2199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19" name="Straight Arrow Connector 223"/>
          <p:cNvSpPr/>
          <p:nvPr/>
        </p:nvSpPr>
        <p:spPr>
          <a:xfrm flipV="1">
            <a:off x="1999800" y="3499200"/>
            <a:ext cx="4072320" cy="2000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b6dcdf"/>
            </a:solidFill>
            <a:miter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20" name="Oval 225"/>
          <p:cNvSpPr/>
          <p:nvPr/>
        </p:nvSpPr>
        <p:spPr>
          <a:xfrm>
            <a:off x="-428760" y="1214280"/>
            <a:ext cx="1642680" cy="171432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LAN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321" name="Oval 226"/>
          <p:cNvSpPr/>
          <p:nvPr/>
        </p:nvSpPr>
        <p:spPr>
          <a:xfrm>
            <a:off x="5519880" y="2948040"/>
            <a:ext cx="1642680" cy="17856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LAN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322" name="Straight Arrow Connector 227"/>
          <p:cNvSpPr/>
          <p:nvPr/>
        </p:nvSpPr>
        <p:spPr>
          <a:xfrm>
            <a:off x="1214280" y="2071800"/>
            <a:ext cx="4305600" cy="1769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23" name="Oval 228"/>
          <p:cNvSpPr/>
          <p:nvPr/>
        </p:nvSpPr>
        <p:spPr>
          <a:xfrm>
            <a:off x="3662280" y="3519360"/>
            <a:ext cx="42840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324" name="Oval 229"/>
          <p:cNvSpPr/>
          <p:nvPr/>
        </p:nvSpPr>
        <p:spPr>
          <a:xfrm>
            <a:off x="4662360" y="3305160"/>
            <a:ext cx="42840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325" name="Oval 230"/>
          <p:cNvSpPr/>
          <p:nvPr/>
        </p:nvSpPr>
        <p:spPr>
          <a:xfrm>
            <a:off x="4162320" y="4305240"/>
            <a:ext cx="42840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326" name="Straight Arrow Connector 231"/>
          <p:cNvSpPr/>
          <p:nvPr/>
        </p:nvSpPr>
        <p:spPr>
          <a:xfrm>
            <a:off x="4028400" y="3885480"/>
            <a:ext cx="196560" cy="482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27" name="Straight Arrow Connector 232"/>
          <p:cNvSpPr/>
          <p:nvPr/>
        </p:nvSpPr>
        <p:spPr>
          <a:xfrm flipH="1">
            <a:off x="4528440" y="3671280"/>
            <a:ext cx="196560" cy="696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28" name="Oval 233"/>
          <p:cNvSpPr/>
          <p:nvPr/>
        </p:nvSpPr>
        <p:spPr>
          <a:xfrm>
            <a:off x="5591160" y="3591000"/>
            <a:ext cx="42840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329" name="Oval 234"/>
          <p:cNvSpPr/>
          <p:nvPr/>
        </p:nvSpPr>
        <p:spPr>
          <a:xfrm>
            <a:off x="6662880" y="3376440"/>
            <a:ext cx="42804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330" name="Oval 235"/>
          <p:cNvSpPr/>
          <p:nvPr/>
        </p:nvSpPr>
        <p:spPr>
          <a:xfrm>
            <a:off x="6234120" y="4233960"/>
            <a:ext cx="42840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331" name="Straight Arrow Connector 236"/>
          <p:cNvSpPr/>
          <p:nvPr/>
        </p:nvSpPr>
        <p:spPr>
          <a:xfrm>
            <a:off x="5957280" y="3956760"/>
            <a:ext cx="339480" cy="339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32" name="Straight Arrow Connector 237"/>
          <p:cNvSpPr/>
          <p:nvPr/>
        </p:nvSpPr>
        <p:spPr>
          <a:xfrm flipH="1">
            <a:off x="6600240" y="3742560"/>
            <a:ext cx="125280" cy="554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33" name="Straight Arrow Connector 238"/>
          <p:cNvSpPr/>
          <p:nvPr/>
        </p:nvSpPr>
        <p:spPr>
          <a:xfrm flipV="1">
            <a:off x="4028400" y="3519000"/>
            <a:ext cx="633960" cy="62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34" name="Straight Arrow Connector 239"/>
          <p:cNvSpPr/>
          <p:nvPr/>
        </p:nvSpPr>
        <p:spPr>
          <a:xfrm flipH="1">
            <a:off x="5875560" y="3591000"/>
            <a:ext cx="786600" cy="71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35" name="Oval 241"/>
          <p:cNvSpPr/>
          <p:nvPr/>
        </p:nvSpPr>
        <p:spPr>
          <a:xfrm>
            <a:off x="-428760" y="5000760"/>
            <a:ext cx="1642680" cy="171396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LAN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336" name="Oval 242"/>
          <p:cNvSpPr/>
          <p:nvPr/>
        </p:nvSpPr>
        <p:spPr>
          <a:xfrm>
            <a:off x="1571760" y="4929120"/>
            <a:ext cx="1642680" cy="17856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LAN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337" name="Straight Arrow Connector 243"/>
          <p:cNvSpPr/>
          <p:nvPr/>
        </p:nvSpPr>
        <p:spPr>
          <a:xfrm flipV="1">
            <a:off x="1214280" y="5821560"/>
            <a:ext cx="357480" cy="35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38" name="Oval 244"/>
          <p:cNvSpPr/>
          <p:nvPr/>
        </p:nvSpPr>
        <p:spPr>
          <a:xfrm>
            <a:off x="-285840" y="5500800"/>
            <a:ext cx="42840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339" name="Oval 245"/>
          <p:cNvSpPr/>
          <p:nvPr/>
        </p:nvSpPr>
        <p:spPr>
          <a:xfrm>
            <a:off x="714240" y="5286240"/>
            <a:ext cx="42840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340" name="Oval 246"/>
          <p:cNvSpPr/>
          <p:nvPr/>
        </p:nvSpPr>
        <p:spPr>
          <a:xfrm>
            <a:off x="214200" y="6286680"/>
            <a:ext cx="42840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341" name="Straight Arrow Connector 247"/>
          <p:cNvSpPr/>
          <p:nvPr/>
        </p:nvSpPr>
        <p:spPr>
          <a:xfrm>
            <a:off x="80280" y="5866560"/>
            <a:ext cx="196560" cy="482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42" name="Straight Arrow Connector 248"/>
          <p:cNvSpPr/>
          <p:nvPr/>
        </p:nvSpPr>
        <p:spPr>
          <a:xfrm flipH="1">
            <a:off x="580320" y="5652360"/>
            <a:ext cx="196560" cy="696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43" name="Oval 249"/>
          <p:cNvSpPr/>
          <p:nvPr/>
        </p:nvSpPr>
        <p:spPr>
          <a:xfrm>
            <a:off x="1643040" y="5572080"/>
            <a:ext cx="42840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344" name="Oval 250"/>
          <p:cNvSpPr/>
          <p:nvPr/>
        </p:nvSpPr>
        <p:spPr>
          <a:xfrm>
            <a:off x="2714760" y="5357880"/>
            <a:ext cx="42804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345" name="Oval 251"/>
          <p:cNvSpPr/>
          <p:nvPr/>
        </p:nvSpPr>
        <p:spPr>
          <a:xfrm>
            <a:off x="2286000" y="6215040"/>
            <a:ext cx="42840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346" name="Straight Arrow Connector 252"/>
          <p:cNvSpPr/>
          <p:nvPr/>
        </p:nvSpPr>
        <p:spPr>
          <a:xfrm>
            <a:off x="2009160" y="5938200"/>
            <a:ext cx="339480" cy="339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47" name="Straight Arrow Connector 253"/>
          <p:cNvSpPr/>
          <p:nvPr/>
        </p:nvSpPr>
        <p:spPr>
          <a:xfrm flipH="1">
            <a:off x="2652120" y="5723640"/>
            <a:ext cx="125280" cy="554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48" name="Straight Arrow Connector 254"/>
          <p:cNvSpPr/>
          <p:nvPr/>
        </p:nvSpPr>
        <p:spPr>
          <a:xfrm flipV="1">
            <a:off x="80280" y="5500800"/>
            <a:ext cx="633960" cy="62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49" name="Straight Arrow Connector 255"/>
          <p:cNvSpPr/>
          <p:nvPr/>
        </p:nvSpPr>
        <p:spPr>
          <a:xfrm flipH="1">
            <a:off x="1927440" y="5572080"/>
            <a:ext cx="786600" cy="70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50" name="Oval 256"/>
          <p:cNvSpPr/>
          <p:nvPr/>
        </p:nvSpPr>
        <p:spPr>
          <a:xfrm>
            <a:off x="4143240" y="1714680"/>
            <a:ext cx="1642680" cy="171396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LAN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351" name="Oval 257"/>
          <p:cNvSpPr/>
          <p:nvPr/>
        </p:nvSpPr>
        <p:spPr>
          <a:xfrm>
            <a:off x="6143760" y="1643040"/>
            <a:ext cx="1642680" cy="17856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LAN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352" name="Straight Arrow Connector 258"/>
          <p:cNvSpPr/>
          <p:nvPr/>
        </p:nvSpPr>
        <p:spPr>
          <a:xfrm flipV="1">
            <a:off x="5786280" y="2535480"/>
            <a:ext cx="357480" cy="35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53" name="Oval 259"/>
          <p:cNvSpPr/>
          <p:nvPr/>
        </p:nvSpPr>
        <p:spPr>
          <a:xfrm>
            <a:off x="4286160" y="2214720"/>
            <a:ext cx="42840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354" name="Oval 260"/>
          <p:cNvSpPr/>
          <p:nvPr/>
        </p:nvSpPr>
        <p:spPr>
          <a:xfrm>
            <a:off x="5286240" y="2000160"/>
            <a:ext cx="42840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355" name="Oval 261"/>
          <p:cNvSpPr/>
          <p:nvPr/>
        </p:nvSpPr>
        <p:spPr>
          <a:xfrm>
            <a:off x="4857840" y="4714920"/>
            <a:ext cx="42804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356" name="Straight Arrow Connector 262"/>
          <p:cNvSpPr/>
          <p:nvPr/>
        </p:nvSpPr>
        <p:spPr>
          <a:xfrm>
            <a:off x="4652280" y="2580480"/>
            <a:ext cx="268200" cy="2197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57" name="Straight Arrow Connector 263"/>
          <p:cNvSpPr/>
          <p:nvPr/>
        </p:nvSpPr>
        <p:spPr>
          <a:xfrm flipH="1">
            <a:off x="5223600" y="2366280"/>
            <a:ext cx="125280" cy="2411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58" name="Oval 264"/>
          <p:cNvSpPr/>
          <p:nvPr/>
        </p:nvSpPr>
        <p:spPr>
          <a:xfrm>
            <a:off x="6215040" y="2286000"/>
            <a:ext cx="42840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359" name="Oval 265"/>
          <p:cNvSpPr/>
          <p:nvPr/>
        </p:nvSpPr>
        <p:spPr>
          <a:xfrm>
            <a:off x="7286760" y="2071800"/>
            <a:ext cx="42804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360" name="Oval 266"/>
          <p:cNvSpPr/>
          <p:nvPr/>
        </p:nvSpPr>
        <p:spPr>
          <a:xfrm>
            <a:off x="6858000" y="2928960"/>
            <a:ext cx="42840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361" name="Straight Arrow Connector 267"/>
          <p:cNvSpPr/>
          <p:nvPr/>
        </p:nvSpPr>
        <p:spPr>
          <a:xfrm>
            <a:off x="6581160" y="2652120"/>
            <a:ext cx="339480" cy="339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62" name="Straight Arrow Connector 268"/>
          <p:cNvSpPr/>
          <p:nvPr/>
        </p:nvSpPr>
        <p:spPr>
          <a:xfrm flipH="1">
            <a:off x="7224120" y="2437560"/>
            <a:ext cx="125280" cy="554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63" name="Straight Arrow Connector 269"/>
          <p:cNvSpPr/>
          <p:nvPr/>
        </p:nvSpPr>
        <p:spPr>
          <a:xfrm flipV="1">
            <a:off x="4652280" y="2214360"/>
            <a:ext cx="633960" cy="62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64" name="Straight Arrow Connector 270"/>
          <p:cNvSpPr/>
          <p:nvPr/>
        </p:nvSpPr>
        <p:spPr>
          <a:xfrm flipH="1">
            <a:off x="6499440" y="2286000"/>
            <a:ext cx="786600" cy="71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65" name="Oval 271"/>
          <p:cNvSpPr/>
          <p:nvPr/>
        </p:nvSpPr>
        <p:spPr>
          <a:xfrm>
            <a:off x="1428840" y="0"/>
            <a:ext cx="1642680" cy="171432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LAN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366" name="Oval 272"/>
          <p:cNvSpPr/>
          <p:nvPr/>
        </p:nvSpPr>
        <p:spPr>
          <a:xfrm>
            <a:off x="3429000" y="-71280"/>
            <a:ext cx="1642680" cy="17856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LAN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367" name="Straight Arrow Connector 273"/>
          <p:cNvSpPr/>
          <p:nvPr/>
        </p:nvSpPr>
        <p:spPr>
          <a:xfrm flipV="1">
            <a:off x="3071880" y="820800"/>
            <a:ext cx="357120" cy="35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68" name="Oval 274"/>
          <p:cNvSpPr/>
          <p:nvPr/>
        </p:nvSpPr>
        <p:spPr>
          <a:xfrm>
            <a:off x="1571760" y="500040"/>
            <a:ext cx="42804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369" name="Oval 275"/>
          <p:cNvSpPr/>
          <p:nvPr/>
        </p:nvSpPr>
        <p:spPr>
          <a:xfrm>
            <a:off x="2571840" y="285840"/>
            <a:ext cx="42804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370" name="Oval 276"/>
          <p:cNvSpPr/>
          <p:nvPr/>
        </p:nvSpPr>
        <p:spPr>
          <a:xfrm>
            <a:off x="2071800" y="1285920"/>
            <a:ext cx="42804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371" name="Straight Arrow Connector 277"/>
          <p:cNvSpPr/>
          <p:nvPr/>
        </p:nvSpPr>
        <p:spPr>
          <a:xfrm>
            <a:off x="1937520" y="866160"/>
            <a:ext cx="196920" cy="482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72" name="Straight Arrow Connector 278"/>
          <p:cNvSpPr/>
          <p:nvPr/>
        </p:nvSpPr>
        <p:spPr>
          <a:xfrm flipH="1">
            <a:off x="2436840" y="651600"/>
            <a:ext cx="196920" cy="696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73" name="Oval 279"/>
          <p:cNvSpPr/>
          <p:nvPr/>
        </p:nvSpPr>
        <p:spPr>
          <a:xfrm>
            <a:off x="3500280" y="571680"/>
            <a:ext cx="42840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374" name="Oval 280"/>
          <p:cNvSpPr/>
          <p:nvPr/>
        </p:nvSpPr>
        <p:spPr>
          <a:xfrm>
            <a:off x="4572000" y="357120"/>
            <a:ext cx="42840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375" name="Oval 281"/>
          <p:cNvSpPr/>
          <p:nvPr/>
        </p:nvSpPr>
        <p:spPr>
          <a:xfrm>
            <a:off x="4143240" y="1214280"/>
            <a:ext cx="42840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376" name="Straight Arrow Connector 282"/>
          <p:cNvSpPr/>
          <p:nvPr/>
        </p:nvSpPr>
        <p:spPr>
          <a:xfrm>
            <a:off x="3866400" y="937440"/>
            <a:ext cx="339480" cy="339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77" name="Straight Arrow Connector 283"/>
          <p:cNvSpPr/>
          <p:nvPr/>
        </p:nvSpPr>
        <p:spPr>
          <a:xfrm flipH="1">
            <a:off x="4509360" y="723240"/>
            <a:ext cx="125280" cy="553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78" name="Straight Arrow Connector 284"/>
          <p:cNvSpPr/>
          <p:nvPr/>
        </p:nvSpPr>
        <p:spPr>
          <a:xfrm flipV="1">
            <a:off x="1937520" y="499680"/>
            <a:ext cx="634320" cy="62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79" name="Straight Arrow Connector 285"/>
          <p:cNvSpPr/>
          <p:nvPr/>
        </p:nvSpPr>
        <p:spPr>
          <a:xfrm flipH="1">
            <a:off x="3784680" y="571680"/>
            <a:ext cx="786600" cy="71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80" name="Oval 286"/>
          <p:cNvSpPr/>
          <p:nvPr/>
        </p:nvSpPr>
        <p:spPr>
          <a:xfrm>
            <a:off x="3672000" y="3171960"/>
            <a:ext cx="1642680" cy="171396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LAN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381" name="Oval 287"/>
          <p:cNvSpPr/>
          <p:nvPr/>
        </p:nvSpPr>
        <p:spPr>
          <a:xfrm>
            <a:off x="6215040" y="3000240"/>
            <a:ext cx="1642680" cy="17856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LAN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382" name="Straight Arrow Connector 288"/>
          <p:cNvSpPr/>
          <p:nvPr/>
        </p:nvSpPr>
        <p:spPr>
          <a:xfrm flipV="1">
            <a:off x="5315040" y="3892680"/>
            <a:ext cx="900000" cy="135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83" name="Oval 289"/>
          <p:cNvSpPr/>
          <p:nvPr/>
        </p:nvSpPr>
        <p:spPr>
          <a:xfrm>
            <a:off x="3814920" y="3672000"/>
            <a:ext cx="42804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384" name="Oval 290"/>
          <p:cNvSpPr/>
          <p:nvPr/>
        </p:nvSpPr>
        <p:spPr>
          <a:xfrm>
            <a:off x="4815000" y="3457440"/>
            <a:ext cx="42804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385" name="Oval 291"/>
          <p:cNvSpPr/>
          <p:nvPr/>
        </p:nvSpPr>
        <p:spPr>
          <a:xfrm>
            <a:off x="4314960" y="4457880"/>
            <a:ext cx="42804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386" name="Straight Arrow Connector 292"/>
          <p:cNvSpPr/>
          <p:nvPr/>
        </p:nvSpPr>
        <p:spPr>
          <a:xfrm>
            <a:off x="4180680" y="4037760"/>
            <a:ext cx="196920" cy="482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87" name="Straight Arrow Connector 293"/>
          <p:cNvSpPr/>
          <p:nvPr/>
        </p:nvSpPr>
        <p:spPr>
          <a:xfrm flipH="1">
            <a:off x="4680000" y="3823560"/>
            <a:ext cx="196920" cy="696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88" name="Oval 294"/>
          <p:cNvSpPr/>
          <p:nvPr/>
        </p:nvSpPr>
        <p:spPr>
          <a:xfrm>
            <a:off x="5743440" y="3743280"/>
            <a:ext cx="42840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389" name="Oval 295"/>
          <p:cNvSpPr/>
          <p:nvPr/>
        </p:nvSpPr>
        <p:spPr>
          <a:xfrm>
            <a:off x="6815160" y="3529080"/>
            <a:ext cx="428400" cy="42804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390" name="Oval 296"/>
          <p:cNvSpPr/>
          <p:nvPr/>
        </p:nvSpPr>
        <p:spPr>
          <a:xfrm>
            <a:off x="6386400" y="4386240"/>
            <a:ext cx="428400" cy="428400"/>
          </a:xfrm>
          <a:prstGeom prst="ellipse">
            <a:avLst/>
          </a:prstGeom>
          <a:solidFill>
            <a:srgbClr val="f2f2f2"/>
          </a:solidFill>
          <a:ln w="25560">
            <a:solidFill>
              <a:srgbClr val="89a4a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PC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391" name="Straight Arrow Connector 297"/>
          <p:cNvSpPr/>
          <p:nvPr/>
        </p:nvSpPr>
        <p:spPr>
          <a:xfrm>
            <a:off x="6109560" y="4109400"/>
            <a:ext cx="339480" cy="339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92" name="Straight Arrow Connector 298"/>
          <p:cNvSpPr/>
          <p:nvPr/>
        </p:nvSpPr>
        <p:spPr>
          <a:xfrm flipH="1">
            <a:off x="6752520" y="3894840"/>
            <a:ext cx="125280" cy="554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93" name="Straight Arrow Connector 299"/>
          <p:cNvSpPr/>
          <p:nvPr/>
        </p:nvSpPr>
        <p:spPr>
          <a:xfrm flipV="1">
            <a:off x="4180680" y="3672000"/>
            <a:ext cx="634320" cy="62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94" name="Straight Arrow Connector 300"/>
          <p:cNvSpPr/>
          <p:nvPr/>
        </p:nvSpPr>
        <p:spPr>
          <a:xfrm flipH="1">
            <a:off x="6027840" y="3743280"/>
            <a:ext cx="786600" cy="70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6dcdf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lide Number Placeholder 3"/>
          <p:cNvSpPr/>
          <p:nvPr/>
        </p:nvSpPr>
        <p:spPr>
          <a:xfrm>
            <a:off x="6553080" y="6245280"/>
            <a:ext cx="2133360" cy="475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CFC37F18-E882-477A-9A85-7D2C6AEC9903}" type="slidenum">
              <a:rPr b="0" lang="en-AU" sz="1400" spc="-1" strike="noStrike">
                <a:solidFill>
                  <a:srgbClr val="000000"/>
                </a:solidFill>
                <a:latin typeface="Arial"/>
                <a:ea typeface="DejaVu Sans"/>
              </a:rPr>
              <a:t>&lt;number&gt;</a:t>
            </a:fld>
            <a:endParaRPr b="0" lang="en-AU" sz="1400" spc="-1" strike="noStrike">
              <a:latin typeface="Arial"/>
            </a:endParaRPr>
          </a:p>
        </p:txBody>
      </p:sp>
      <p:sp>
        <p:nvSpPr>
          <p:cNvPr id="396" name="Text Box 2"/>
          <p:cNvSpPr/>
          <p:nvPr/>
        </p:nvSpPr>
        <p:spPr>
          <a:xfrm>
            <a:off x="865080" y="692280"/>
            <a:ext cx="3419280" cy="703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25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000" spc="-1" strike="noStrike">
                <a:solidFill>
                  <a:srgbClr val="000000"/>
                </a:solidFill>
                <a:latin typeface="Tahoma"/>
                <a:ea typeface="DejaVu Sans"/>
              </a:rPr>
              <a:t>The internet</a:t>
            </a:r>
            <a:endParaRPr b="0" lang="en-AU" sz="4000" spc="-1" strike="noStrike">
              <a:latin typeface="Arial"/>
            </a:endParaRPr>
          </a:p>
        </p:txBody>
      </p:sp>
      <p:sp>
        <p:nvSpPr>
          <p:cNvPr id="397" name="Text Box 3"/>
          <p:cNvSpPr/>
          <p:nvPr/>
        </p:nvSpPr>
        <p:spPr>
          <a:xfrm>
            <a:off x="900000" y="1484280"/>
            <a:ext cx="7162560" cy="2127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Tahoma"/>
                <a:ea typeface="DejaVu Sans"/>
              </a:rPr>
              <a:t>Made up of inter-networked WANs.</a:t>
            </a:r>
            <a:endParaRPr b="0" lang="en-AU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Tahoma"/>
                <a:ea typeface="DejaVu Sans"/>
              </a:rPr>
              <a:t>No central boss.  Users make and enforce rules.</a:t>
            </a:r>
            <a:endParaRPr b="0" lang="en-AU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Tahoma"/>
                <a:ea typeface="DejaVu Sans"/>
              </a:rPr>
              <a:t>Uses all forms of media</a:t>
            </a:r>
            <a:endParaRPr b="0" lang="en-AU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Tahoma"/>
                <a:ea typeface="DejaVu Sans"/>
              </a:rPr>
              <a:t>Mesh topology (many possible routes from A to B)</a:t>
            </a:r>
            <a:endParaRPr b="0" lang="en-A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lide Number Placeholder 5"/>
          <p:cNvSpPr/>
          <p:nvPr/>
        </p:nvSpPr>
        <p:spPr>
          <a:xfrm>
            <a:off x="6553080" y="6245280"/>
            <a:ext cx="2133360" cy="475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FAAA1FA0-68D4-4F7D-AE61-B9B45C601009}" type="slidenum">
              <a:rPr b="0" lang="en-AU" sz="1400" spc="-1" strike="noStrike">
                <a:solidFill>
                  <a:srgbClr val="000000"/>
                </a:solidFill>
                <a:latin typeface="Arial"/>
                <a:ea typeface="DejaVu Sans"/>
              </a:rPr>
              <a:t>&lt;number&gt;</a:t>
            </a:fld>
            <a:endParaRPr b="0" lang="en-AU" sz="1400" spc="-1" strike="noStrike">
              <a:latin typeface="Arial"/>
            </a:endParaRPr>
          </a:p>
        </p:txBody>
      </p:sp>
      <p:sp>
        <p:nvSpPr>
          <p:cNvPr id="39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705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000" spc="-1" strike="noStrike">
                <a:solidFill>
                  <a:srgbClr val="000000"/>
                </a:solidFill>
                <a:latin typeface="Arial"/>
              </a:rPr>
              <a:t>Server-Based Networks</a:t>
            </a:r>
            <a:endParaRPr b="0" lang="en-AU" sz="4000" spc="-1" strike="noStrike">
              <a:latin typeface="Arial"/>
            </a:endParaRPr>
          </a:p>
        </p:txBody>
      </p:sp>
      <p:sp>
        <p:nvSpPr>
          <p:cNvPr id="400" name="PlaceHolder 2"/>
          <p:cNvSpPr>
            <a:spLocks noGrp="1"/>
          </p:cNvSpPr>
          <p:nvPr>
            <p:ph/>
          </p:nvPr>
        </p:nvSpPr>
        <p:spPr>
          <a:xfrm>
            <a:off x="457200" y="10638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3000"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Arial"/>
              </a:rPr>
              <a:t>Client/Server model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Arial"/>
              </a:rPr>
              <a:t>Automatically a pretty expensive choice compared to P2P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Arial"/>
              </a:rPr>
              <a:t>File server at the heart of the network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Arial"/>
              </a:rPr>
              <a:t>Server runs the Network Operating System (NOS)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Arial"/>
              </a:rPr>
              <a:t>Controls access to data and equipment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Arial"/>
              </a:rPr>
              <a:t>Runs ‘community’ programs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Arial"/>
              </a:rPr>
              <a:t>Offers control, security, centralisation, automation</a:t>
            </a:r>
            <a:endParaRPr b="0" lang="en-A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lide Number Placeholder 3"/>
          <p:cNvSpPr/>
          <p:nvPr/>
        </p:nvSpPr>
        <p:spPr>
          <a:xfrm>
            <a:off x="6553080" y="6245280"/>
            <a:ext cx="2133360" cy="475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B2C39F24-7E5C-4673-9E5A-CA1CFDC4E244}" type="slidenum">
              <a:rPr b="0" lang="en-AU" sz="1400" spc="-1" strike="noStrike">
                <a:solidFill>
                  <a:srgbClr val="000000"/>
                </a:solidFill>
                <a:latin typeface="Arial"/>
                <a:ea typeface="DejaVu Sans"/>
              </a:rPr>
              <a:t>15</a:t>
            </a:fld>
            <a:endParaRPr b="0" lang="en-AU" sz="1400" spc="-1" strike="noStrike">
              <a:latin typeface="Arial"/>
            </a:endParaRPr>
          </a:p>
        </p:txBody>
      </p:sp>
      <p:sp>
        <p:nvSpPr>
          <p:cNvPr id="402" name="Text Box 2"/>
          <p:cNvSpPr/>
          <p:nvPr/>
        </p:nvSpPr>
        <p:spPr>
          <a:xfrm>
            <a:off x="611280" y="115920"/>
            <a:ext cx="7772040" cy="703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25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000" spc="-1" strike="noStrike">
                <a:solidFill>
                  <a:srgbClr val="000000"/>
                </a:solidFill>
                <a:latin typeface="Tahoma"/>
                <a:ea typeface="DejaVu Sans"/>
              </a:rPr>
              <a:t>Peer-to-Peer (P2P) networks</a:t>
            </a:r>
            <a:endParaRPr b="0" lang="en-AU" sz="4000" spc="-1" strike="noStrike">
              <a:latin typeface="Arial"/>
            </a:endParaRPr>
          </a:p>
        </p:txBody>
      </p:sp>
      <p:sp>
        <p:nvSpPr>
          <p:cNvPr id="403" name="Text Box 3"/>
          <p:cNvSpPr/>
          <p:nvPr/>
        </p:nvSpPr>
        <p:spPr>
          <a:xfrm>
            <a:off x="108000" y="808200"/>
            <a:ext cx="5832000" cy="5497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marL="457200" indent="-457200">
              <a:lnSpc>
                <a:spcPct val="100000"/>
              </a:lnSpc>
              <a:spcBef>
                <a:spcPts val="2001"/>
              </a:spcBef>
              <a:buClr>
                <a:srgbClr val="000000"/>
              </a:buClr>
              <a:buFont typeface="Tahoma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Tahoma"/>
                <a:ea typeface="Times New Roman"/>
              </a:rPr>
              <a:t>No server, cheap, simple, easy to run</a:t>
            </a:r>
            <a:endParaRPr b="0" lang="en-AU" sz="3200" spc="-1" strike="noStrike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2001"/>
              </a:spcBef>
              <a:buClr>
                <a:srgbClr val="000000"/>
              </a:buClr>
              <a:buFont typeface="Tahoma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Tahoma"/>
                <a:ea typeface="Times New Roman"/>
              </a:rPr>
              <a:t>All users have equal authority and rights</a:t>
            </a:r>
            <a:endParaRPr b="0" lang="en-AU" sz="3200" spc="-1" strike="noStrike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2001"/>
              </a:spcBef>
              <a:buClr>
                <a:srgbClr val="000000"/>
              </a:buClr>
              <a:buFont typeface="Tahoma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Tahoma"/>
                <a:ea typeface="Times New Roman"/>
              </a:rPr>
              <a:t>Little protection from each other</a:t>
            </a:r>
            <a:endParaRPr b="0" lang="en-AU" sz="3200" spc="-1" strike="noStrike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2001"/>
              </a:spcBef>
              <a:buClr>
                <a:srgbClr val="000000"/>
              </a:buClr>
              <a:buFont typeface="Tahoma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Tahoma"/>
                <a:ea typeface="Times New Roman"/>
              </a:rPr>
              <a:t>Used at home or in small orgs with trusted users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001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200" spc="-1" strike="noStrike">
              <a:latin typeface="Arial"/>
            </a:endParaRPr>
          </a:p>
        </p:txBody>
      </p:sp>
      <p:pic>
        <p:nvPicPr>
          <p:cNvPr id="404" name="Picture 4" descr="91656tyCX_w"/>
          <p:cNvPicPr/>
          <p:nvPr/>
        </p:nvPicPr>
        <p:blipFill>
          <a:blip r:embed="rId1"/>
          <a:stretch/>
        </p:blipFill>
        <p:spPr>
          <a:xfrm>
            <a:off x="5973840" y="1700280"/>
            <a:ext cx="3134880" cy="47527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lide Number Placeholder 3"/>
          <p:cNvSpPr/>
          <p:nvPr/>
        </p:nvSpPr>
        <p:spPr>
          <a:xfrm>
            <a:off x="6553080" y="6245280"/>
            <a:ext cx="2133360" cy="475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B1C6F419-872F-4CD6-945B-EA5FDFB0E802}" type="slidenum">
              <a:rPr b="0" lang="en-AU" sz="1400" spc="-1" strike="noStrike">
                <a:solidFill>
                  <a:srgbClr val="000000"/>
                </a:solidFill>
                <a:latin typeface="Arial"/>
                <a:ea typeface="DejaVu Sans"/>
              </a:rPr>
              <a:t>&lt;number&gt;</a:t>
            </a:fld>
            <a:endParaRPr b="0" lang="en-AU" sz="1400" spc="-1" strike="noStrike">
              <a:latin typeface="Arial"/>
            </a:endParaRPr>
          </a:p>
        </p:txBody>
      </p:sp>
      <p:sp>
        <p:nvSpPr>
          <p:cNvPr id="406" name="Text Box 2"/>
          <p:cNvSpPr/>
          <p:nvPr/>
        </p:nvSpPr>
        <p:spPr>
          <a:xfrm>
            <a:off x="611280" y="115920"/>
            <a:ext cx="7772040" cy="703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25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000" spc="-1" strike="noStrike">
                <a:solidFill>
                  <a:srgbClr val="000000"/>
                </a:solidFill>
                <a:latin typeface="Tahoma"/>
                <a:ea typeface="DejaVu Sans"/>
              </a:rPr>
              <a:t>Peer-to-Peer (P2P) networks</a:t>
            </a:r>
            <a:endParaRPr b="0" lang="en-AU" sz="4000" spc="-1" strike="noStrike">
              <a:latin typeface="Arial"/>
            </a:endParaRPr>
          </a:p>
        </p:txBody>
      </p:sp>
      <p:sp>
        <p:nvSpPr>
          <p:cNvPr id="407" name="Text Box 3"/>
          <p:cNvSpPr/>
          <p:nvPr/>
        </p:nvSpPr>
        <p:spPr>
          <a:xfrm>
            <a:off x="0" y="981000"/>
            <a:ext cx="5832000" cy="4501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marL="457200" indent="-457200">
              <a:lnSpc>
                <a:spcPct val="100000"/>
              </a:lnSpc>
              <a:spcBef>
                <a:spcPts val="2001"/>
              </a:spcBef>
              <a:buClr>
                <a:srgbClr val="000000"/>
              </a:buClr>
              <a:buFont typeface="Tahoma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Tahoma"/>
                <a:ea typeface="Times New Roman"/>
              </a:rPr>
              <a:t>Share files, internet connection, printer</a:t>
            </a:r>
            <a:endParaRPr b="0" lang="en-AU" sz="3200" spc="-1" strike="noStrike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2001"/>
              </a:spcBef>
              <a:buClr>
                <a:srgbClr val="000000"/>
              </a:buClr>
              <a:buFont typeface="Tahoma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Tahoma"/>
                <a:ea typeface="Times New Roman"/>
              </a:rPr>
              <a:t>Torrent sites are P2P  - no central computer; data and software are on users’ computers.</a:t>
            </a:r>
            <a:endParaRPr b="0" lang="en-AU" sz="3200" spc="-1" strike="noStrike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2001"/>
              </a:spcBef>
              <a:buClr>
                <a:srgbClr val="000000"/>
              </a:buClr>
              <a:buFont typeface="Tahoma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Tahoma"/>
                <a:ea typeface="Times New Roman"/>
              </a:rPr>
              <a:t>P2P built into Win, Linux, Mac</a:t>
            </a:r>
            <a:endParaRPr b="0" lang="en-AU" sz="3200" spc="-1" strike="noStrike">
              <a:latin typeface="Arial"/>
            </a:endParaRPr>
          </a:p>
        </p:txBody>
      </p:sp>
      <p:pic>
        <p:nvPicPr>
          <p:cNvPr id="408" name="Picture 4" descr="91656tyCX_w"/>
          <p:cNvPicPr/>
          <p:nvPr/>
        </p:nvPicPr>
        <p:blipFill>
          <a:blip r:embed="rId1"/>
          <a:stretch/>
        </p:blipFill>
        <p:spPr>
          <a:xfrm>
            <a:off x="5973840" y="1700280"/>
            <a:ext cx="3134880" cy="47527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lide Number Placeholder 3"/>
          <p:cNvSpPr/>
          <p:nvPr/>
        </p:nvSpPr>
        <p:spPr>
          <a:xfrm>
            <a:off x="6553080" y="6245280"/>
            <a:ext cx="2133360" cy="475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248A8C5E-D6E6-402F-8207-4C7C71ECF91F}" type="slidenum">
              <a:rPr b="0" lang="en-AU" sz="1400" spc="-1" strike="noStrike">
                <a:solidFill>
                  <a:srgbClr val="000000"/>
                </a:solidFill>
                <a:latin typeface="Arial"/>
                <a:ea typeface="DejaVu Sans"/>
              </a:rPr>
              <a:t>&lt;number&gt;</a:t>
            </a:fld>
            <a:endParaRPr b="0" lang="en-AU" sz="1400" spc="-1" strike="noStrike">
              <a:latin typeface="Arial"/>
            </a:endParaRPr>
          </a:p>
        </p:txBody>
      </p:sp>
      <p:sp>
        <p:nvSpPr>
          <p:cNvPr id="410" name="Text Box 2"/>
          <p:cNvSpPr/>
          <p:nvPr/>
        </p:nvSpPr>
        <p:spPr>
          <a:xfrm>
            <a:off x="324000" y="260280"/>
            <a:ext cx="6476400" cy="1099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4124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6600" spc="-1" strike="noStrike">
                <a:solidFill>
                  <a:srgbClr val="000000"/>
                </a:solidFill>
                <a:latin typeface="Tahoma"/>
                <a:ea typeface="DejaVu Sans"/>
              </a:rPr>
              <a:t>Protocols</a:t>
            </a:r>
            <a:endParaRPr b="0" lang="en-AU" sz="6600" spc="-1" strike="noStrike">
              <a:latin typeface="Arial"/>
            </a:endParaRPr>
          </a:p>
        </p:txBody>
      </p:sp>
      <p:sp>
        <p:nvSpPr>
          <p:cNvPr id="411" name="Text Box 3"/>
          <p:cNvSpPr/>
          <p:nvPr/>
        </p:nvSpPr>
        <p:spPr>
          <a:xfrm>
            <a:off x="179280" y="1616040"/>
            <a:ext cx="4968720" cy="1095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1624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600" spc="-1" strike="noStrike">
                <a:solidFill>
                  <a:srgbClr val="000000"/>
                </a:solidFill>
                <a:latin typeface="Tahoma"/>
                <a:ea typeface="Times New Roman"/>
              </a:rPr>
              <a:t>See my </a:t>
            </a:r>
            <a:r>
              <a:rPr b="0" lang="en-AU" sz="2600" spc="-1" strike="noStrike" u="sng">
                <a:solidFill>
                  <a:srgbClr val="0000ff"/>
                </a:solidFill>
                <a:uFillTx/>
                <a:latin typeface="Tahoma"/>
                <a:ea typeface="Times New Roman"/>
                <a:hlinkClick r:id="rId1"/>
              </a:rPr>
              <a:t>separate slideshow</a:t>
            </a:r>
            <a:endParaRPr b="0" lang="en-AU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624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2600" spc="-1" strike="noStrike">
              <a:latin typeface="Arial"/>
            </a:endParaRPr>
          </a:p>
        </p:txBody>
      </p:sp>
      <p:pic>
        <p:nvPicPr>
          <p:cNvPr id="412" name="Picture 4" descr="91755GMol_w"/>
          <p:cNvPicPr/>
          <p:nvPr/>
        </p:nvPicPr>
        <p:blipFill>
          <a:blip r:embed="rId2"/>
          <a:stretch/>
        </p:blipFill>
        <p:spPr>
          <a:xfrm>
            <a:off x="5292720" y="1484280"/>
            <a:ext cx="3660480" cy="4824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lide Number Placeholder 1"/>
          <p:cNvSpPr/>
          <p:nvPr/>
        </p:nvSpPr>
        <p:spPr>
          <a:xfrm>
            <a:off x="6553080" y="6245280"/>
            <a:ext cx="2133360" cy="475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EB01091C-D3CF-4F93-B14C-80E8E1465CDF}" type="slidenum">
              <a:rPr b="0" lang="en-AU" sz="1400" spc="-1" strike="noStrike">
                <a:solidFill>
                  <a:srgbClr val="000000"/>
                </a:solidFill>
                <a:latin typeface="Arial"/>
                <a:ea typeface="DejaVu Sans"/>
              </a:rPr>
              <a:t>&lt;number&gt;</a:t>
            </a:fld>
            <a:endParaRPr b="0" lang="en-AU" sz="1400" spc="-1" strike="noStrike">
              <a:latin typeface="Arial"/>
            </a:endParaRPr>
          </a:p>
        </p:txBody>
      </p:sp>
      <p:sp>
        <p:nvSpPr>
          <p:cNvPr id="414" name="Text Box 2"/>
          <p:cNvSpPr/>
          <p:nvPr/>
        </p:nvSpPr>
        <p:spPr>
          <a:xfrm>
            <a:off x="1403280" y="1413000"/>
            <a:ext cx="6476760" cy="3473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54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8800" spc="-1" strike="noStrike">
                <a:solidFill>
                  <a:srgbClr val="000000"/>
                </a:solidFill>
                <a:latin typeface="Tahoma"/>
                <a:ea typeface="DejaVu Sans"/>
              </a:rPr>
              <a:t>Network </a:t>
            </a:r>
            <a:endParaRPr b="0" lang="en-AU" sz="8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4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8800" spc="-1" strike="noStrike">
                <a:solidFill>
                  <a:srgbClr val="000000"/>
                </a:solidFill>
                <a:latin typeface="Tahoma"/>
                <a:ea typeface="DejaVu Sans"/>
              </a:rPr>
              <a:t>Addressing</a:t>
            </a:r>
            <a:endParaRPr b="0" lang="en-AU" sz="8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>
            <a:alpha val="31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3"/>
          <p:cNvSpPr/>
          <p:nvPr/>
        </p:nvSpPr>
        <p:spPr>
          <a:xfrm>
            <a:off x="6553080" y="6245280"/>
            <a:ext cx="2133360" cy="475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1CE6D75E-2460-4FBC-B77E-CDDC65B17F4C}" type="slidenum">
              <a:rPr b="0" lang="en-AU" sz="1400" spc="-1" strike="noStrike">
                <a:solidFill>
                  <a:srgbClr val="000000"/>
                </a:solidFill>
                <a:latin typeface="Arial"/>
                <a:ea typeface="DejaVu Sans"/>
              </a:rPr>
              <a:t>&lt;number&gt;</a:t>
            </a:fld>
            <a:endParaRPr b="0" lang="en-AU" sz="1400" spc="-1" strike="noStrike">
              <a:latin typeface="Arial"/>
            </a:endParaRPr>
          </a:p>
        </p:txBody>
      </p:sp>
      <p:sp>
        <p:nvSpPr>
          <p:cNvPr id="49" name="Text Box 2"/>
          <p:cNvSpPr/>
          <p:nvPr/>
        </p:nvSpPr>
        <p:spPr>
          <a:xfrm>
            <a:off x="1143000" y="457200"/>
            <a:ext cx="5714640" cy="1008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375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6000" spc="-1" strike="noStrike">
                <a:solidFill>
                  <a:srgbClr val="cc9900"/>
                </a:solidFill>
                <a:latin typeface="Verdana"/>
                <a:ea typeface="DejaVu Sans"/>
              </a:rPr>
              <a:t>Networking</a:t>
            </a:r>
            <a:endParaRPr b="0" lang="en-AU" sz="6000" spc="-1" strike="noStrike">
              <a:latin typeface="Arial"/>
            </a:endParaRPr>
          </a:p>
        </p:txBody>
      </p:sp>
      <p:sp>
        <p:nvSpPr>
          <p:cNvPr id="50" name="Text Box 3"/>
          <p:cNvSpPr/>
          <p:nvPr/>
        </p:nvSpPr>
        <p:spPr>
          <a:xfrm>
            <a:off x="857160" y="1857240"/>
            <a:ext cx="7619760" cy="2478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cccccc"/>
                </a:solidFill>
                <a:latin typeface="Verdana"/>
                <a:ea typeface="DejaVu Sans"/>
              </a:rPr>
              <a:t>Note – several complex issues have been grossly simplified in this presentation.  </a:t>
            </a:r>
            <a:endParaRPr b="0" lang="en-AU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cccccc"/>
                </a:solidFill>
                <a:latin typeface="Verdana"/>
                <a:ea typeface="DejaVu Sans"/>
              </a:rPr>
              <a:t>For example, detailed differences between switches and routers at the transport level are not necessary in any VCE course and will only serve to frighten sensitive souls.</a:t>
            </a:r>
            <a:endParaRPr b="0" lang="en-A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lide Number Placeholder 3"/>
          <p:cNvSpPr/>
          <p:nvPr/>
        </p:nvSpPr>
        <p:spPr>
          <a:xfrm>
            <a:off x="6553080" y="6245280"/>
            <a:ext cx="2133360" cy="475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16FC22B0-F3F8-4B68-87F2-249364AF25EE}" type="slidenum">
              <a:rPr b="0" lang="en-AU" sz="1400" spc="-1" strike="noStrike">
                <a:solidFill>
                  <a:srgbClr val="000000"/>
                </a:solidFill>
                <a:latin typeface="Arial"/>
                <a:ea typeface="DejaVu Sans"/>
              </a:rPr>
              <a:t>&lt;number&gt;</a:t>
            </a:fld>
            <a:endParaRPr b="0" lang="en-AU" sz="1400" spc="-1" strike="noStrike">
              <a:latin typeface="Arial"/>
            </a:endParaRPr>
          </a:p>
        </p:txBody>
      </p:sp>
      <p:sp>
        <p:nvSpPr>
          <p:cNvPr id="416" name="Text Box 2"/>
          <p:cNvSpPr/>
          <p:nvPr/>
        </p:nvSpPr>
        <p:spPr>
          <a:xfrm>
            <a:off x="826920" y="189000"/>
            <a:ext cx="6476760" cy="703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25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000" spc="-1" strike="noStrike">
                <a:solidFill>
                  <a:srgbClr val="000000"/>
                </a:solidFill>
                <a:latin typeface="Tahoma"/>
                <a:ea typeface="DejaVu Sans"/>
              </a:rPr>
              <a:t>Network Addressing</a:t>
            </a:r>
            <a:endParaRPr b="0" lang="en-AU" sz="4000" spc="-1" strike="noStrike">
              <a:latin typeface="Arial"/>
            </a:endParaRPr>
          </a:p>
        </p:txBody>
      </p:sp>
      <p:sp>
        <p:nvSpPr>
          <p:cNvPr id="417" name="Text Box 3"/>
          <p:cNvSpPr/>
          <p:nvPr/>
        </p:nvSpPr>
        <p:spPr>
          <a:xfrm>
            <a:off x="749160" y="1422360"/>
            <a:ext cx="7619760" cy="4627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marL="216000" indent="-216000">
              <a:lnSpc>
                <a:spcPct val="100000"/>
              </a:lnSpc>
              <a:spcBef>
                <a:spcPts val="1500"/>
              </a:spcBef>
              <a:buClr>
                <a:srgbClr val="000000"/>
              </a:buClr>
              <a:buFont typeface="Tahoma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Tahoma"/>
                <a:ea typeface="Times New Roman"/>
              </a:rPr>
              <a:t>Like telephones, every node on a </a:t>
            </a:r>
            <a:r>
              <a:rPr b="0" i="1" lang="en-AU" sz="2400" spc="-1" strike="noStrike">
                <a:solidFill>
                  <a:srgbClr val="009999"/>
                </a:solidFill>
                <a:latin typeface="Tahoma"/>
                <a:ea typeface="Times New Roman"/>
              </a:rPr>
              <a:t>network</a:t>
            </a:r>
            <a:r>
              <a:rPr b="0" lang="en-AU" sz="2400" spc="-1" strike="noStrike">
                <a:solidFill>
                  <a:srgbClr val="000000"/>
                </a:solidFill>
                <a:latin typeface="Tahoma"/>
                <a:ea typeface="Times New Roman"/>
              </a:rPr>
              <a:t> must have a unique identifier so the file server knows who is requesting information, and who is to be sent information. </a:t>
            </a:r>
            <a:endParaRPr b="0" lang="en-AU" sz="24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1500"/>
              </a:spcBef>
              <a:buClr>
                <a:srgbClr val="000000"/>
              </a:buClr>
              <a:buFont typeface="Tahoma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Tahoma"/>
                <a:ea typeface="Times New Roman"/>
              </a:rPr>
              <a:t>This unique network address is hardwired into the network card of each computer.</a:t>
            </a:r>
            <a:endParaRPr b="0" lang="en-AU" sz="24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1500"/>
              </a:spcBef>
              <a:buClr>
                <a:srgbClr val="000000"/>
              </a:buClr>
              <a:buFont typeface="Tahoma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Tahoma"/>
                <a:ea typeface="Times New Roman"/>
              </a:rPr>
              <a:t>Also, every active node of </a:t>
            </a:r>
            <a:r>
              <a:rPr b="0" i="1" lang="en-AU" sz="2400" spc="-1" strike="noStrike">
                <a:solidFill>
                  <a:srgbClr val="009999"/>
                </a:solidFill>
                <a:latin typeface="Tahoma"/>
                <a:ea typeface="Times New Roman"/>
              </a:rPr>
              <a:t>the internet</a:t>
            </a:r>
            <a:r>
              <a:rPr b="0" i="1" lang="en-AU" sz="2400" spc="-1" strike="noStrike">
                <a:solidFill>
                  <a:srgbClr val="000000"/>
                </a:solidFill>
                <a:latin typeface="Tahoma"/>
                <a:ea typeface="Times New Roman"/>
              </a:rPr>
              <a:t> </a:t>
            </a:r>
            <a:r>
              <a:rPr b="0" lang="en-AU" sz="2400" spc="-1" strike="noStrike">
                <a:solidFill>
                  <a:srgbClr val="000000"/>
                </a:solidFill>
                <a:latin typeface="Tahoma"/>
                <a:ea typeface="Times New Roman"/>
              </a:rPr>
              <a:t>needs a unique identifying address so TCP/IP knows where packets are to be sent.</a:t>
            </a:r>
            <a:endParaRPr b="0" lang="en-AU" sz="24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1500"/>
              </a:spcBef>
              <a:buClr>
                <a:srgbClr val="000000"/>
              </a:buClr>
              <a:buFont typeface="Tahoma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Tahoma"/>
                <a:ea typeface="Times New Roman"/>
              </a:rPr>
              <a:t>This is an </a:t>
            </a:r>
            <a:r>
              <a:rPr b="0" lang="en-AU" sz="4400" spc="-1" strike="noStrike">
                <a:solidFill>
                  <a:srgbClr val="000000"/>
                </a:solidFill>
                <a:latin typeface="Tahoma"/>
                <a:ea typeface="Times New Roman"/>
              </a:rPr>
              <a:t>I</a:t>
            </a:r>
            <a:r>
              <a:rPr b="0" lang="en-AU" sz="2400" spc="-1" strike="noStrike">
                <a:solidFill>
                  <a:srgbClr val="000000"/>
                </a:solidFill>
                <a:latin typeface="Tahoma"/>
                <a:ea typeface="Times New Roman"/>
              </a:rPr>
              <a:t>nternet </a:t>
            </a:r>
            <a:r>
              <a:rPr b="0" lang="en-AU" sz="4400" spc="-1" strike="noStrike">
                <a:solidFill>
                  <a:srgbClr val="000000"/>
                </a:solidFill>
                <a:latin typeface="Tahoma"/>
                <a:ea typeface="Times New Roman"/>
              </a:rPr>
              <a:t>P</a:t>
            </a:r>
            <a:r>
              <a:rPr b="0" lang="en-AU" sz="2400" spc="-1" strike="noStrike">
                <a:solidFill>
                  <a:srgbClr val="000000"/>
                </a:solidFill>
                <a:latin typeface="Tahoma"/>
                <a:ea typeface="Times New Roman"/>
              </a:rPr>
              <a:t>rotocol, or </a:t>
            </a:r>
            <a:r>
              <a:rPr b="0" lang="en-AU" sz="4400" spc="-1" strike="noStrike">
                <a:solidFill>
                  <a:srgbClr val="000000"/>
                </a:solidFill>
                <a:latin typeface="Tahoma"/>
                <a:ea typeface="Times New Roman"/>
              </a:rPr>
              <a:t>IP</a:t>
            </a:r>
            <a:r>
              <a:rPr b="0" lang="en-AU" sz="2400" spc="-1" strike="noStrike">
                <a:solidFill>
                  <a:srgbClr val="000000"/>
                </a:solidFill>
                <a:latin typeface="Tahoma"/>
                <a:ea typeface="Times New Roman"/>
              </a:rPr>
              <a:t> address.</a:t>
            </a:r>
            <a:endParaRPr b="0" lang="en-A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Slide Number Placeholder 3"/>
          <p:cNvSpPr/>
          <p:nvPr/>
        </p:nvSpPr>
        <p:spPr>
          <a:xfrm>
            <a:off x="6553080" y="6245280"/>
            <a:ext cx="2133360" cy="475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1BD0DE94-206A-4BAF-A5BF-9EF59F72AFFD}" type="slidenum">
              <a:rPr b="0" lang="en-AU" sz="1400" spc="-1" strike="noStrike">
                <a:solidFill>
                  <a:srgbClr val="000000"/>
                </a:solidFill>
                <a:latin typeface="Arial"/>
                <a:ea typeface="DejaVu Sans"/>
              </a:rPr>
              <a:t>&lt;number&gt;</a:t>
            </a:fld>
            <a:endParaRPr b="0" lang="en-AU" sz="1400" spc="-1" strike="noStrike">
              <a:latin typeface="Arial"/>
            </a:endParaRPr>
          </a:p>
        </p:txBody>
      </p:sp>
      <p:sp>
        <p:nvSpPr>
          <p:cNvPr id="419" name="Text Box 3"/>
          <p:cNvSpPr/>
          <p:nvPr/>
        </p:nvSpPr>
        <p:spPr>
          <a:xfrm>
            <a:off x="539640" y="836640"/>
            <a:ext cx="7619760" cy="4988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20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Tahoma"/>
                <a:ea typeface="Times New Roman"/>
              </a:rPr>
              <a:t>Humans like working with names (e.g.  www.microsoft.com) but computers use IP numbers (e.g. 10.77.91.19).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0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Tahoma"/>
                <a:ea typeface="Times New Roman"/>
              </a:rPr>
              <a:t>IP address has four ‘octets’ separated by dots, each octet can be between 0 and 255.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0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en-AU" sz="3200" spc="-1" strike="noStrike">
                <a:solidFill>
                  <a:srgbClr val="000000"/>
                </a:solidFill>
                <a:latin typeface="Tahoma"/>
                <a:ea typeface="Times New Roman"/>
              </a:rPr>
              <a:t>Remember - all internet communications use IP addresses, not URLs.  Only humans use URLs.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lide Number Placeholder 3"/>
          <p:cNvSpPr/>
          <p:nvPr/>
        </p:nvSpPr>
        <p:spPr>
          <a:xfrm>
            <a:off x="6553080" y="6245280"/>
            <a:ext cx="2133360" cy="475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3786AE31-71D1-4614-B632-A26272A41B7F}" type="slidenum">
              <a:rPr b="0" lang="en-AU" sz="1400" spc="-1" strike="noStrike">
                <a:solidFill>
                  <a:srgbClr val="000000"/>
                </a:solidFill>
                <a:latin typeface="Arial"/>
                <a:ea typeface="DejaVu Sans"/>
              </a:rPr>
              <a:t>&lt;number&gt;</a:t>
            </a:fld>
            <a:endParaRPr b="0" lang="en-AU" sz="1400" spc="-1" strike="noStrike">
              <a:latin typeface="Arial"/>
            </a:endParaRPr>
          </a:p>
        </p:txBody>
      </p:sp>
      <p:sp>
        <p:nvSpPr>
          <p:cNvPr id="421" name="Text Box 2"/>
          <p:cNvSpPr/>
          <p:nvPr/>
        </p:nvSpPr>
        <p:spPr>
          <a:xfrm>
            <a:off x="250920" y="210960"/>
            <a:ext cx="6476400" cy="916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3376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5400" spc="-1" strike="noStrike">
                <a:solidFill>
                  <a:srgbClr val="000000"/>
                </a:solidFill>
                <a:latin typeface="Tahoma"/>
                <a:ea typeface="DejaVu Sans"/>
              </a:rPr>
              <a:t>Addressing</a:t>
            </a:r>
            <a:endParaRPr b="0" lang="en-AU" sz="5400" spc="-1" strike="noStrike">
              <a:latin typeface="Arial"/>
            </a:endParaRPr>
          </a:p>
        </p:txBody>
      </p:sp>
      <p:sp>
        <p:nvSpPr>
          <p:cNvPr id="422" name="Text Box 3"/>
          <p:cNvSpPr/>
          <p:nvPr/>
        </p:nvSpPr>
        <p:spPr>
          <a:xfrm>
            <a:off x="179280" y="1700280"/>
            <a:ext cx="4321080" cy="4155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174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en-AU" sz="2800" spc="-1" strike="noStrike">
                <a:solidFill>
                  <a:srgbClr val="000000"/>
                </a:solidFill>
                <a:latin typeface="Tahoma"/>
                <a:ea typeface="Times New Roman"/>
              </a:rPr>
              <a:t>Domain name servers</a:t>
            </a:r>
            <a:r>
              <a:rPr b="0" lang="en-AU" sz="2800" spc="-1" strike="noStrike">
                <a:solidFill>
                  <a:srgbClr val="000000"/>
                </a:solidFill>
                <a:latin typeface="Tahoma"/>
                <a:ea typeface="Times New Roman"/>
              </a:rPr>
              <a:t> (DNS) – a distributed database on thousands of computers across the world - convert URLs into IP addresses.</a:t>
            </a: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74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Tahoma"/>
                <a:ea typeface="Times New Roman"/>
              </a:rPr>
              <a:t>Like a phone book – look up a name (URL) to get a number (IP address).</a:t>
            </a:r>
            <a:endParaRPr b="0" lang="en-AU" sz="2800" spc="-1" strike="noStrike">
              <a:latin typeface="Arial"/>
            </a:endParaRPr>
          </a:p>
        </p:txBody>
      </p:sp>
      <p:pic>
        <p:nvPicPr>
          <p:cNvPr id="423" name="Picture 5" descr=""/>
          <p:cNvPicPr/>
          <p:nvPr/>
        </p:nvPicPr>
        <p:blipFill>
          <a:blip r:embed="rId1"/>
          <a:stretch/>
        </p:blipFill>
        <p:spPr>
          <a:xfrm>
            <a:off x="5421240" y="44280"/>
            <a:ext cx="3758760" cy="9793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Slide Number Placeholder 1"/>
          <p:cNvSpPr/>
          <p:nvPr/>
        </p:nvSpPr>
        <p:spPr>
          <a:xfrm>
            <a:off x="6553080" y="6245280"/>
            <a:ext cx="2133360" cy="475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4E6EF026-E4A3-415D-B524-B562102C3711}" type="slidenum">
              <a:rPr b="0" lang="en-AU" sz="1400" spc="-1" strike="noStrike">
                <a:solidFill>
                  <a:srgbClr val="000000"/>
                </a:solidFill>
                <a:latin typeface="Arial"/>
                <a:ea typeface="DejaVu Sans"/>
              </a:rPr>
              <a:t>&lt;number&gt;</a:t>
            </a:fld>
            <a:endParaRPr b="0" lang="en-AU" sz="1400" spc="-1" strike="noStrike">
              <a:latin typeface="Arial"/>
            </a:endParaRPr>
          </a:p>
        </p:txBody>
      </p:sp>
      <p:sp>
        <p:nvSpPr>
          <p:cNvPr id="425" name="TextBox 2"/>
          <p:cNvSpPr/>
          <p:nvPr/>
        </p:nvSpPr>
        <p:spPr>
          <a:xfrm>
            <a:off x="1979640" y="765000"/>
            <a:ext cx="5040000" cy="1739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600" spc="-1" strike="noStrike">
                <a:solidFill>
                  <a:srgbClr val="000000"/>
                </a:solidFill>
                <a:latin typeface="Arial"/>
                <a:ea typeface="DejaVu Sans"/>
              </a:rPr>
              <a:t>Networking hardware</a:t>
            </a:r>
            <a:endParaRPr b="0" lang="en-AU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6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1"/>
              </a:rPr>
              <a:t>See the dedicated slideshow</a:t>
            </a:r>
            <a:endParaRPr b="0" lang="en-AU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Slide Number Placeholder 3"/>
          <p:cNvSpPr/>
          <p:nvPr/>
        </p:nvSpPr>
        <p:spPr>
          <a:xfrm>
            <a:off x="6553080" y="6245280"/>
            <a:ext cx="2133360" cy="475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B09BBFA1-EA42-41E6-8E88-6BB544D05EA3}" type="slidenum">
              <a:rPr b="0" lang="en-AU" sz="1400" spc="-1" strike="noStrike">
                <a:solidFill>
                  <a:srgbClr val="000000"/>
                </a:solidFill>
                <a:latin typeface="Arial"/>
                <a:ea typeface="DejaVu Sans"/>
              </a:rPr>
              <a:t>&lt;number&gt;</a:t>
            </a:fld>
            <a:endParaRPr b="0" lang="en-AU" sz="1400" spc="-1" strike="noStrike">
              <a:latin typeface="Arial"/>
            </a:endParaRPr>
          </a:p>
        </p:txBody>
      </p:sp>
      <p:sp>
        <p:nvSpPr>
          <p:cNvPr id="427" name="Text Box 2"/>
          <p:cNvSpPr/>
          <p:nvPr/>
        </p:nvSpPr>
        <p:spPr>
          <a:xfrm>
            <a:off x="1371600" y="762120"/>
            <a:ext cx="6476760" cy="824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29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800" spc="-1" strike="noStrike">
                <a:solidFill>
                  <a:srgbClr val="000000"/>
                </a:solidFill>
                <a:latin typeface="Tahoma"/>
                <a:ea typeface="DejaVu Sans"/>
              </a:rPr>
              <a:t>Network Topologies</a:t>
            </a:r>
            <a:endParaRPr b="0" lang="en-AU" sz="4800" spc="-1" strike="noStrike">
              <a:latin typeface="Arial"/>
            </a:endParaRPr>
          </a:p>
        </p:txBody>
      </p:sp>
      <p:sp>
        <p:nvSpPr>
          <p:cNvPr id="428" name="Text Box 3"/>
          <p:cNvSpPr/>
          <p:nvPr/>
        </p:nvSpPr>
        <p:spPr>
          <a:xfrm>
            <a:off x="1143000" y="1836720"/>
            <a:ext cx="7162560" cy="3606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Tahoma"/>
                <a:ea typeface="Times New Roman"/>
              </a:rPr>
              <a:t>A network topology is a </a:t>
            </a:r>
            <a:r>
              <a:rPr b="0" i="1" lang="en-AU" sz="2400" spc="-1" strike="noStrike">
                <a:solidFill>
                  <a:srgbClr val="000000"/>
                </a:solidFill>
                <a:latin typeface="Tahoma"/>
                <a:ea typeface="Times New Roman"/>
              </a:rPr>
              <a:t>logical</a:t>
            </a:r>
            <a:r>
              <a:rPr b="0" lang="en-AU" sz="2400" spc="-1" strike="noStrike">
                <a:solidFill>
                  <a:srgbClr val="000000"/>
                </a:solidFill>
                <a:latin typeface="Tahoma"/>
                <a:ea typeface="Times New Roman"/>
              </a:rPr>
              <a:t> (idealised) shape of a network’s wiring.  The main topologies:</a:t>
            </a:r>
            <a:endParaRPr b="0" lang="en-AU" sz="24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1500"/>
              </a:spcBef>
              <a:buClr>
                <a:srgbClr val="009999"/>
              </a:buClr>
              <a:buFont typeface="Tahoma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9999"/>
                </a:solidFill>
                <a:latin typeface="Tahoma"/>
                <a:ea typeface="Times New Roman"/>
              </a:rPr>
              <a:t>Bus</a:t>
            </a:r>
            <a:endParaRPr b="0" lang="en-AU" sz="24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1500"/>
              </a:spcBef>
              <a:buClr>
                <a:srgbClr val="009999"/>
              </a:buClr>
              <a:buFont typeface="Tahoma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9999"/>
                </a:solidFill>
                <a:latin typeface="Tahoma"/>
                <a:ea typeface="Times New Roman"/>
              </a:rPr>
              <a:t>Star</a:t>
            </a:r>
            <a:endParaRPr b="0" lang="en-AU" sz="24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1500"/>
              </a:spcBef>
              <a:buClr>
                <a:srgbClr val="000000"/>
              </a:buClr>
              <a:buFont typeface="Tahoma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Tahoma"/>
                <a:ea typeface="Times New Roman"/>
              </a:rPr>
              <a:t>Tree*</a:t>
            </a:r>
            <a:endParaRPr b="0" lang="en-AU" sz="24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1500"/>
              </a:spcBef>
              <a:buClr>
                <a:srgbClr val="000000"/>
              </a:buClr>
              <a:buFont typeface="Tahoma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Tahoma"/>
                <a:ea typeface="Times New Roman"/>
              </a:rPr>
              <a:t>Ring*</a:t>
            </a:r>
            <a:endParaRPr b="0" lang="en-AU" sz="24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1500"/>
              </a:spcBef>
              <a:buClr>
                <a:srgbClr val="000000"/>
              </a:buClr>
              <a:buFont typeface="Tahoma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Tahoma"/>
                <a:ea typeface="Times New Roman"/>
              </a:rPr>
              <a:t>Mesh*</a:t>
            </a:r>
            <a:endParaRPr b="0" lang="en-AU" sz="2400" spc="-1" strike="noStrike">
              <a:latin typeface="Arial"/>
            </a:endParaRPr>
          </a:p>
        </p:txBody>
      </p:sp>
      <p:sp>
        <p:nvSpPr>
          <p:cNvPr id="429" name="Rectangle 4"/>
          <p:cNvSpPr/>
          <p:nvPr/>
        </p:nvSpPr>
        <p:spPr>
          <a:xfrm>
            <a:off x="3635280" y="3284640"/>
            <a:ext cx="3240000" cy="174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1125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Tahoma"/>
                <a:ea typeface="Times New Roman"/>
              </a:rPr>
              <a:t>Each has its pros and cons: cost, complexity, reliability and susceptibility to congestion.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Tahoma"/>
                <a:ea typeface="Times New Roman"/>
              </a:rPr>
              <a:t>*not examinable</a:t>
            </a:r>
            <a:endParaRPr b="0" lang="en-A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Slide Number Placeholder 3"/>
          <p:cNvSpPr/>
          <p:nvPr/>
        </p:nvSpPr>
        <p:spPr>
          <a:xfrm>
            <a:off x="6553080" y="6245280"/>
            <a:ext cx="2133360" cy="475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6D06E8BA-1062-49BE-830B-3F8BCB3BB735}" type="slidenum">
              <a:rPr b="0" lang="en-AU" sz="1400" spc="-1" strike="noStrike">
                <a:solidFill>
                  <a:srgbClr val="000000"/>
                </a:solidFill>
                <a:latin typeface="Arial"/>
                <a:ea typeface="DejaVu Sans"/>
              </a:rPr>
              <a:t>&lt;number&gt;</a:t>
            </a:fld>
            <a:endParaRPr b="0" lang="en-AU" sz="1400" spc="-1" strike="noStrike">
              <a:latin typeface="Arial"/>
            </a:endParaRPr>
          </a:p>
        </p:txBody>
      </p:sp>
      <p:sp>
        <p:nvSpPr>
          <p:cNvPr id="431" name="Text Box 2"/>
          <p:cNvSpPr/>
          <p:nvPr/>
        </p:nvSpPr>
        <p:spPr>
          <a:xfrm>
            <a:off x="1371600" y="762120"/>
            <a:ext cx="6476760" cy="824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29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800" spc="-1" strike="noStrike">
                <a:solidFill>
                  <a:srgbClr val="000000"/>
                </a:solidFill>
                <a:latin typeface="Tahoma"/>
                <a:ea typeface="DejaVu Sans"/>
              </a:rPr>
              <a:t>Bus Topology</a:t>
            </a:r>
            <a:endParaRPr b="0" lang="en-AU" sz="4800" spc="-1" strike="noStrike">
              <a:latin typeface="Arial"/>
            </a:endParaRPr>
          </a:p>
        </p:txBody>
      </p:sp>
      <p:sp>
        <p:nvSpPr>
          <p:cNvPr id="432" name="Text Box 3"/>
          <p:cNvSpPr/>
          <p:nvPr/>
        </p:nvSpPr>
        <p:spPr>
          <a:xfrm>
            <a:off x="1143000" y="1836720"/>
            <a:ext cx="7162560" cy="366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3" name="Rectangle 4"/>
          <p:cNvSpPr/>
          <p:nvPr/>
        </p:nvSpPr>
        <p:spPr>
          <a:xfrm>
            <a:off x="152280" y="2590920"/>
            <a:ext cx="4724280" cy="39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Arial"/>
                <a:ea typeface="Times New Roman"/>
              </a:rPr>
              <a:t>Many devices connect to a single cable </a:t>
            </a:r>
            <a:r>
              <a:rPr b="1" lang="en-AU" sz="2800" spc="-1" strike="noStrike">
                <a:solidFill>
                  <a:srgbClr val="000000"/>
                </a:solidFill>
                <a:latin typeface="Arial"/>
                <a:ea typeface="Times New Roman"/>
              </a:rPr>
              <a:t>backbone</a:t>
            </a:r>
            <a:r>
              <a:rPr b="0" lang="en-AU" sz="2800" spc="-1" strike="noStrike">
                <a:solidFill>
                  <a:srgbClr val="000000"/>
                </a:solidFill>
                <a:latin typeface="Arial"/>
                <a:ea typeface="Times New Roman"/>
              </a:rPr>
              <a:t> cable as a daisychain. If the backbone breaks, the entire segment fails – like Christmas tree lights.</a:t>
            </a: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ff0000"/>
                </a:solidFill>
                <a:latin typeface="Arial"/>
                <a:ea typeface="Times New Roman"/>
              </a:rPr>
              <a:t>DO NOT RECOMMEND IT IN THE EXAM!</a:t>
            </a:r>
            <a:endParaRPr b="0" lang="en-AU" sz="2800" spc="-1" strike="noStrike">
              <a:latin typeface="Arial"/>
            </a:endParaRPr>
          </a:p>
        </p:txBody>
      </p:sp>
      <p:pic>
        <p:nvPicPr>
          <p:cNvPr id="434" name="Picture 6" descr="top_bus"/>
          <p:cNvPicPr/>
          <p:nvPr/>
        </p:nvPicPr>
        <p:blipFill>
          <a:blip r:embed="rId1"/>
          <a:stretch/>
        </p:blipFill>
        <p:spPr>
          <a:xfrm>
            <a:off x="4819680" y="3040200"/>
            <a:ext cx="3943080" cy="2217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lide Number Placeholder 3"/>
          <p:cNvSpPr/>
          <p:nvPr/>
        </p:nvSpPr>
        <p:spPr>
          <a:xfrm>
            <a:off x="6553080" y="6245280"/>
            <a:ext cx="2133360" cy="475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C06EBEB0-E014-4A18-8762-E5B9195487BF}" type="slidenum">
              <a:rPr b="0" lang="en-AU" sz="1400" spc="-1" strike="noStrike">
                <a:solidFill>
                  <a:srgbClr val="000000"/>
                </a:solidFill>
                <a:latin typeface="Arial"/>
                <a:ea typeface="DejaVu Sans"/>
              </a:rPr>
              <a:t>&lt;number&gt;</a:t>
            </a:fld>
            <a:endParaRPr b="0" lang="en-AU" sz="1400" spc="-1" strike="noStrike">
              <a:latin typeface="Arial"/>
            </a:endParaRPr>
          </a:p>
        </p:txBody>
      </p:sp>
      <p:sp>
        <p:nvSpPr>
          <p:cNvPr id="436" name="Text Box 2"/>
          <p:cNvSpPr/>
          <p:nvPr/>
        </p:nvSpPr>
        <p:spPr>
          <a:xfrm>
            <a:off x="1371600" y="762120"/>
            <a:ext cx="6476760" cy="824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29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800" spc="-1" strike="noStrike">
                <a:solidFill>
                  <a:srgbClr val="000000"/>
                </a:solidFill>
                <a:latin typeface="Tahoma"/>
                <a:ea typeface="DejaVu Sans"/>
              </a:rPr>
              <a:t>Bus Topology</a:t>
            </a:r>
            <a:endParaRPr b="0" lang="en-AU" sz="4800" spc="-1" strike="noStrike">
              <a:latin typeface="Arial"/>
            </a:endParaRPr>
          </a:p>
        </p:txBody>
      </p:sp>
      <p:sp>
        <p:nvSpPr>
          <p:cNvPr id="437" name="Text Box 3"/>
          <p:cNvSpPr/>
          <p:nvPr/>
        </p:nvSpPr>
        <p:spPr>
          <a:xfrm>
            <a:off x="1143000" y="1836720"/>
            <a:ext cx="7162560" cy="366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8" name="Rectangle 4"/>
          <p:cNvSpPr/>
          <p:nvPr/>
        </p:nvSpPr>
        <p:spPr>
          <a:xfrm>
            <a:off x="179280" y="1700280"/>
            <a:ext cx="4724280" cy="4786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Arial"/>
                <a:ea typeface="Times New Roman"/>
              </a:rPr>
              <a:t>Relatively cheap and easy to install</a:t>
            </a:r>
            <a:endParaRPr b="0" lang="en-AU" sz="2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Arial"/>
                <a:ea typeface="Times New Roman"/>
              </a:rPr>
              <a:t>Don't require much cabling </a:t>
            </a:r>
            <a:endParaRPr b="0" lang="en-AU" sz="2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Arial"/>
                <a:ea typeface="Times New Roman"/>
              </a:rPr>
              <a:t>Gets congested with too many nodes</a:t>
            </a:r>
            <a:endParaRPr b="0" lang="en-AU" sz="2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Arial"/>
                <a:ea typeface="Times New Roman"/>
              </a:rPr>
              <a:t>Not good for schools</a:t>
            </a:r>
            <a:endParaRPr b="0" lang="en-AU" sz="2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Arial"/>
                <a:ea typeface="DejaVu Sans"/>
              </a:rPr>
              <a:t>OK for small LANs</a:t>
            </a: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2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ff0000"/>
                </a:solidFill>
                <a:latin typeface="Arial"/>
                <a:ea typeface="DejaVu Sans"/>
              </a:rPr>
              <a:t>NEED COAXIAL CABLE AND NICs so is EXTINCT nowadays!</a:t>
            </a:r>
            <a:endParaRPr b="0" lang="en-AU" sz="2800" spc="-1" strike="noStrike">
              <a:latin typeface="Arial"/>
            </a:endParaRPr>
          </a:p>
        </p:txBody>
      </p:sp>
      <p:pic>
        <p:nvPicPr>
          <p:cNvPr id="439" name="Picture 5" descr="top_bus"/>
          <p:cNvPicPr/>
          <p:nvPr/>
        </p:nvPicPr>
        <p:blipFill>
          <a:blip r:embed="rId1"/>
          <a:stretch/>
        </p:blipFill>
        <p:spPr>
          <a:xfrm>
            <a:off x="4819680" y="3040200"/>
            <a:ext cx="3943080" cy="2217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lide Number Placeholder 3"/>
          <p:cNvSpPr/>
          <p:nvPr/>
        </p:nvSpPr>
        <p:spPr>
          <a:xfrm>
            <a:off x="6553080" y="6245280"/>
            <a:ext cx="2133360" cy="475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F3228B5A-0F1F-433C-B965-2005D35AE115}" type="slidenum">
              <a:rPr b="0" lang="en-AU" sz="1400" spc="-1" strike="noStrike">
                <a:solidFill>
                  <a:srgbClr val="000000"/>
                </a:solidFill>
                <a:latin typeface="Arial"/>
                <a:ea typeface="DejaVu Sans"/>
              </a:rPr>
              <a:t>&lt;number&gt;</a:t>
            </a:fld>
            <a:endParaRPr b="0" lang="en-AU" sz="1400" spc="-1" strike="noStrike">
              <a:latin typeface="Arial"/>
            </a:endParaRPr>
          </a:p>
        </p:txBody>
      </p:sp>
      <p:sp>
        <p:nvSpPr>
          <p:cNvPr id="441" name="Text Box 2"/>
          <p:cNvSpPr/>
          <p:nvPr/>
        </p:nvSpPr>
        <p:spPr>
          <a:xfrm>
            <a:off x="1371600" y="42120"/>
            <a:ext cx="6476760" cy="824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29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800" spc="-1" strike="noStrike">
                <a:solidFill>
                  <a:srgbClr val="ff0000"/>
                </a:solidFill>
                <a:latin typeface="Tahoma"/>
                <a:ea typeface="DejaVu Sans"/>
              </a:rPr>
              <a:t>* Star Topology *</a:t>
            </a:r>
            <a:endParaRPr b="0" lang="en-AU" sz="4800" spc="-1" strike="noStrike">
              <a:latin typeface="Arial"/>
            </a:endParaRPr>
          </a:p>
        </p:txBody>
      </p:sp>
      <p:sp>
        <p:nvSpPr>
          <p:cNvPr id="442" name="Text Box 3"/>
          <p:cNvSpPr/>
          <p:nvPr/>
        </p:nvSpPr>
        <p:spPr>
          <a:xfrm>
            <a:off x="1143000" y="1836720"/>
            <a:ext cx="7162560" cy="366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3" name="Rectangle 6"/>
          <p:cNvSpPr/>
          <p:nvPr/>
        </p:nvSpPr>
        <p:spPr>
          <a:xfrm>
            <a:off x="228600" y="905400"/>
            <a:ext cx="4847760" cy="5212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Arial"/>
                <a:ea typeface="Times New Roman"/>
              </a:rPr>
              <a:t>central connection point (a switch) with cables branching to many computers.</a:t>
            </a:r>
            <a:endParaRPr b="0" lang="en-AU" sz="2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en-AU" sz="2800" spc="-1" strike="noStrike">
                <a:solidFill>
                  <a:srgbClr val="000000"/>
                </a:solidFill>
                <a:latin typeface="Arial"/>
                <a:ea typeface="Times New Roman"/>
              </a:rPr>
              <a:t>Not a server with 4 NICs!!!</a:t>
            </a: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2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Arial"/>
                <a:ea typeface="Times New Roman"/>
              </a:rPr>
              <a:t>If a cable fails, only one node will fail.</a:t>
            </a:r>
            <a:endParaRPr b="0" lang="en-AU" sz="2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Arial"/>
                <a:ea typeface="Times New Roman"/>
              </a:rPr>
              <a:t>prone to traffic bottlenecks at the centre of the star</a:t>
            </a:r>
            <a:endParaRPr b="0" lang="en-AU" sz="2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ff0000"/>
                </a:solidFill>
                <a:latin typeface="Arial"/>
                <a:ea typeface="Times New Roman"/>
              </a:rPr>
              <a:t>RECOMMEND THIS for small networks!</a:t>
            </a:r>
            <a:endParaRPr b="0" lang="en-AU" sz="2800" spc="-1" strike="noStrike">
              <a:latin typeface="Arial"/>
            </a:endParaRPr>
          </a:p>
        </p:txBody>
      </p:sp>
      <p:pic>
        <p:nvPicPr>
          <p:cNvPr id="444" name="Picture 8" descr="top_star"/>
          <p:cNvPicPr/>
          <p:nvPr/>
        </p:nvPicPr>
        <p:blipFill>
          <a:blip r:embed="rId1"/>
          <a:stretch/>
        </p:blipFill>
        <p:spPr>
          <a:xfrm>
            <a:off x="5105520" y="2895480"/>
            <a:ext cx="3646080" cy="2639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lide Number Placeholder 3"/>
          <p:cNvSpPr/>
          <p:nvPr/>
        </p:nvSpPr>
        <p:spPr>
          <a:xfrm>
            <a:off x="6553080" y="6245280"/>
            <a:ext cx="2133360" cy="475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720D5CA1-F316-411F-8680-3A11460F79F9}" type="slidenum">
              <a:rPr b="0" lang="en-AU" sz="1400" spc="-1" strike="noStrike">
                <a:solidFill>
                  <a:srgbClr val="000000"/>
                </a:solidFill>
                <a:latin typeface="Arial"/>
                <a:ea typeface="DejaVu Sans"/>
              </a:rPr>
              <a:t>&lt;number&gt;</a:t>
            </a:fld>
            <a:endParaRPr b="0" lang="en-AU" sz="1400" spc="-1" strike="noStrike">
              <a:latin typeface="Arial"/>
            </a:endParaRPr>
          </a:p>
        </p:txBody>
      </p:sp>
      <p:sp>
        <p:nvSpPr>
          <p:cNvPr id="446" name="Text Box 2"/>
          <p:cNvSpPr/>
          <p:nvPr/>
        </p:nvSpPr>
        <p:spPr>
          <a:xfrm>
            <a:off x="1371600" y="762120"/>
            <a:ext cx="6476760" cy="824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29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800" spc="-1" strike="noStrike">
                <a:solidFill>
                  <a:srgbClr val="000000"/>
                </a:solidFill>
                <a:latin typeface="Tahoma"/>
                <a:ea typeface="DejaVu Sans"/>
              </a:rPr>
              <a:t>Tree Topology*</a:t>
            </a:r>
            <a:endParaRPr b="0" lang="en-AU" sz="4800" spc="-1" strike="noStrike">
              <a:latin typeface="Arial"/>
            </a:endParaRPr>
          </a:p>
        </p:txBody>
      </p:sp>
      <p:sp>
        <p:nvSpPr>
          <p:cNvPr id="447" name="Text Box 3"/>
          <p:cNvSpPr/>
          <p:nvPr/>
        </p:nvSpPr>
        <p:spPr>
          <a:xfrm>
            <a:off x="1143000" y="1836720"/>
            <a:ext cx="7162560" cy="366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8" name="Rectangle 6"/>
          <p:cNvSpPr/>
          <p:nvPr/>
        </p:nvSpPr>
        <p:spPr>
          <a:xfrm>
            <a:off x="228600" y="2438280"/>
            <a:ext cx="5181120" cy="1190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Arial"/>
                <a:ea typeface="Times New Roman"/>
              </a:rPr>
              <a:t>Combines bus and star topologies. </a:t>
            </a:r>
            <a:endParaRPr b="0" lang="en-AU" sz="2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Arial"/>
                <a:ea typeface="Times New Roman"/>
              </a:rPr>
              <a:t>It looks like a tree.</a:t>
            </a:r>
            <a:endParaRPr b="0" lang="en-AU" sz="2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Arial"/>
                <a:ea typeface="Times New Roman"/>
              </a:rPr>
              <a:t>Very common in larger networks.</a:t>
            </a:r>
            <a:endParaRPr b="0" lang="en-AU" sz="2400" spc="-1" strike="noStrike">
              <a:latin typeface="Arial"/>
            </a:endParaRPr>
          </a:p>
        </p:txBody>
      </p:sp>
      <p:pic>
        <p:nvPicPr>
          <p:cNvPr id="449" name="Picture 8" descr="top_tree"/>
          <p:cNvPicPr/>
          <p:nvPr/>
        </p:nvPicPr>
        <p:blipFill>
          <a:blip r:embed="rId1"/>
          <a:stretch/>
        </p:blipFill>
        <p:spPr>
          <a:xfrm>
            <a:off x="5029200" y="2133720"/>
            <a:ext cx="3874680" cy="2057040"/>
          </a:xfrm>
          <a:prstGeom prst="rect">
            <a:avLst/>
          </a:prstGeom>
          <a:ln w="0">
            <a:noFill/>
          </a:ln>
        </p:spPr>
      </p:pic>
      <p:sp>
        <p:nvSpPr>
          <p:cNvPr id="450" name="Text Box 9"/>
          <p:cNvSpPr/>
          <p:nvPr/>
        </p:nvSpPr>
        <p:spPr>
          <a:xfrm>
            <a:off x="5715000" y="6324480"/>
            <a:ext cx="2971440" cy="459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Tahoma"/>
                <a:ea typeface="DejaVu Sans"/>
              </a:rPr>
              <a:t>*not examinable</a:t>
            </a:r>
            <a:endParaRPr b="0" lang="en-AU" sz="2400" spc="-1" strike="noStrike">
              <a:latin typeface="Arial"/>
            </a:endParaRPr>
          </a:p>
        </p:txBody>
      </p:sp>
      <p:sp>
        <p:nvSpPr>
          <p:cNvPr id="451" name="Rectangle 10"/>
          <p:cNvSpPr/>
          <p:nvPr/>
        </p:nvSpPr>
        <p:spPr>
          <a:xfrm>
            <a:off x="324000" y="4365720"/>
            <a:ext cx="8229240" cy="1556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Arial"/>
                <a:ea typeface="Times New Roman"/>
              </a:rPr>
              <a:t>e.g. one cable from a file server leads to a 24 port switch. Many cables branch from this switch to the computers in the computer room. They share the bandwidth of the incoming cable.</a:t>
            </a:r>
            <a:endParaRPr b="0" lang="en-A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Slide Number Placeholder 3"/>
          <p:cNvSpPr/>
          <p:nvPr/>
        </p:nvSpPr>
        <p:spPr>
          <a:xfrm>
            <a:off x="6553080" y="6245280"/>
            <a:ext cx="2133360" cy="475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79D084AB-5F04-4585-BA37-AC3D19A85B7E}" type="slidenum">
              <a:rPr b="0" lang="en-AU" sz="1400" spc="-1" strike="noStrike">
                <a:solidFill>
                  <a:srgbClr val="000000"/>
                </a:solidFill>
                <a:latin typeface="Arial"/>
                <a:ea typeface="DejaVu Sans"/>
              </a:rPr>
              <a:t>&lt;number&gt;</a:t>
            </a:fld>
            <a:endParaRPr b="0" lang="en-AU" sz="1400" spc="-1" strike="noStrike">
              <a:latin typeface="Arial"/>
            </a:endParaRPr>
          </a:p>
        </p:txBody>
      </p:sp>
      <p:sp>
        <p:nvSpPr>
          <p:cNvPr id="453" name="Text Box 2"/>
          <p:cNvSpPr/>
          <p:nvPr/>
        </p:nvSpPr>
        <p:spPr>
          <a:xfrm>
            <a:off x="1371600" y="762120"/>
            <a:ext cx="6476760" cy="824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29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800" spc="-1" strike="noStrike">
                <a:solidFill>
                  <a:srgbClr val="000000"/>
                </a:solidFill>
                <a:latin typeface="Tahoma"/>
                <a:ea typeface="DejaVu Sans"/>
              </a:rPr>
              <a:t>Mesh Topology*</a:t>
            </a:r>
            <a:endParaRPr b="0" lang="en-AU" sz="4800" spc="-1" strike="noStrike">
              <a:latin typeface="Arial"/>
            </a:endParaRPr>
          </a:p>
        </p:txBody>
      </p:sp>
      <p:sp>
        <p:nvSpPr>
          <p:cNvPr id="454" name="Text Box 3"/>
          <p:cNvSpPr/>
          <p:nvPr/>
        </p:nvSpPr>
        <p:spPr>
          <a:xfrm>
            <a:off x="1143000" y="1836720"/>
            <a:ext cx="7162560" cy="366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5" name="Rectangle 6"/>
          <p:cNvSpPr/>
          <p:nvPr/>
        </p:nvSpPr>
        <p:spPr>
          <a:xfrm>
            <a:off x="285840" y="2143080"/>
            <a:ext cx="6019200" cy="308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Arial"/>
                <a:ea typeface="Times New Roman"/>
              </a:rPr>
              <a:t>Multiple routes from one node to any other. </a:t>
            </a:r>
            <a:endParaRPr b="0" lang="en-AU" sz="2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Arial"/>
                <a:ea typeface="Times New Roman"/>
              </a:rPr>
              <a:t> </a:t>
            </a:r>
            <a:endParaRPr b="0" lang="en-AU" sz="2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Arial"/>
                <a:ea typeface="Times New Roman"/>
              </a:rPr>
              <a:t>Hardly ever found cabled in real-life in real networks: really only appears in </a:t>
            </a:r>
            <a:r>
              <a:rPr b="1" i="1" lang="en-AU" sz="2400" spc="-1" strike="noStrike">
                <a:solidFill>
                  <a:srgbClr val="000000"/>
                </a:solidFill>
                <a:latin typeface="Arial"/>
                <a:ea typeface="Times New Roman"/>
              </a:rPr>
              <a:t>The </a:t>
            </a:r>
            <a:r>
              <a:rPr b="1" i="1" lang="en-AU" sz="2800" spc="-1" strike="noStrike">
                <a:solidFill>
                  <a:srgbClr val="000000"/>
                </a:solidFill>
                <a:latin typeface="Arial"/>
                <a:ea typeface="Times New Roman"/>
              </a:rPr>
              <a:t>Internet</a:t>
            </a:r>
            <a:r>
              <a:rPr b="0" lang="en-AU" sz="2400" spc="-1" strike="noStrike">
                <a:solidFill>
                  <a:srgbClr val="000000"/>
                </a:solidFill>
                <a:latin typeface="Arial"/>
                <a:ea typeface="Times New Roman"/>
              </a:rPr>
              <a:t> to give near-perfect reliability.</a:t>
            </a:r>
            <a:endParaRPr b="0" lang="en-AU" sz="2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2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Arial"/>
                <a:ea typeface="Times New Roman"/>
              </a:rPr>
              <a:t>DO NOT RECOMMEND IT IN A TYPICAL CASE STUDY</a:t>
            </a:r>
            <a:endParaRPr b="0" lang="en-AU" sz="2400" spc="-1" strike="noStrike">
              <a:latin typeface="Arial"/>
            </a:endParaRPr>
          </a:p>
        </p:txBody>
      </p:sp>
      <p:sp>
        <p:nvSpPr>
          <p:cNvPr id="456" name="Text Box 8"/>
          <p:cNvSpPr/>
          <p:nvPr/>
        </p:nvSpPr>
        <p:spPr>
          <a:xfrm>
            <a:off x="5943600" y="5943600"/>
            <a:ext cx="2971440" cy="459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Tahoma"/>
                <a:ea typeface="DejaVu Sans"/>
              </a:rPr>
              <a:t>*not examinable</a:t>
            </a:r>
            <a:endParaRPr b="0" lang="en-AU" sz="2400" spc="-1" strike="noStrike">
              <a:latin typeface="Arial"/>
            </a:endParaRPr>
          </a:p>
        </p:txBody>
      </p:sp>
      <p:pic>
        <p:nvPicPr>
          <p:cNvPr id="457" name="Picture 9" descr="top_mesh"/>
          <p:cNvPicPr/>
          <p:nvPr/>
        </p:nvPicPr>
        <p:blipFill>
          <a:blip r:embed="rId1"/>
          <a:stretch/>
        </p:blipFill>
        <p:spPr>
          <a:xfrm>
            <a:off x="6093000" y="2438280"/>
            <a:ext cx="2822040" cy="2307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3"/>
          <p:cNvSpPr/>
          <p:nvPr/>
        </p:nvSpPr>
        <p:spPr>
          <a:xfrm>
            <a:off x="6553080" y="6245280"/>
            <a:ext cx="2133360" cy="475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B53E2187-E0E2-4010-B924-577295F99C48}" type="slidenum">
              <a:rPr b="0" lang="en-AU" sz="1400" spc="-1" strike="noStrike">
                <a:solidFill>
                  <a:srgbClr val="000000"/>
                </a:solidFill>
                <a:latin typeface="Arial"/>
                <a:ea typeface="DejaVu Sans"/>
              </a:rPr>
              <a:t>&lt;number&gt;</a:t>
            </a:fld>
            <a:endParaRPr b="0" lang="en-AU" sz="1400" spc="-1" strike="noStrike">
              <a:latin typeface="Arial"/>
            </a:endParaRPr>
          </a:p>
        </p:txBody>
      </p:sp>
      <p:sp>
        <p:nvSpPr>
          <p:cNvPr id="52" name="Text Box 2"/>
          <p:cNvSpPr/>
          <p:nvPr/>
        </p:nvSpPr>
        <p:spPr>
          <a:xfrm>
            <a:off x="1219320" y="990720"/>
            <a:ext cx="7009920" cy="581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20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Tahoma"/>
                <a:ea typeface="DejaVu Sans"/>
              </a:rPr>
              <a:t>What is a network – should I panic?</a:t>
            </a:r>
            <a:endParaRPr b="0" lang="en-AU" sz="3200" spc="-1" strike="noStrike">
              <a:latin typeface="Arial"/>
            </a:endParaRPr>
          </a:p>
        </p:txBody>
      </p:sp>
      <p:sp>
        <p:nvSpPr>
          <p:cNvPr id="53" name="Text Box 3"/>
          <p:cNvSpPr/>
          <p:nvPr/>
        </p:nvSpPr>
        <p:spPr>
          <a:xfrm>
            <a:off x="1219320" y="2209680"/>
            <a:ext cx="6705000" cy="1190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Tahoma"/>
                <a:ea typeface="DejaVu Sans"/>
              </a:rPr>
              <a:t>At its simplest, a network is two or more computers that are connected so they can exchange information and share resources.</a:t>
            </a:r>
            <a:endParaRPr b="0" lang="en-AU" sz="2400" spc="-1" strike="noStrike">
              <a:latin typeface="Arial"/>
            </a:endParaRPr>
          </a:p>
        </p:txBody>
      </p:sp>
      <p:pic>
        <p:nvPicPr>
          <p:cNvPr id="54" name="Picture 5" descr="NETWORK"/>
          <p:cNvPicPr/>
          <p:nvPr/>
        </p:nvPicPr>
        <p:blipFill>
          <a:blip r:embed="rId1"/>
          <a:stretch/>
        </p:blipFill>
        <p:spPr>
          <a:xfrm>
            <a:off x="1371600" y="3581280"/>
            <a:ext cx="5360760" cy="2492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Slide Number Placeholder 3"/>
          <p:cNvSpPr/>
          <p:nvPr/>
        </p:nvSpPr>
        <p:spPr>
          <a:xfrm>
            <a:off x="6553080" y="6245280"/>
            <a:ext cx="2133360" cy="475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90AFCB4A-2190-4012-82A7-DA7F0EF37F58}" type="slidenum">
              <a:rPr b="0" lang="en-AU" sz="1400" spc="-1" strike="noStrike">
                <a:solidFill>
                  <a:srgbClr val="000000"/>
                </a:solidFill>
                <a:latin typeface="Arial"/>
                <a:ea typeface="DejaVu Sans"/>
              </a:rPr>
              <a:t>&lt;number&gt;</a:t>
            </a:fld>
            <a:endParaRPr b="0" lang="en-AU" sz="1400" spc="-1" strike="noStrike">
              <a:latin typeface="Arial"/>
            </a:endParaRPr>
          </a:p>
        </p:txBody>
      </p:sp>
      <p:sp>
        <p:nvSpPr>
          <p:cNvPr id="459" name="Text Box 2"/>
          <p:cNvSpPr/>
          <p:nvPr/>
        </p:nvSpPr>
        <p:spPr>
          <a:xfrm>
            <a:off x="395280" y="260280"/>
            <a:ext cx="7619760" cy="824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29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800" spc="-1" strike="noStrike">
                <a:solidFill>
                  <a:srgbClr val="000000"/>
                </a:solidFill>
                <a:latin typeface="Tahoma"/>
                <a:ea typeface="DejaVu Sans"/>
              </a:rPr>
              <a:t>Network Physical Security</a:t>
            </a:r>
            <a:endParaRPr b="0" lang="en-AU" sz="4800" spc="-1" strike="noStrike">
              <a:latin typeface="Arial"/>
            </a:endParaRPr>
          </a:p>
        </p:txBody>
      </p:sp>
      <p:sp>
        <p:nvSpPr>
          <p:cNvPr id="460" name="Text Box 3"/>
          <p:cNvSpPr/>
          <p:nvPr/>
        </p:nvSpPr>
        <p:spPr>
          <a:xfrm>
            <a:off x="1143000" y="1890720"/>
            <a:ext cx="7162560" cy="366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61" name="Rectangle 6"/>
          <p:cNvSpPr/>
          <p:nvPr/>
        </p:nvSpPr>
        <p:spPr>
          <a:xfrm>
            <a:off x="228600" y="1125360"/>
            <a:ext cx="8915040" cy="445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152280" bIns="38160" anchor="t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Arial"/>
                <a:ea typeface="Times New Roman"/>
              </a:rPr>
              <a:t>File server failure can severely affect network users.</a:t>
            </a: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Arial"/>
                <a:ea typeface="Times New Roman"/>
              </a:rPr>
              <a:t>Server security:</a:t>
            </a: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2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Arial"/>
                <a:ea typeface="Times New Roman"/>
              </a:rPr>
              <a:t>Locked in air-conditioned, alarmed room with barred windows, restricted keys</a:t>
            </a:r>
            <a:endParaRPr b="0" lang="en-AU" sz="2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Arial"/>
                <a:ea typeface="Times New Roman"/>
              </a:rPr>
              <a:t>No user access to server</a:t>
            </a:r>
            <a:endParaRPr b="0" lang="en-AU" sz="2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Arial"/>
                <a:ea typeface="Times New Roman"/>
              </a:rPr>
              <a:t>Uninterruptible power supply (UPS) protects against blackouts, brownouts and voltage spikes.</a:t>
            </a:r>
            <a:endParaRPr b="0" lang="en-AU" sz="2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Arial"/>
                <a:ea typeface="Times New Roman"/>
              </a:rPr>
              <a:t>Accessible fire fighting equipment.</a:t>
            </a:r>
            <a:endParaRPr b="0" lang="en-AU" sz="2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Arial"/>
                <a:ea typeface="Times New Roman"/>
              </a:rPr>
              <a:t>Locked floppy disk drives</a:t>
            </a:r>
            <a:endParaRPr b="0" lang="en-AU" sz="2800" spc="-1" strike="noStrike">
              <a:latin typeface="Arial"/>
            </a:endParaRPr>
          </a:p>
        </p:txBody>
      </p:sp>
      <p:sp>
        <p:nvSpPr>
          <p:cNvPr id="462" name="Rectangle 7"/>
          <p:cNvSpPr/>
          <p:nvPr/>
        </p:nvSpPr>
        <p:spPr>
          <a:xfrm>
            <a:off x="0" y="-9367920"/>
            <a:ext cx="9143640" cy="73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152280" bIns="38160" anchor="t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200" spc="-1" strike="noStrike">
                <a:solidFill>
                  <a:srgbClr val="000000"/>
                </a:solidFill>
                <a:latin typeface="Arial"/>
                <a:ea typeface="Times New Roman"/>
              </a:rPr>
              <a:t> </a:t>
            </a:r>
            <a:endParaRPr b="0" lang="en-AU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200" spc="-1" strike="noStrike">
                <a:solidFill>
                  <a:srgbClr val="000000"/>
                </a:solidFill>
                <a:latin typeface="Arial"/>
                <a:ea typeface="Times New Roman"/>
              </a:rPr>
              <a:t> </a:t>
            </a:r>
            <a:endParaRPr b="0" lang="en-AU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lide Number Placeholder 3"/>
          <p:cNvSpPr/>
          <p:nvPr/>
        </p:nvSpPr>
        <p:spPr>
          <a:xfrm>
            <a:off x="6553080" y="6245280"/>
            <a:ext cx="2133360" cy="475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62E5308C-C02A-4394-8135-10D1A05344BE}" type="slidenum">
              <a:rPr b="0" lang="en-AU" sz="1400" spc="-1" strike="noStrike">
                <a:solidFill>
                  <a:srgbClr val="000000"/>
                </a:solidFill>
                <a:latin typeface="Arial"/>
                <a:ea typeface="DejaVu Sans"/>
              </a:rPr>
              <a:t>&lt;number&gt;</a:t>
            </a:fld>
            <a:endParaRPr b="0" lang="en-AU" sz="1400" spc="-1" strike="noStrike">
              <a:latin typeface="Arial"/>
            </a:endParaRPr>
          </a:p>
        </p:txBody>
      </p:sp>
      <p:sp>
        <p:nvSpPr>
          <p:cNvPr id="464" name="Text Box 2"/>
          <p:cNvSpPr/>
          <p:nvPr/>
        </p:nvSpPr>
        <p:spPr>
          <a:xfrm>
            <a:off x="684360" y="404640"/>
            <a:ext cx="8459280" cy="824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29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800" spc="-1" strike="noStrike">
                <a:solidFill>
                  <a:srgbClr val="000000"/>
                </a:solidFill>
                <a:latin typeface="Tahoma"/>
                <a:ea typeface="DejaVu Sans"/>
              </a:rPr>
              <a:t>Network Electronic Security</a:t>
            </a:r>
            <a:endParaRPr b="0" lang="en-AU" sz="4800" spc="-1" strike="noStrike">
              <a:latin typeface="Arial"/>
            </a:endParaRPr>
          </a:p>
        </p:txBody>
      </p:sp>
      <p:sp>
        <p:nvSpPr>
          <p:cNvPr id="465" name="Text Box 3"/>
          <p:cNvSpPr/>
          <p:nvPr/>
        </p:nvSpPr>
        <p:spPr>
          <a:xfrm>
            <a:off x="1143000" y="1890720"/>
            <a:ext cx="7162560" cy="366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66" name="Rectangle 5"/>
          <p:cNvSpPr/>
          <p:nvPr/>
        </p:nvSpPr>
        <p:spPr>
          <a:xfrm>
            <a:off x="0" y="-9367920"/>
            <a:ext cx="9143640" cy="73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152280" bIns="38160" anchor="t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200" spc="-1" strike="noStrike">
                <a:solidFill>
                  <a:srgbClr val="000000"/>
                </a:solidFill>
                <a:latin typeface="Arial"/>
                <a:ea typeface="Times New Roman"/>
              </a:rPr>
              <a:t> </a:t>
            </a:r>
            <a:endParaRPr b="0" lang="en-AU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200" spc="-1" strike="noStrike">
                <a:solidFill>
                  <a:srgbClr val="000000"/>
                </a:solidFill>
                <a:latin typeface="Arial"/>
                <a:ea typeface="Times New Roman"/>
              </a:rPr>
              <a:t> </a:t>
            </a:r>
            <a:endParaRPr b="0" lang="en-AU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1200" spc="-1" strike="noStrike">
              <a:latin typeface="Arial"/>
            </a:endParaRPr>
          </a:p>
        </p:txBody>
      </p:sp>
      <p:sp>
        <p:nvSpPr>
          <p:cNvPr id="467" name="Rectangle 6"/>
          <p:cNvSpPr/>
          <p:nvPr/>
        </p:nvSpPr>
        <p:spPr>
          <a:xfrm>
            <a:off x="609480" y="2349360"/>
            <a:ext cx="8076960" cy="1068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2001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9999"/>
                </a:solidFill>
                <a:latin typeface="Arial"/>
                <a:ea typeface="Times New Roman"/>
              </a:rPr>
              <a:t>Passwords</a:t>
            </a:r>
            <a:r>
              <a:rPr b="0" lang="en-AU" sz="3200" spc="-1" strike="noStrike">
                <a:solidFill>
                  <a:srgbClr val="000000"/>
                </a:solidFill>
                <a:latin typeface="Arial"/>
                <a:ea typeface="Times New Roman"/>
              </a:rPr>
              <a:t> are not strong protection – they can be guessed, forgotten or stolen.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lide Number Placeholder 3"/>
          <p:cNvSpPr/>
          <p:nvPr/>
        </p:nvSpPr>
        <p:spPr>
          <a:xfrm>
            <a:off x="6553080" y="6245280"/>
            <a:ext cx="2133360" cy="475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F1286919-5605-4387-9C14-34AAD00D3BA9}" type="slidenum">
              <a:rPr b="0" lang="en-AU" sz="1400" spc="-1" strike="noStrike">
                <a:solidFill>
                  <a:srgbClr val="000000"/>
                </a:solidFill>
                <a:latin typeface="Arial"/>
                <a:ea typeface="DejaVu Sans"/>
              </a:rPr>
              <a:t>&lt;number&gt;</a:t>
            </a:fld>
            <a:endParaRPr b="0" lang="en-AU" sz="1400" spc="-1" strike="noStrike">
              <a:latin typeface="Arial"/>
            </a:endParaRPr>
          </a:p>
        </p:txBody>
      </p:sp>
      <p:sp>
        <p:nvSpPr>
          <p:cNvPr id="469" name="Text Box 2"/>
          <p:cNvSpPr/>
          <p:nvPr/>
        </p:nvSpPr>
        <p:spPr>
          <a:xfrm>
            <a:off x="1371600" y="816120"/>
            <a:ext cx="6476760" cy="824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29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800" spc="-1" strike="noStrike">
                <a:solidFill>
                  <a:srgbClr val="000000"/>
                </a:solidFill>
                <a:latin typeface="Tahoma"/>
                <a:ea typeface="DejaVu Sans"/>
              </a:rPr>
              <a:t>Network Security</a:t>
            </a:r>
            <a:endParaRPr b="0" lang="en-AU" sz="4800" spc="-1" strike="noStrike">
              <a:latin typeface="Arial"/>
            </a:endParaRPr>
          </a:p>
        </p:txBody>
      </p:sp>
      <p:sp>
        <p:nvSpPr>
          <p:cNvPr id="470" name="Text Box 3"/>
          <p:cNvSpPr/>
          <p:nvPr/>
        </p:nvSpPr>
        <p:spPr>
          <a:xfrm>
            <a:off x="1143000" y="1890720"/>
            <a:ext cx="7162560" cy="366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71" name="Rectangle 4"/>
          <p:cNvSpPr/>
          <p:nvPr/>
        </p:nvSpPr>
        <p:spPr>
          <a:xfrm>
            <a:off x="0" y="-9367920"/>
            <a:ext cx="9143640" cy="73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152280" bIns="38160" anchor="t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200" spc="-1" strike="noStrike">
                <a:solidFill>
                  <a:srgbClr val="000000"/>
                </a:solidFill>
                <a:latin typeface="Arial"/>
                <a:ea typeface="Times New Roman"/>
              </a:rPr>
              <a:t> </a:t>
            </a:r>
            <a:endParaRPr b="0" lang="en-AU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200" spc="-1" strike="noStrike">
                <a:solidFill>
                  <a:srgbClr val="000000"/>
                </a:solidFill>
                <a:latin typeface="Arial"/>
                <a:ea typeface="Times New Roman"/>
              </a:rPr>
              <a:t> </a:t>
            </a:r>
            <a:endParaRPr b="0" lang="en-AU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1200" spc="-1" strike="noStrike">
              <a:latin typeface="Arial"/>
            </a:endParaRPr>
          </a:p>
        </p:txBody>
      </p:sp>
      <p:sp>
        <p:nvSpPr>
          <p:cNvPr id="472" name="Rectangle 6"/>
          <p:cNvSpPr/>
          <p:nvPr/>
        </p:nvSpPr>
        <p:spPr>
          <a:xfrm>
            <a:off x="533520" y="2286000"/>
            <a:ext cx="7695720" cy="256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174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ff0066"/>
                </a:solidFill>
                <a:latin typeface="Tahoma"/>
                <a:ea typeface="Times New Roman"/>
              </a:rPr>
              <a:t>Daily </a:t>
            </a:r>
            <a:r>
              <a:rPr b="0" lang="en-AU" sz="4000" spc="-1" strike="noStrike">
                <a:solidFill>
                  <a:srgbClr val="ff0066"/>
                </a:solidFill>
                <a:latin typeface="Tahoma"/>
                <a:ea typeface="Times New Roman"/>
              </a:rPr>
              <a:t>backups</a:t>
            </a:r>
            <a:r>
              <a:rPr b="0" lang="en-AU" sz="2800" spc="-1" strike="noStrike">
                <a:solidFill>
                  <a:srgbClr val="ff0066"/>
                </a:solidFill>
                <a:latin typeface="Tahoma"/>
                <a:ea typeface="Times New Roman"/>
              </a:rPr>
              <a:t> are vital. Massive cost and effort to recover a single megabyte of lost data.</a:t>
            </a: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25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Arial"/>
                <a:ea typeface="Times New Roman"/>
              </a:rPr>
              <a:t>Organisations need a </a:t>
            </a:r>
            <a:r>
              <a:rPr b="0" lang="en-AU" sz="2800" spc="-1" strike="noStrike">
                <a:solidFill>
                  <a:srgbClr val="009999"/>
                </a:solidFill>
                <a:latin typeface="Arial"/>
                <a:ea typeface="Times New Roman"/>
              </a:rPr>
              <a:t>data disaster recovery plan</a:t>
            </a:r>
            <a:r>
              <a:rPr b="0" lang="en-AU" sz="2800" spc="-1" strike="noStrike">
                <a:solidFill>
                  <a:srgbClr val="000000"/>
                </a:solidFill>
                <a:latin typeface="Arial"/>
                <a:ea typeface="Times New Roman"/>
              </a:rPr>
              <a:t> so they know what to do to recover from catastrophic data loss</a:t>
            </a:r>
            <a:r>
              <a:rPr b="0" lang="en-AU" sz="2000" spc="-1" strike="noStrike">
                <a:solidFill>
                  <a:srgbClr val="000000"/>
                </a:solidFill>
                <a:latin typeface="Arial"/>
                <a:ea typeface="Times New Roman"/>
              </a:rPr>
              <a:t>.</a:t>
            </a:r>
            <a:endParaRPr b="0" lang="en-AU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Slide Number Placeholder 3"/>
          <p:cNvSpPr/>
          <p:nvPr/>
        </p:nvSpPr>
        <p:spPr>
          <a:xfrm>
            <a:off x="6553080" y="6245280"/>
            <a:ext cx="2133360" cy="475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D9B6B54F-3D0A-4EED-9CFA-39C429375F18}" type="slidenum">
              <a:rPr b="0" lang="en-AU" sz="1400" spc="-1" strike="noStrike">
                <a:solidFill>
                  <a:srgbClr val="000000"/>
                </a:solidFill>
                <a:latin typeface="Arial"/>
                <a:ea typeface="DejaVu Sans"/>
              </a:rPr>
              <a:t>&lt;number&gt;</a:t>
            </a:fld>
            <a:endParaRPr b="0" lang="en-AU" sz="1400" spc="-1" strike="noStrike">
              <a:latin typeface="Arial"/>
            </a:endParaRPr>
          </a:p>
        </p:txBody>
      </p:sp>
      <p:sp>
        <p:nvSpPr>
          <p:cNvPr id="474" name="Text Box 2"/>
          <p:cNvSpPr/>
          <p:nvPr/>
        </p:nvSpPr>
        <p:spPr>
          <a:xfrm>
            <a:off x="611280" y="333360"/>
            <a:ext cx="6476400" cy="824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29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800" spc="-1" strike="noStrike">
                <a:solidFill>
                  <a:srgbClr val="000000"/>
                </a:solidFill>
                <a:latin typeface="Tahoma"/>
                <a:ea typeface="DejaVu Sans"/>
              </a:rPr>
              <a:t>Encryption</a:t>
            </a:r>
            <a:endParaRPr b="0" lang="en-AU" sz="4800" spc="-1" strike="noStrike">
              <a:latin typeface="Arial"/>
            </a:endParaRPr>
          </a:p>
        </p:txBody>
      </p:sp>
      <p:sp>
        <p:nvSpPr>
          <p:cNvPr id="475" name="Text Box 3"/>
          <p:cNvSpPr/>
          <p:nvPr/>
        </p:nvSpPr>
        <p:spPr>
          <a:xfrm>
            <a:off x="1143000" y="1890720"/>
            <a:ext cx="7162560" cy="366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76" name="Rectangle 4"/>
          <p:cNvSpPr/>
          <p:nvPr/>
        </p:nvSpPr>
        <p:spPr>
          <a:xfrm>
            <a:off x="0" y="-9367920"/>
            <a:ext cx="9143640" cy="73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152280" bIns="38160" anchor="t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200" spc="-1" strike="noStrike">
                <a:solidFill>
                  <a:srgbClr val="000000"/>
                </a:solidFill>
                <a:latin typeface="Arial"/>
                <a:ea typeface="Times New Roman"/>
              </a:rPr>
              <a:t> </a:t>
            </a:r>
            <a:endParaRPr b="0" lang="en-AU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200" spc="-1" strike="noStrike">
                <a:solidFill>
                  <a:srgbClr val="000000"/>
                </a:solidFill>
                <a:latin typeface="Arial"/>
                <a:ea typeface="Times New Roman"/>
              </a:rPr>
              <a:t> </a:t>
            </a:r>
            <a:endParaRPr b="0" lang="en-AU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1200" spc="-1" strike="noStrike">
              <a:latin typeface="Arial"/>
            </a:endParaRPr>
          </a:p>
        </p:txBody>
      </p:sp>
      <p:sp>
        <p:nvSpPr>
          <p:cNvPr id="477" name="Rectangle 6"/>
          <p:cNvSpPr/>
          <p:nvPr/>
        </p:nvSpPr>
        <p:spPr>
          <a:xfrm>
            <a:off x="611280" y="1382760"/>
            <a:ext cx="7397280" cy="2303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marL="216000" indent="-216000">
              <a:lnSpc>
                <a:spcPct val="100000"/>
              </a:lnSpc>
              <a:spcBef>
                <a:spcPts val="1500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Arial"/>
                <a:ea typeface="Times New Roman"/>
              </a:rPr>
              <a:t>A form of </a:t>
            </a:r>
            <a:r>
              <a:rPr b="0" i="1" lang="en-AU" sz="2400" spc="-1" strike="noStrike">
                <a:solidFill>
                  <a:srgbClr val="000000"/>
                </a:solidFill>
                <a:latin typeface="Arial"/>
                <a:ea typeface="Times New Roman"/>
              </a:rPr>
              <a:t>Electronic </a:t>
            </a:r>
            <a:r>
              <a:rPr b="0" lang="en-AU" sz="2400" spc="-1" strike="noStrike">
                <a:solidFill>
                  <a:srgbClr val="000000"/>
                </a:solidFill>
                <a:latin typeface="Arial"/>
                <a:ea typeface="Times New Roman"/>
              </a:rPr>
              <a:t>Security</a:t>
            </a:r>
            <a:endParaRPr b="0" lang="en-AU" sz="24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1500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Arial"/>
                <a:ea typeface="Times New Roman"/>
              </a:rPr>
              <a:t>Makes data unreadable to unauthorised people even if a file is stolen.</a:t>
            </a:r>
            <a:endParaRPr b="0" lang="en-AU" sz="24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1500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Arial"/>
                <a:ea typeface="Times New Roman"/>
              </a:rPr>
              <a:t> </a:t>
            </a:r>
            <a:r>
              <a:rPr b="0" lang="en-AU" sz="2400" spc="-1" strike="noStrike">
                <a:solidFill>
                  <a:srgbClr val="000000"/>
                </a:solidFill>
                <a:latin typeface="Arial"/>
                <a:ea typeface="Times New Roman"/>
              </a:rPr>
              <a:t>Web browsers use encryption to connect to a “Secure” SSL (Secure Socket Layers) site. </a:t>
            </a:r>
            <a:endParaRPr b="0" lang="en-A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Slide Number Placeholder 3"/>
          <p:cNvSpPr/>
          <p:nvPr/>
        </p:nvSpPr>
        <p:spPr>
          <a:xfrm>
            <a:off x="6553080" y="6245280"/>
            <a:ext cx="2133360" cy="475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D02C6FEF-8099-4BF7-B4EE-F67F6782AA34}" type="slidenum">
              <a:rPr b="0" lang="en-AU" sz="1400" spc="-1" strike="noStrike">
                <a:solidFill>
                  <a:srgbClr val="000000"/>
                </a:solidFill>
                <a:latin typeface="Arial"/>
                <a:ea typeface="DejaVu Sans"/>
              </a:rPr>
              <a:t>&lt;number&gt;</a:t>
            </a:fld>
            <a:endParaRPr b="0" lang="en-AU" sz="1400" spc="-1" strike="noStrike">
              <a:latin typeface="Arial"/>
            </a:endParaRPr>
          </a:p>
        </p:txBody>
      </p:sp>
      <p:sp>
        <p:nvSpPr>
          <p:cNvPr id="479" name="Text Box 2"/>
          <p:cNvSpPr/>
          <p:nvPr/>
        </p:nvSpPr>
        <p:spPr>
          <a:xfrm>
            <a:off x="468360" y="260280"/>
            <a:ext cx="6476760" cy="824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29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800" spc="-1" strike="noStrike">
                <a:solidFill>
                  <a:srgbClr val="000000"/>
                </a:solidFill>
                <a:latin typeface="Tahoma"/>
                <a:ea typeface="DejaVu Sans"/>
              </a:rPr>
              <a:t>Network Security</a:t>
            </a:r>
            <a:endParaRPr b="0" lang="en-AU" sz="4800" spc="-1" strike="noStrike">
              <a:latin typeface="Arial"/>
            </a:endParaRPr>
          </a:p>
        </p:txBody>
      </p:sp>
      <p:sp>
        <p:nvSpPr>
          <p:cNvPr id="480" name="Text Box 3"/>
          <p:cNvSpPr/>
          <p:nvPr/>
        </p:nvSpPr>
        <p:spPr>
          <a:xfrm>
            <a:off x="1143000" y="1890720"/>
            <a:ext cx="7162560" cy="366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81" name="Rectangle 5"/>
          <p:cNvSpPr/>
          <p:nvPr/>
        </p:nvSpPr>
        <p:spPr>
          <a:xfrm>
            <a:off x="0" y="-9367920"/>
            <a:ext cx="9143640" cy="738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152280" bIns="38160" anchor="t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200" spc="-1" strike="noStrike">
                <a:solidFill>
                  <a:srgbClr val="000000"/>
                </a:solidFill>
                <a:latin typeface="Arial"/>
                <a:ea typeface="Times New Roman"/>
              </a:rPr>
              <a:t> </a:t>
            </a:r>
            <a:endParaRPr b="0" lang="en-AU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200" spc="-1" strike="noStrike">
                <a:solidFill>
                  <a:srgbClr val="000000"/>
                </a:solidFill>
                <a:latin typeface="Arial"/>
                <a:ea typeface="Times New Roman"/>
              </a:rPr>
              <a:t> </a:t>
            </a:r>
            <a:endParaRPr b="0" lang="en-AU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1200" spc="-1" strike="noStrike">
              <a:latin typeface="Arial"/>
            </a:endParaRPr>
          </a:p>
        </p:txBody>
      </p:sp>
      <p:sp>
        <p:nvSpPr>
          <p:cNvPr id="482" name="Rectangle 6"/>
          <p:cNvSpPr/>
          <p:nvPr/>
        </p:nvSpPr>
        <p:spPr>
          <a:xfrm>
            <a:off x="468360" y="1187280"/>
            <a:ext cx="7924320" cy="449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9999"/>
                </a:solidFill>
                <a:latin typeface="Arial"/>
                <a:ea typeface="Times New Roman"/>
              </a:rPr>
              <a:t>TROJAN HORSES</a:t>
            </a:r>
            <a:r>
              <a:rPr b="0" lang="en-AU" sz="2400" spc="-1" strike="noStrike">
                <a:solidFill>
                  <a:srgbClr val="000000"/>
                </a:solidFill>
                <a:latin typeface="Arial"/>
                <a:ea typeface="Times New Roman"/>
              </a:rPr>
              <a:t> attempting to report ‘home’ or start a DOS/DDOS attack - can be blocked by a firewall.</a:t>
            </a:r>
            <a:endParaRPr b="0" lang="en-AU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9999"/>
                </a:solidFill>
                <a:latin typeface="Arial"/>
                <a:ea typeface="Times New Roman"/>
              </a:rPr>
              <a:t>FIREWALLS</a:t>
            </a:r>
            <a:r>
              <a:rPr b="0" lang="en-AU" sz="2400" spc="-1" strike="noStrike">
                <a:solidFill>
                  <a:srgbClr val="000000"/>
                </a:solidFill>
                <a:latin typeface="Arial"/>
                <a:ea typeface="Times New Roman"/>
              </a:rPr>
              <a:t>  in hardware (routers) or software (e.g. Zone Alarm) check for unauthorised incoming or outgoing network traffic, e.g. port scanning, being enslaved to help with a distributed denial-of-service (DDOS) or spam attacks.</a:t>
            </a:r>
            <a:endParaRPr b="0" lang="en-AU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9999"/>
                </a:solidFill>
                <a:latin typeface="Arial"/>
                <a:ea typeface="Times New Roman"/>
              </a:rPr>
              <a:t>VIRUSES</a:t>
            </a:r>
            <a:r>
              <a:rPr b="0" lang="en-AU" sz="2400" spc="-1" strike="noStrike">
                <a:solidFill>
                  <a:srgbClr val="000000"/>
                </a:solidFill>
                <a:latin typeface="Arial"/>
                <a:ea typeface="Times New Roman"/>
              </a:rPr>
              <a:t> can disclose user passwords, steal information, destroy data, install “back doors” to let hackers in, clog print queues, disrupt Internet traffic, overload email servers etc. Keep scanners up to date.</a:t>
            </a:r>
            <a:endParaRPr b="0" lang="en-A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Slide Number Placeholder 6"/>
          <p:cNvSpPr/>
          <p:nvPr/>
        </p:nvSpPr>
        <p:spPr>
          <a:xfrm>
            <a:off x="6553080" y="6245280"/>
            <a:ext cx="2133360" cy="475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5C5E10B6-E744-45D6-B687-BCEF6DD83D5C}" type="slidenum">
              <a:rPr b="0" lang="en-AU" sz="1400" spc="-1" strike="noStrike">
                <a:solidFill>
                  <a:srgbClr val="000000"/>
                </a:solidFill>
                <a:latin typeface="Arial"/>
                <a:ea typeface="DejaVu Sans"/>
              </a:rPr>
              <a:t>&lt;number&gt;</a:t>
            </a:fld>
            <a:endParaRPr b="0" lang="en-AU" sz="1400" spc="-1" strike="noStrike">
              <a:latin typeface="Arial"/>
            </a:endParaRPr>
          </a:p>
        </p:txBody>
      </p:sp>
      <p:sp>
        <p:nvSpPr>
          <p:cNvPr id="48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Arial"/>
              </a:rPr>
              <a:t>Remember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485" name="PlaceHolder 2"/>
          <p:cNvSpPr>
            <a:spLocks noGrp="1"/>
          </p:cNvSpPr>
          <p:nvPr>
            <p:ph/>
          </p:nvPr>
        </p:nvSpPr>
        <p:spPr>
          <a:xfrm>
            <a:off x="-360" y="1600200"/>
            <a:ext cx="8892720" cy="4525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Arial"/>
              </a:rPr>
              <a:t>ITA U4O2 case study will be a small organisation’s LAN.</a:t>
            </a:r>
            <a:endParaRPr b="0" lang="en-AU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Arial"/>
              </a:rPr>
              <a:t>Choose between </a:t>
            </a:r>
            <a:r>
              <a:rPr b="0" i="1" lang="en-AU" sz="2800" spc="-1" strike="noStrike">
                <a:solidFill>
                  <a:srgbClr val="000000"/>
                </a:solidFill>
                <a:latin typeface="Arial"/>
              </a:rPr>
              <a:t>P2P</a:t>
            </a:r>
            <a:r>
              <a:rPr b="0" lang="en-AU" sz="2800" spc="-1" strike="noStrike">
                <a:solidFill>
                  <a:srgbClr val="000000"/>
                </a:solidFill>
                <a:latin typeface="Arial"/>
              </a:rPr>
              <a:t> or </a:t>
            </a:r>
            <a:r>
              <a:rPr b="0" i="1" lang="en-AU" sz="2800" spc="-1" strike="noStrike">
                <a:solidFill>
                  <a:srgbClr val="000000"/>
                </a:solidFill>
                <a:latin typeface="Arial"/>
              </a:rPr>
              <a:t>Client-Server</a:t>
            </a:r>
            <a:endParaRPr b="0" lang="en-AU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Arial"/>
              </a:rPr>
              <a:t>If Client-Server, choose NOS - MS Server</a:t>
            </a:r>
            <a:endParaRPr b="0" lang="en-AU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Arial"/>
              </a:rPr>
              <a:t>Recommend…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Arial"/>
              </a:rPr>
              <a:t>STAR topology, not bus</a:t>
            </a:r>
            <a:endParaRPr b="0" lang="en-AU" sz="2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Arial"/>
              </a:rPr>
              <a:t>UTP - CAT5e or CAT6 cable, </a:t>
            </a:r>
            <a:r>
              <a:rPr b="0" i="1" lang="en-AU" sz="2400" spc="-1" strike="noStrike">
                <a:solidFill>
                  <a:srgbClr val="000000"/>
                </a:solidFill>
                <a:latin typeface="Arial"/>
              </a:rPr>
              <a:t>not coaxial</a:t>
            </a:r>
            <a:endParaRPr b="0" lang="en-AU" sz="2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Arial"/>
              </a:rPr>
              <a:t>SWITCHES, </a:t>
            </a:r>
            <a:r>
              <a:rPr b="0" i="1" lang="en-AU" sz="2400" spc="-1" strike="noStrike">
                <a:solidFill>
                  <a:srgbClr val="000000"/>
                </a:solidFill>
                <a:latin typeface="Arial"/>
              </a:rPr>
              <a:t>not hubs</a:t>
            </a:r>
            <a:endParaRPr b="0" lang="en-AU" sz="2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Arial"/>
              </a:rPr>
              <a:t>Wireless is now pretty cheap, reliable and flexible</a:t>
            </a:r>
            <a:endParaRPr b="0" lang="en-AU" sz="2400" spc="-1" strike="noStrike">
              <a:latin typeface="Arial"/>
            </a:endParaRPr>
          </a:p>
          <a:p>
            <a:pPr marL="743040" indent="-28584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endParaRPr b="0" lang="en-A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Slide Number Placeholder 3"/>
          <p:cNvSpPr/>
          <p:nvPr/>
        </p:nvSpPr>
        <p:spPr>
          <a:xfrm>
            <a:off x="6553080" y="6245280"/>
            <a:ext cx="2133360" cy="475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9A1DE2E8-2439-40A4-ABEB-D7A99B73BFAC}" type="slidenum">
              <a:rPr b="0" lang="en-AU" sz="1400" spc="-1" strike="noStrike">
                <a:solidFill>
                  <a:srgbClr val="000000"/>
                </a:solidFill>
                <a:latin typeface="Arial"/>
                <a:ea typeface="DejaVu Sans"/>
              </a:rPr>
              <a:t>35</a:t>
            </a:fld>
            <a:endParaRPr b="0" lang="en-AU" sz="1400" spc="-1" strike="noStrike">
              <a:latin typeface="Arial"/>
            </a:endParaRPr>
          </a:p>
        </p:txBody>
      </p:sp>
      <p:sp>
        <p:nvSpPr>
          <p:cNvPr id="487" name="Text Box 2"/>
          <p:cNvSpPr/>
          <p:nvPr/>
        </p:nvSpPr>
        <p:spPr>
          <a:xfrm>
            <a:off x="1447920" y="762120"/>
            <a:ext cx="6476400" cy="703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25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en-AU" sz="4000" spc="-1" strike="noStrike">
                <a:solidFill>
                  <a:srgbClr val="000000"/>
                </a:solidFill>
                <a:latin typeface="Tahoma"/>
                <a:ea typeface="DejaVu Sans"/>
              </a:rPr>
              <a:t>Thanks!</a:t>
            </a:r>
            <a:endParaRPr b="0" lang="en-AU" sz="4000" spc="-1" strike="noStrike">
              <a:latin typeface="Arial"/>
            </a:endParaRPr>
          </a:p>
        </p:txBody>
      </p:sp>
      <p:sp>
        <p:nvSpPr>
          <p:cNvPr id="488" name="Text Box 3"/>
          <p:cNvSpPr/>
          <p:nvPr/>
        </p:nvSpPr>
        <p:spPr>
          <a:xfrm>
            <a:off x="178920" y="1989000"/>
            <a:ext cx="4032000" cy="2493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en-AU" sz="2400" spc="-1" strike="noStrike">
                <a:solidFill>
                  <a:srgbClr val="000000"/>
                </a:solidFill>
                <a:latin typeface="Tahoma"/>
                <a:ea typeface="DejaVu Sans"/>
              </a:rPr>
              <a:t>Applied Computing Slideshows</a:t>
            </a:r>
            <a:endParaRPr b="0" lang="en-AU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en-AU" sz="2400" spc="-1" strike="noStrike">
                <a:solidFill>
                  <a:srgbClr val="000000"/>
                </a:solidFill>
                <a:latin typeface="Tahoma"/>
                <a:ea typeface="DejaVu Sans"/>
              </a:rPr>
              <a:t>by Mark Kelly</a:t>
            </a:r>
            <a:endParaRPr b="0" lang="en-AU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en-AU" sz="2400" spc="-1" strike="noStrike">
                <a:solidFill>
                  <a:srgbClr val="000000"/>
                </a:solidFill>
                <a:latin typeface="Tahoma"/>
                <a:ea typeface="DejaVu Sans"/>
              </a:rPr>
              <a:t>vcedata.com</a:t>
            </a:r>
            <a:endParaRPr b="0" lang="en-AU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en-AU" sz="2400" spc="-1" strike="noStrike">
                <a:solidFill>
                  <a:srgbClr val="000000"/>
                </a:solidFill>
                <a:latin typeface="Tahoma"/>
                <a:ea typeface="DejaVu Sans"/>
              </a:rPr>
              <a:t>mark@vcedata.com</a:t>
            </a:r>
            <a:endParaRPr b="0" lang="en-AU" sz="2400" spc="-1" strike="noStrike">
              <a:latin typeface="Arial"/>
            </a:endParaRPr>
          </a:p>
        </p:txBody>
      </p:sp>
      <p:pic>
        <p:nvPicPr>
          <p:cNvPr id="489" name="Picture 4" descr="52252UADY_w"/>
          <p:cNvPicPr/>
          <p:nvPr/>
        </p:nvPicPr>
        <p:blipFill>
          <a:blip r:embed="rId1"/>
          <a:stretch/>
        </p:blipFill>
        <p:spPr>
          <a:xfrm>
            <a:off x="4284720" y="404640"/>
            <a:ext cx="4762080" cy="5952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3"/>
          <p:cNvSpPr/>
          <p:nvPr/>
        </p:nvSpPr>
        <p:spPr>
          <a:xfrm>
            <a:off x="6553080" y="6245280"/>
            <a:ext cx="2133360" cy="475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8E184ED9-E3A3-4542-9345-997CF81DB3A5}" type="slidenum">
              <a:rPr b="0" lang="en-AU" sz="1400" spc="-1" strike="noStrike">
                <a:solidFill>
                  <a:srgbClr val="000000"/>
                </a:solidFill>
                <a:latin typeface="Arial"/>
                <a:ea typeface="DejaVu Sans"/>
              </a:rPr>
              <a:t>&lt;number&gt;</a:t>
            </a:fld>
            <a:endParaRPr b="0" lang="en-AU" sz="1400" spc="-1" strike="noStrike">
              <a:latin typeface="Arial"/>
            </a:endParaRPr>
          </a:p>
        </p:txBody>
      </p:sp>
      <p:sp>
        <p:nvSpPr>
          <p:cNvPr id="56" name="Rectangle 2"/>
          <p:cNvSpPr/>
          <p:nvPr/>
        </p:nvSpPr>
        <p:spPr>
          <a:xfrm>
            <a:off x="228600" y="2286000"/>
            <a:ext cx="8000640" cy="581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Arial"/>
                <a:ea typeface="Times New Roman"/>
              </a:rPr>
              <a:t>Networks can be classified by:</a:t>
            </a:r>
            <a:endParaRPr b="0" lang="en-AU" sz="3200" spc="-1" strike="noStrike">
              <a:latin typeface="Arial"/>
            </a:endParaRPr>
          </a:p>
        </p:txBody>
      </p:sp>
      <p:sp>
        <p:nvSpPr>
          <p:cNvPr id="57" name="Text Box 3"/>
          <p:cNvSpPr/>
          <p:nvPr/>
        </p:nvSpPr>
        <p:spPr>
          <a:xfrm>
            <a:off x="1371600" y="762120"/>
            <a:ext cx="6248160" cy="703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25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000" spc="-1" strike="noStrike">
                <a:solidFill>
                  <a:srgbClr val="000000"/>
                </a:solidFill>
                <a:latin typeface="Tahoma"/>
                <a:ea typeface="DejaVu Sans"/>
              </a:rPr>
              <a:t>Types of networks</a:t>
            </a:r>
            <a:endParaRPr b="0" lang="en-AU" sz="4000" spc="-1" strike="noStrike">
              <a:latin typeface="Arial"/>
            </a:endParaRPr>
          </a:p>
        </p:txBody>
      </p:sp>
      <p:sp>
        <p:nvSpPr>
          <p:cNvPr id="58" name="Rectangle 4"/>
          <p:cNvSpPr/>
          <p:nvPr/>
        </p:nvSpPr>
        <p:spPr>
          <a:xfrm>
            <a:off x="2373480" y="2971800"/>
            <a:ext cx="2395440" cy="367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9999"/>
                </a:solidFill>
                <a:latin typeface="Arial"/>
                <a:ea typeface="Times New Roman"/>
              </a:rPr>
              <a:t>(LAN, WAN, Internet);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59" name="Rectangle 5"/>
          <p:cNvSpPr/>
          <p:nvPr/>
        </p:nvSpPr>
        <p:spPr>
          <a:xfrm>
            <a:off x="2821320" y="3324240"/>
            <a:ext cx="2275200" cy="367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9999"/>
                </a:solidFill>
                <a:latin typeface="Arial"/>
                <a:ea typeface="Times New Roman"/>
              </a:rPr>
              <a:t>(Client-Server, P2P);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60" name="Rectangle 6"/>
          <p:cNvSpPr/>
          <p:nvPr/>
        </p:nvSpPr>
        <p:spPr>
          <a:xfrm>
            <a:off x="786240" y="2895480"/>
            <a:ext cx="180072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Arial"/>
                <a:ea typeface="Times New Roman"/>
              </a:rPr>
              <a:t>Their size </a:t>
            </a:r>
            <a:endParaRPr b="0" lang="en-AU" sz="2400" spc="-1" strike="noStrike">
              <a:latin typeface="Arial"/>
            </a:endParaRPr>
          </a:p>
        </p:txBody>
      </p:sp>
      <p:sp>
        <p:nvSpPr>
          <p:cNvPr id="61" name="Rectangle 7"/>
          <p:cNvSpPr/>
          <p:nvPr/>
        </p:nvSpPr>
        <p:spPr>
          <a:xfrm>
            <a:off x="786240" y="3276720"/>
            <a:ext cx="217404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Arial"/>
                <a:ea typeface="Times New Roman"/>
              </a:rPr>
              <a:t>Their servers</a:t>
            </a:r>
            <a:endParaRPr b="0" lang="en-AU" sz="2400" spc="-1" strike="noStrike">
              <a:latin typeface="Arial"/>
            </a:endParaRPr>
          </a:p>
        </p:txBody>
      </p:sp>
      <p:sp>
        <p:nvSpPr>
          <p:cNvPr id="62" name="Rectangle 8"/>
          <p:cNvSpPr/>
          <p:nvPr/>
        </p:nvSpPr>
        <p:spPr>
          <a:xfrm>
            <a:off x="787680" y="4038480"/>
            <a:ext cx="427428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Arial"/>
                <a:ea typeface="Times New Roman"/>
              </a:rPr>
              <a:t>How they are linked together</a:t>
            </a:r>
            <a:endParaRPr b="0" lang="en-AU" sz="2400" spc="-1" strike="noStrike">
              <a:latin typeface="Arial"/>
            </a:endParaRPr>
          </a:p>
        </p:txBody>
      </p:sp>
      <p:sp>
        <p:nvSpPr>
          <p:cNvPr id="63" name="Rectangle 9"/>
          <p:cNvSpPr/>
          <p:nvPr/>
        </p:nvSpPr>
        <p:spPr>
          <a:xfrm>
            <a:off x="4892760" y="4089240"/>
            <a:ext cx="1891800" cy="367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9999"/>
                </a:solidFill>
                <a:latin typeface="Arial"/>
                <a:ea typeface="Times New Roman"/>
              </a:rPr>
              <a:t>(cable, wireless);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64" name="Rectangle 10"/>
          <p:cNvSpPr/>
          <p:nvPr/>
        </p:nvSpPr>
        <p:spPr>
          <a:xfrm>
            <a:off x="795960" y="4419720"/>
            <a:ext cx="307332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Arial"/>
                <a:ea typeface="Times New Roman"/>
              </a:rPr>
              <a:t>Their ‘logical’ shape</a:t>
            </a:r>
            <a:endParaRPr b="0" lang="en-AU" sz="2400" spc="-1" strike="noStrike">
              <a:latin typeface="Arial"/>
            </a:endParaRPr>
          </a:p>
        </p:txBody>
      </p:sp>
      <p:sp>
        <p:nvSpPr>
          <p:cNvPr id="65" name="Rectangle 11"/>
          <p:cNvSpPr/>
          <p:nvPr/>
        </p:nvSpPr>
        <p:spPr>
          <a:xfrm>
            <a:off x="3731040" y="4470480"/>
            <a:ext cx="1782720" cy="367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9999"/>
                </a:solidFill>
                <a:latin typeface="Arial"/>
                <a:ea typeface="Times New Roman"/>
              </a:rPr>
              <a:t>(bus, star, </a:t>
            </a:r>
            <a:r>
              <a:rPr b="0" lang="en-AU" sz="1800" spc="-1" strike="noStrike">
                <a:solidFill>
                  <a:srgbClr val="009999"/>
                </a:solidFill>
                <a:latin typeface="Arial"/>
                <a:ea typeface="DejaVu Sans"/>
              </a:rPr>
              <a:t>tree</a:t>
            </a:r>
            <a:r>
              <a:rPr b="0" lang="en-AU" sz="1800" spc="-1" strike="noStrike">
                <a:solidFill>
                  <a:srgbClr val="009999"/>
                </a:solidFill>
                <a:latin typeface="Arial"/>
                <a:ea typeface="Times New Roman"/>
              </a:rPr>
              <a:t>);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66" name="Rectangle 12"/>
          <p:cNvSpPr/>
          <p:nvPr/>
        </p:nvSpPr>
        <p:spPr>
          <a:xfrm>
            <a:off x="787680" y="4813200"/>
            <a:ext cx="446004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Arial"/>
                <a:ea typeface="Times New Roman"/>
              </a:rPr>
              <a:t>How network messages travel</a:t>
            </a:r>
            <a:endParaRPr b="0" lang="en-AU" sz="2400" spc="-1" strike="noStrike">
              <a:latin typeface="Arial"/>
            </a:endParaRPr>
          </a:p>
        </p:txBody>
      </p:sp>
      <p:sp>
        <p:nvSpPr>
          <p:cNvPr id="67" name="Rectangle 13"/>
          <p:cNvSpPr/>
          <p:nvPr/>
        </p:nvSpPr>
        <p:spPr>
          <a:xfrm>
            <a:off x="5109120" y="4876920"/>
            <a:ext cx="2474640" cy="367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9999"/>
                </a:solidFill>
                <a:latin typeface="Arial"/>
                <a:ea typeface="Times New Roman"/>
              </a:rPr>
              <a:t>(Ethernet’s CSMA/CD)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68" name="Rectangle 14"/>
          <p:cNvSpPr/>
          <p:nvPr/>
        </p:nvSpPr>
        <p:spPr>
          <a:xfrm>
            <a:off x="786600" y="3657600"/>
            <a:ext cx="5325840" cy="45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400" spc="-1" strike="noStrike">
                <a:solidFill>
                  <a:srgbClr val="000000"/>
                </a:solidFill>
                <a:latin typeface="Arial"/>
                <a:ea typeface="Times New Roman"/>
              </a:rPr>
              <a:t>The rules they use to exchange data</a:t>
            </a:r>
            <a:endParaRPr b="0" lang="en-AU" sz="2400" spc="-1" strike="noStrike">
              <a:latin typeface="Arial"/>
            </a:endParaRPr>
          </a:p>
        </p:txBody>
      </p:sp>
      <p:sp>
        <p:nvSpPr>
          <p:cNvPr id="69" name="Rectangle 15"/>
          <p:cNvSpPr/>
          <p:nvPr/>
        </p:nvSpPr>
        <p:spPr>
          <a:xfrm>
            <a:off x="6002640" y="3710160"/>
            <a:ext cx="2310120" cy="367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9999"/>
                </a:solidFill>
                <a:latin typeface="Arial"/>
                <a:ea typeface="Times New Roman"/>
              </a:rPr>
              <a:t>(protocols – TCP/IP).</a:t>
            </a:r>
            <a:endParaRPr b="0" lang="en-A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lide Number Placeholder 3"/>
          <p:cNvSpPr/>
          <p:nvPr/>
        </p:nvSpPr>
        <p:spPr>
          <a:xfrm>
            <a:off x="6553080" y="6245280"/>
            <a:ext cx="2133360" cy="475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DEB97DC1-C1F9-4B22-B0B1-21AB725BFB4B}" type="slidenum">
              <a:rPr b="0" lang="en-AU" sz="1400" spc="-1" strike="noStrike">
                <a:solidFill>
                  <a:srgbClr val="000000"/>
                </a:solidFill>
                <a:latin typeface="Arial"/>
                <a:ea typeface="DejaVu Sans"/>
              </a:rPr>
              <a:t>&lt;number&gt;</a:t>
            </a:fld>
            <a:endParaRPr b="0" lang="en-AU" sz="1400" spc="-1" strike="noStrike">
              <a:latin typeface="Arial"/>
            </a:endParaRPr>
          </a:p>
        </p:txBody>
      </p:sp>
      <p:sp>
        <p:nvSpPr>
          <p:cNvPr id="71" name="Text Box 2"/>
          <p:cNvSpPr/>
          <p:nvPr/>
        </p:nvSpPr>
        <p:spPr>
          <a:xfrm>
            <a:off x="1476360" y="189000"/>
            <a:ext cx="6095520" cy="703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25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000" spc="-1" strike="noStrike">
                <a:solidFill>
                  <a:srgbClr val="000000"/>
                </a:solidFill>
                <a:latin typeface="Tahoma"/>
                <a:ea typeface="DejaVu Sans"/>
              </a:rPr>
              <a:t>Why network?</a:t>
            </a:r>
            <a:endParaRPr b="0" lang="en-AU" sz="4000" spc="-1" strike="noStrike">
              <a:latin typeface="Arial"/>
            </a:endParaRPr>
          </a:p>
        </p:txBody>
      </p:sp>
      <p:sp>
        <p:nvSpPr>
          <p:cNvPr id="72" name="Text Box 3"/>
          <p:cNvSpPr/>
          <p:nvPr/>
        </p:nvSpPr>
        <p:spPr>
          <a:xfrm>
            <a:off x="324000" y="907920"/>
            <a:ext cx="8606880" cy="4394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174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9999"/>
                </a:solidFill>
                <a:latin typeface="Tahoma"/>
                <a:ea typeface="DejaVu Sans"/>
              </a:rPr>
              <a:t>Efficiency</a:t>
            </a:r>
            <a:r>
              <a:rPr b="0" lang="en-AU" sz="2800" spc="-1" strike="noStrike">
                <a:solidFill>
                  <a:srgbClr val="000000"/>
                </a:solidFill>
                <a:latin typeface="Tahoma"/>
                <a:ea typeface="DejaVu Sans"/>
              </a:rPr>
              <a:t> – Better, faster communication – email, videoconferencing</a:t>
            </a:r>
            <a:endParaRPr b="0" lang="en-AU" sz="2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1749"/>
              </a:spcBef>
              <a:buClr>
                <a:srgbClr val="000000"/>
              </a:buClr>
              <a:buFont typeface="Tahoma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Tahoma"/>
                <a:ea typeface="DejaVu Sans"/>
              </a:rPr>
              <a:t>Cost savings (email vs phone calls, physical travel), </a:t>
            </a:r>
            <a:endParaRPr b="0" lang="en-AU" sz="2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1749"/>
              </a:spcBef>
              <a:buClr>
                <a:srgbClr val="000000"/>
              </a:buClr>
              <a:buFont typeface="Tahoma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Tahoma"/>
                <a:ea typeface="DejaVu Sans"/>
              </a:rPr>
              <a:t>Staff savings (e.g. networked helpdesk),</a:t>
            </a:r>
            <a:endParaRPr b="0" lang="en-AU" sz="2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1749"/>
              </a:spcBef>
              <a:buClr>
                <a:srgbClr val="000000"/>
              </a:buClr>
              <a:buFont typeface="Tahoma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Tahoma"/>
                <a:ea typeface="DejaVu Sans"/>
              </a:rPr>
              <a:t>Equipment savings: printers, internet connections, internet cache, CD drives</a:t>
            </a: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74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9999"/>
                </a:solidFill>
                <a:latin typeface="Tahoma"/>
                <a:ea typeface="DejaVu Sans"/>
              </a:rPr>
              <a:t>Effectiveness</a:t>
            </a:r>
            <a:r>
              <a:rPr b="0" lang="en-AU" sz="2800" spc="-1" strike="noStrike">
                <a:solidFill>
                  <a:srgbClr val="000000"/>
                </a:solidFill>
                <a:latin typeface="Tahoma"/>
                <a:ea typeface="DejaVu Sans"/>
              </a:rPr>
              <a:t> – collaborative work is easier, access to resources is broader, group calendaring</a:t>
            </a:r>
            <a:endParaRPr b="0" lang="en-A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lide Number Placeholder 3"/>
          <p:cNvSpPr/>
          <p:nvPr/>
        </p:nvSpPr>
        <p:spPr>
          <a:xfrm>
            <a:off x="6553080" y="6245280"/>
            <a:ext cx="2133360" cy="475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18CDCCE3-BA55-4DF6-B69D-D2E1FEB5961C}" type="slidenum">
              <a:rPr b="0" lang="en-AU" sz="1400" spc="-1" strike="noStrike">
                <a:solidFill>
                  <a:srgbClr val="000000"/>
                </a:solidFill>
                <a:latin typeface="Arial"/>
                <a:ea typeface="DejaVu Sans"/>
              </a:rPr>
              <a:t>&lt;number&gt;</a:t>
            </a:fld>
            <a:endParaRPr b="0" lang="en-AU" sz="1400" spc="-1" strike="noStrike">
              <a:latin typeface="Arial"/>
            </a:endParaRPr>
          </a:p>
        </p:txBody>
      </p:sp>
      <p:sp>
        <p:nvSpPr>
          <p:cNvPr id="74" name="Text Box 2"/>
          <p:cNvSpPr/>
          <p:nvPr/>
        </p:nvSpPr>
        <p:spPr>
          <a:xfrm>
            <a:off x="1476360" y="189000"/>
            <a:ext cx="6095520" cy="703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2500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000" spc="-1" strike="noStrike">
                <a:solidFill>
                  <a:srgbClr val="000000"/>
                </a:solidFill>
                <a:latin typeface="Tahoma"/>
                <a:ea typeface="DejaVu Sans"/>
              </a:rPr>
              <a:t>Why network?</a:t>
            </a:r>
            <a:endParaRPr b="0" lang="en-AU" sz="4000" spc="-1" strike="noStrike">
              <a:latin typeface="Arial"/>
            </a:endParaRPr>
          </a:p>
        </p:txBody>
      </p:sp>
      <p:sp>
        <p:nvSpPr>
          <p:cNvPr id="75" name="Text Box 3"/>
          <p:cNvSpPr/>
          <p:nvPr/>
        </p:nvSpPr>
        <p:spPr>
          <a:xfrm>
            <a:off x="179280" y="907920"/>
            <a:ext cx="8607240" cy="3950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174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9999"/>
                </a:solidFill>
                <a:latin typeface="Tahoma"/>
                <a:ea typeface="DejaVu Sans"/>
              </a:rPr>
              <a:t>Management </a:t>
            </a:r>
            <a:r>
              <a:rPr b="0" lang="en-AU" sz="2800" spc="-1" strike="noStrike">
                <a:solidFill>
                  <a:srgbClr val="000000"/>
                </a:solidFill>
                <a:latin typeface="Tahoma"/>
                <a:ea typeface="DejaVu Sans"/>
              </a:rPr>
              <a:t>- control over internet &amp; printing, staff monitoring</a:t>
            </a: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74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9999"/>
                </a:solidFill>
                <a:latin typeface="Tahoma"/>
                <a:ea typeface="DejaVu Sans"/>
              </a:rPr>
              <a:t>Company</a:t>
            </a:r>
            <a:r>
              <a:rPr b="0" lang="en-AU" sz="2800" spc="-1" strike="noStrike">
                <a:solidFill>
                  <a:srgbClr val="000000"/>
                </a:solidFill>
                <a:latin typeface="Tahoma"/>
                <a:ea typeface="DejaVu Sans"/>
              </a:rPr>
              <a:t> </a:t>
            </a:r>
            <a:r>
              <a:rPr b="0" lang="en-AU" sz="2800" spc="-1" strike="noStrike">
                <a:solidFill>
                  <a:srgbClr val="009999"/>
                </a:solidFill>
                <a:latin typeface="Tahoma"/>
                <a:ea typeface="DejaVu Sans"/>
              </a:rPr>
              <a:t>image</a:t>
            </a:r>
            <a:r>
              <a:rPr b="0" lang="en-AU" sz="2800" spc="-1" strike="noStrike">
                <a:solidFill>
                  <a:srgbClr val="000000"/>
                </a:solidFill>
                <a:latin typeface="Tahoma"/>
                <a:ea typeface="DejaVu Sans"/>
              </a:rPr>
              <a:t> </a:t>
            </a:r>
            <a:r>
              <a:rPr b="0" lang="en-AU" sz="2800" spc="-1" strike="noStrike">
                <a:solidFill>
                  <a:srgbClr val="009999"/>
                </a:solidFill>
                <a:latin typeface="Tahoma"/>
                <a:ea typeface="DejaVu Sans"/>
              </a:rPr>
              <a:t>and “reach”</a:t>
            </a:r>
            <a:r>
              <a:rPr b="0" lang="en-AU" sz="2800" spc="-1" strike="noStrike">
                <a:solidFill>
                  <a:srgbClr val="000000"/>
                </a:solidFill>
                <a:latin typeface="Tahoma"/>
                <a:ea typeface="DejaVu Sans"/>
              </a:rPr>
              <a:t> – internet visibility makes any company international and accessible and “with it”</a:t>
            </a: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74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9999"/>
                </a:solidFill>
                <a:latin typeface="Tahoma"/>
                <a:ea typeface="DejaVu Sans"/>
              </a:rPr>
              <a:t>Customer service</a:t>
            </a:r>
            <a:r>
              <a:rPr b="0" lang="en-AU" sz="2800" spc="-1" strike="noStrike">
                <a:solidFill>
                  <a:srgbClr val="000000"/>
                </a:solidFill>
                <a:latin typeface="Tahoma"/>
                <a:ea typeface="DejaVu Sans"/>
              </a:rPr>
              <a:t> – many more ways to help customers (e.g. FAQ, downloads, online advice, email contact)</a:t>
            </a:r>
            <a:endParaRPr b="0" lang="en-A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Arial"/>
              </a:rPr>
              <a:t>Types of networks </a:t>
            </a:r>
            <a:br/>
            <a:endParaRPr b="0" lang="en-AU" sz="4400" spc="-1" strike="noStrike">
              <a:latin typeface="Arial"/>
            </a:endParaRPr>
          </a:p>
        </p:txBody>
      </p:sp>
      <p:sp>
        <p:nvSpPr>
          <p:cNvPr id="77" name=""/>
          <p:cNvSpPr/>
          <p:nvPr/>
        </p:nvSpPr>
        <p:spPr>
          <a:xfrm>
            <a:off x="457200" y="1268280"/>
            <a:ext cx="8229240" cy="485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98000"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Arial"/>
              </a:rPr>
              <a:t>LAN = </a:t>
            </a:r>
            <a:r>
              <a:rPr b="1" lang="en-AU" sz="3200" spc="-1" strike="noStrike">
                <a:solidFill>
                  <a:srgbClr val="000000"/>
                </a:solidFill>
                <a:latin typeface="Arial"/>
              </a:rPr>
              <a:t>L</a:t>
            </a:r>
            <a:r>
              <a:rPr b="0" lang="en-AU" sz="3200" spc="-1" strike="noStrike">
                <a:solidFill>
                  <a:srgbClr val="000000"/>
                </a:solidFill>
                <a:latin typeface="Arial"/>
              </a:rPr>
              <a:t>ocal </a:t>
            </a:r>
            <a:r>
              <a:rPr b="1" lang="en-AU" sz="3200" spc="-1" strike="noStrike">
                <a:solidFill>
                  <a:srgbClr val="000000"/>
                </a:solidFill>
                <a:latin typeface="Arial"/>
              </a:rPr>
              <a:t>A</a:t>
            </a:r>
            <a:r>
              <a:rPr b="0" lang="en-AU" sz="3200" spc="-1" strike="noStrike">
                <a:solidFill>
                  <a:srgbClr val="000000"/>
                </a:solidFill>
                <a:latin typeface="Arial"/>
              </a:rPr>
              <a:t>rea </a:t>
            </a:r>
            <a:r>
              <a:rPr b="1" lang="en-AU" sz="3200" spc="-1" strike="noStrike">
                <a:solidFill>
                  <a:srgbClr val="000000"/>
                </a:solidFill>
                <a:latin typeface="Arial"/>
              </a:rPr>
              <a:t>N</a:t>
            </a:r>
            <a:r>
              <a:rPr b="0" lang="en-AU" sz="3200" spc="-1" strike="noStrike">
                <a:solidFill>
                  <a:srgbClr val="000000"/>
                </a:solidFill>
                <a:latin typeface="Arial"/>
              </a:rPr>
              <a:t>etwork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Arial"/>
              </a:rPr>
              <a:t>Geographically limited in size.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Arial"/>
              </a:rPr>
              <a:t>Usually in a single building or on a single site.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Arial"/>
              </a:rPr>
              <a:t>Spread limited to a few hundred metres.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275"/>
              </a:spcBef>
              <a:tabLst>
                <a:tab algn="l" pos="0"/>
              </a:tabLst>
            </a:pP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Arial"/>
              </a:rPr>
              <a:t>e.g. the computers in the McKinnon branch of the Commonwealth bank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Arial"/>
              </a:rPr>
              <a:t>Size 2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79" name="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Arial"/>
              </a:rPr>
              <a:t>WAN = </a:t>
            </a:r>
            <a:r>
              <a:rPr b="1" lang="en-AU" sz="3200" spc="-1" strike="noStrike">
                <a:solidFill>
                  <a:srgbClr val="000000"/>
                </a:solidFill>
                <a:latin typeface="Arial"/>
              </a:rPr>
              <a:t>W</a:t>
            </a:r>
            <a:r>
              <a:rPr b="0" lang="en-AU" sz="3200" spc="-1" strike="noStrike">
                <a:solidFill>
                  <a:srgbClr val="000000"/>
                </a:solidFill>
                <a:latin typeface="Arial"/>
              </a:rPr>
              <a:t>ide </a:t>
            </a:r>
            <a:r>
              <a:rPr b="1" lang="en-AU" sz="3200" spc="-1" strike="noStrike">
                <a:solidFill>
                  <a:srgbClr val="000000"/>
                </a:solidFill>
                <a:latin typeface="Arial"/>
              </a:rPr>
              <a:t>A</a:t>
            </a:r>
            <a:r>
              <a:rPr b="0" lang="en-AU" sz="3200" spc="-1" strike="noStrike">
                <a:solidFill>
                  <a:srgbClr val="000000"/>
                </a:solidFill>
                <a:latin typeface="Arial"/>
              </a:rPr>
              <a:t>rea </a:t>
            </a:r>
            <a:r>
              <a:rPr b="1" lang="en-AU" sz="3200" spc="-1" strike="noStrike">
                <a:solidFill>
                  <a:srgbClr val="000000"/>
                </a:solidFill>
                <a:latin typeface="Arial"/>
              </a:rPr>
              <a:t>N</a:t>
            </a:r>
            <a:r>
              <a:rPr b="0" lang="en-AU" sz="3200" spc="-1" strike="noStrike">
                <a:solidFill>
                  <a:srgbClr val="000000"/>
                </a:solidFill>
                <a:latin typeface="Arial"/>
              </a:rPr>
              <a:t>etwork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Arial"/>
              </a:rPr>
              <a:t>Geographically widespread (e.g. across cities, states, countries)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Arial"/>
              </a:rPr>
              <a:t>Usually made up of interconnected LANs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Arial"/>
              </a:rPr>
              <a:t>E.g. the interconnected LANs of every branch of the Commonwealth Bank in Australia.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Arial"/>
              </a:rPr>
              <a:t>Size 3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81" name="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Arial"/>
              </a:rPr>
              <a:t>The Internet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Arial"/>
              </a:rPr>
              <a:t>What you get when WANs join together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Arial"/>
              </a:rPr>
              <a:t>There is nothing that is “the internet” except for the computers that are interconnected at any single moment 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5006</TotalTime>
  <Application>LibreOffice/7.2.2.2$Windows_X86_64 LibreOffice_project/02b2acce88a210515b4a5bb2e46cbfb63fe97d56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2003-02-17T13:13:48Z</dcterms:created>
  <dc:creator>kel</dc:creator>
  <dc:description/>
  <dc:language>en-AU</dc:language>
  <cp:lastModifiedBy>Mark Kelly</cp:lastModifiedBy>
  <dcterms:modified xsi:type="dcterms:W3CDTF">2022-01-25T09:44:17Z</dcterms:modified>
  <cp:revision>57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