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9.jpeg" ContentType="image/jpeg"/>
  <Override PartName="/ppt/media/image10.jpeg" ContentType="image/jpeg"/>
  <Override PartName="/ppt/media/image12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jpeg" ContentType="image/jpeg"/>
  <Override PartName="/ppt/media/image23.gif" ContentType="image/gif"/>
  <Override PartName="/ppt/media/image19.jpeg" ContentType="image/jpeg"/>
  <Override PartName="/ppt/media/image20.jpeg" ContentType="image/jpeg"/>
  <Override PartName="/ppt/media/image21.png" ContentType="image/png"/>
  <Override PartName="/ppt/media/image22.jpeg" ContentType="image/jpeg"/>
  <Override PartName="/ppt/media/image24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4.gif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gantt9b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0" y="540360"/>
            <a:ext cx="9143280" cy="2664720"/>
          </a:xfrm>
          <a:prstGeom prst="rect">
            <a:avLst/>
          </a:prstGeom>
          <a:ln w="0">
            <a:noFill/>
          </a:ln>
        </p:spPr>
      </p:pic>
      <p:sp>
        <p:nvSpPr>
          <p:cNvPr id="77" name="Text Box 4"/>
          <p:cNvSpPr/>
          <p:nvPr/>
        </p:nvSpPr>
        <p:spPr>
          <a:xfrm>
            <a:off x="5832720" y="5040000"/>
            <a:ext cx="3310920" cy="18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901"/>
              </a:spcBef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Applied Computing Slideshows</a:t>
            </a:r>
            <a:endParaRPr b="0" lang="en-A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901"/>
              </a:spcBef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by Mark Kelly</a:t>
            </a:r>
            <a:endParaRPr b="0" lang="en-A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901"/>
              </a:spcBef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vcedata.com</a:t>
            </a:r>
            <a:endParaRPr b="0" lang="en-A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901"/>
              </a:spcBef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mark@vcedata.com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78" name="Text Box 5"/>
          <p:cNvSpPr/>
          <p:nvPr/>
        </p:nvSpPr>
        <p:spPr>
          <a:xfrm>
            <a:off x="539640" y="4063680"/>
            <a:ext cx="5400000" cy="2055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449"/>
              </a:spcBef>
            </a:pPr>
            <a:r>
              <a:rPr b="0" lang="en-AU" sz="12900" spc="-1" strike="noStrike">
                <a:solidFill>
                  <a:srgbClr val="ff0000"/>
                </a:solidFill>
                <a:latin typeface="Curlz MT"/>
                <a:ea typeface="DejaVu Sans"/>
              </a:rPr>
              <a:t>Gantt</a:t>
            </a:r>
            <a:endParaRPr b="0" lang="en-AU" sz="12900" spc="-1" strike="noStrike">
              <a:latin typeface="Arial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60" y="3462480"/>
            <a:ext cx="5219280" cy="103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800" spc="-1" strike="noStrike">
                <a:solidFill>
                  <a:srgbClr val="c9211e"/>
                </a:solidFill>
                <a:latin typeface="Gigi"/>
              </a:rPr>
              <a:t>Having Fun with</a:t>
            </a:r>
            <a:endParaRPr b="0" lang="en-A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0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A01160F2-F823-4516-ADDC-307D67AD1EA7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Making a Gantt chart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8880" cy="60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Step 1 – list all of the tasks in the project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23" name="Picture 4" descr="Snap000"/>
          <p:cNvPicPr/>
          <p:nvPr/>
        </p:nvPicPr>
        <p:blipFill>
          <a:blip r:embed="rId1"/>
          <a:stretch/>
        </p:blipFill>
        <p:spPr>
          <a:xfrm>
            <a:off x="899640" y="2493000"/>
            <a:ext cx="6857280" cy="358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8897ADB3-25F4-49FF-9CF3-6F9108063442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Making a Gantt chart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8880" cy="60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Step 2 – add task durations. 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27" name="Picture 5" descr="Snap001"/>
          <p:cNvPicPr/>
          <p:nvPr/>
        </p:nvPicPr>
        <p:blipFill>
          <a:blip r:embed="rId1"/>
          <a:stretch/>
        </p:blipFill>
        <p:spPr>
          <a:xfrm>
            <a:off x="1908000" y="2489040"/>
            <a:ext cx="5028480" cy="237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17FA7494-292E-49D4-8EB3-5FCC652EB143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628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Making a Gantt chart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0" name="Rectangle 3"/>
          <p:cNvSpPr/>
          <p:nvPr/>
        </p:nvSpPr>
        <p:spPr>
          <a:xfrm>
            <a:off x="457200" y="1196640"/>
            <a:ext cx="8228880" cy="22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Skill and industry-experience guide the choice of task durations.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1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But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real-world events usually mess with predicted durations…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31" name="Picture 4" descr=""/>
          <p:cNvPicPr/>
          <p:nvPr/>
        </p:nvPicPr>
        <p:blipFill>
          <a:blip r:embed="rId1"/>
          <a:stretch/>
        </p:blipFill>
        <p:spPr>
          <a:xfrm>
            <a:off x="2555640" y="3429000"/>
            <a:ext cx="3128400" cy="309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631C7B7F-D9CA-4A3A-9BA1-239E4608453D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628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Making a Gantt chart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4" name="Rectangle 3"/>
          <p:cNvSpPr/>
          <p:nvPr/>
        </p:nvSpPr>
        <p:spPr>
          <a:xfrm>
            <a:off x="457200" y="1196640"/>
            <a:ext cx="8228880" cy="47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Charts must be </a:t>
            </a:r>
            <a:r>
              <a:rPr b="1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adjusted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to reflect real-world progress.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Your SAC must contain evidence of such adjustments.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35" name="Picture 2" descr="Image result for adjustment"/>
          <p:cNvPicPr/>
          <p:nvPr/>
        </p:nvPicPr>
        <p:blipFill>
          <a:blip r:embed="rId1"/>
          <a:stretch/>
        </p:blipFill>
        <p:spPr>
          <a:xfrm>
            <a:off x="2988000" y="3357000"/>
            <a:ext cx="2856960" cy="285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EEF35D96-9D74-4865-836C-17CFFA6A4CC3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628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Making a Gantt chart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8" name="Rectangle 3"/>
          <p:cNvSpPr/>
          <p:nvPr/>
        </p:nvSpPr>
        <p:spPr>
          <a:xfrm>
            <a:off x="457200" y="1196640"/>
            <a:ext cx="8228880" cy="47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Using the </a:t>
            </a:r>
            <a:r>
              <a:rPr b="0" i="1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right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software makes chart adjustments easy.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More on software choices later…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A0A64639-BF56-4FF5-BA85-70FE34528613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Making a Gantt chart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57200" y="1341360"/>
            <a:ext cx="8228880" cy="1007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Step 3 – add </a:t>
            </a:r>
            <a:r>
              <a:rPr b="0" i="1" lang="en-AU" sz="3200" spc="-1" strike="noStrike">
                <a:solidFill>
                  <a:srgbClr val="000000"/>
                </a:solidFill>
                <a:latin typeface="Arial"/>
              </a:rPr>
              <a:t>dependencies 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(which tasks cannot start before another task finishes)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42" name="Picture 8" descr="Snap004"/>
          <p:cNvPicPr/>
          <p:nvPr/>
        </p:nvPicPr>
        <p:blipFill>
          <a:blip r:embed="rId1"/>
          <a:stretch/>
        </p:blipFill>
        <p:spPr>
          <a:xfrm>
            <a:off x="992160" y="2614680"/>
            <a:ext cx="7158960" cy="210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CE3A267D-5F21-4D2A-BE78-00EBB03945F2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561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Dependencies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5" name="Text Box 4"/>
          <p:cNvSpPr/>
          <p:nvPr/>
        </p:nvSpPr>
        <p:spPr>
          <a:xfrm>
            <a:off x="539640" y="3624120"/>
            <a:ext cx="8279640" cy="32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arrows indicate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dependencies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Task 1 is a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predecessor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of task 2 – i.e. task 2 cannot start before task 1 ends.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Task 3 is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dependent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on task 2.  Task 7 is dependent on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two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other tasks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Electrics, plumbing and landscaping are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concurrent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tasks and can happen at the same time, so they overlap on the chart.  All 3 can start after task 4 ends.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Painting must wait for both electrics and plumbing to be finished.</a:t>
            </a:r>
            <a:endParaRPr b="0" lang="en-A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Task 9 has zero duration, and is a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milestone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0" lang="en-AU" sz="1800" spc="-1" strike="noStrike">
              <a:latin typeface="Arial"/>
            </a:endParaRPr>
          </a:p>
        </p:txBody>
      </p:sp>
      <p:pic>
        <p:nvPicPr>
          <p:cNvPr id="146" name="Picture 5" descr="Snap004"/>
          <p:cNvPicPr/>
          <p:nvPr/>
        </p:nvPicPr>
        <p:blipFill>
          <a:blip r:embed="rId1"/>
          <a:stretch/>
        </p:blipFill>
        <p:spPr>
          <a:xfrm>
            <a:off x="899640" y="1124640"/>
            <a:ext cx="7158960" cy="210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C070B46C-D6BA-4CA3-8C42-3568C90B7169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84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Scope in 2016-2019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9" name="Text Box 4"/>
          <p:cNvSpPr/>
          <p:nvPr/>
        </p:nvSpPr>
        <p:spPr>
          <a:xfrm>
            <a:off x="611640" y="1196640"/>
            <a:ext cx="827964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You need to know the terms </a:t>
            </a: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dependency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milestone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term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predecessor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is handy to know, but probably won’t appear on the exam.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concept or term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critical path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will never be examined.</a:t>
            </a:r>
            <a:endParaRPr b="0" lang="en-AU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Understanding the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concept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of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slack time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is recommended, even if the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term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will not appear on exams…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3E0B5B59-3C9E-420F-B259-C2A3E73F5705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395280" y="2781360"/>
            <a:ext cx="8228880" cy="3311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Slack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 is the amount of time a task can run overtime before it affects other tasks.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Task 6 can take an extra day and a half before it affects the project’s end date, so each has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1.5 day’s slack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If a task runs overtime and it has no slack, the start dates of following tasks will be affected.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152" name="Picture 3" descr="Snap005"/>
          <p:cNvPicPr/>
          <p:nvPr/>
        </p:nvPicPr>
        <p:blipFill>
          <a:blip r:embed="rId1"/>
          <a:stretch/>
        </p:blipFill>
        <p:spPr>
          <a:xfrm>
            <a:off x="1042920" y="393840"/>
            <a:ext cx="6660360" cy="209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4E8AD143-0DFD-44B0-9712-2F9EDCD439D8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395280" y="2781360"/>
            <a:ext cx="8228880" cy="3311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The diamond shape indicates a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milestone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Used to monitor whether a project is on schedule or not. E.g. “The enter project must be finished by 9 September.”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A milestone is an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event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, not a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task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– a point of major progress in the project.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155" name="Picture 3" descr="Snap005"/>
          <p:cNvPicPr/>
          <p:nvPr/>
        </p:nvPicPr>
        <p:blipFill>
          <a:blip r:embed="rId1"/>
          <a:stretch/>
        </p:blipFill>
        <p:spPr>
          <a:xfrm>
            <a:off x="1042920" y="393840"/>
            <a:ext cx="6660360" cy="209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1CB9383D-4F3B-4186-A596-5C0CAA8B382B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Well, “fun” might be optimistic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57200" y="1484280"/>
            <a:ext cx="8228880" cy="60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At least they’re more fun than </a:t>
            </a:r>
            <a:r>
              <a:rPr b="0" i="1" lang="en-AU" sz="3200" spc="-1" strike="noStrike">
                <a:solidFill>
                  <a:srgbClr val="000000"/>
                </a:solidFill>
                <a:latin typeface="Arial"/>
              </a:rPr>
              <a:t>this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…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83" name="Picture 4" descr="freak"/>
          <p:cNvPicPr/>
          <p:nvPr/>
        </p:nvPicPr>
        <p:blipFill>
          <a:blip r:embed="rId1"/>
          <a:stretch/>
        </p:blipFill>
        <p:spPr>
          <a:xfrm>
            <a:off x="2843280" y="2203560"/>
            <a:ext cx="3196440" cy="432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0B37AEFD-30B9-4329-9984-37C5F86ECCB2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395280" y="1340640"/>
            <a:ext cx="8352360" cy="4751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Milestones are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events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, not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tasks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– they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</a:rPr>
              <a:t>happen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, but no time or work is required to accomplish them.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They are points of major progress in the project.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They usually refer to the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start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 or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end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 of major tasks or groups of tasks. 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end-date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 is the major milestone of any project.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Milestones are created as tasks with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zero duration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 and </a:t>
            </a: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no resources 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(e.g. staffing).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777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Milestones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E6A782EB-BCAE-4FEF-BC8B-007E01B8BE83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Jokerman"/>
              </a:rPr>
              <a:t>Real Exam Questions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2195640" y="1917000"/>
            <a:ext cx="4019400" cy="2533320"/>
          </a:xfrm>
          <a:prstGeom prst="rect">
            <a:avLst/>
          </a:prstGeom>
          <a:ln w="0">
            <a:noFill/>
          </a:ln>
        </p:spPr>
      </p:pic>
      <p:sp>
        <p:nvSpPr>
          <p:cNvPr id="162" name="TextBox 3"/>
          <p:cNvSpPr/>
          <p:nvPr/>
        </p:nvSpPr>
        <p:spPr>
          <a:xfrm>
            <a:off x="323640" y="1417680"/>
            <a:ext cx="72000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Informatics 2016 – A11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63" name="Rectangle 4"/>
          <p:cNvSpPr/>
          <p:nvPr/>
        </p:nvSpPr>
        <p:spPr>
          <a:xfrm>
            <a:off x="2016360" y="4679280"/>
            <a:ext cx="4571280" cy="179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For the Gantt chart shown above, a delay in the completion of Task D by one day will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a. have no effect on Task E.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b. delay only Task E by one day.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c. delay only Task F by one day.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d. delay both tasks E and F by one day. 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E1E57770-75F8-4264-915D-929D995755EA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Jokerman"/>
              </a:rPr>
              <a:t>Real Exam Questions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66" name="Picture 2" descr=""/>
          <p:cNvPicPr/>
          <p:nvPr/>
        </p:nvPicPr>
        <p:blipFill>
          <a:blip r:embed="rId1"/>
          <a:stretch/>
        </p:blipFill>
        <p:spPr>
          <a:xfrm>
            <a:off x="2195640" y="1917000"/>
            <a:ext cx="4019400" cy="2533320"/>
          </a:xfrm>
          <a:prstGeom prst="rect">
            <a:avLst/>
          </a:prstGeom>
          <a:ln w="0">
            <a:noFill/>
          </a:ln>
        </p:spPr>
      </p:pic>
      <p:sp>
        <p:nvSpPr>
          <p:cNvPr id="167" name="TextBox 3"/>
          <p:cNvSpPr/>
          <p:nvPr/>
        </p:nvSpPr>
        <p:spPr>
          <a:xfrm>
            <a:off x="323640" y="1417680"/>
            <a:ext cx="72000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Informatics 2016 – A11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68" name="Rectangle 4"/>
          <p:cNvSpPr/>
          <p:nvPr/>
        </p:nvSpPr>
        <p:spPr>
          <a:xfrm>
            <a:off x="2016360" y="4679280"/>
            <a:ext cx="4571280" cy="20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For the Gantt chart shown above, a delay in the completion of Task D by one day will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a. have no effect on Task E.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b. delay only Task E by one day.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c. delay only Task F by one day.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600" spc="-1" strike="noStrike">
                <a:solidFill>
                  <a:srgbClr val="000000"/>
                </a:solidFill>
                <a:latin typeface="Arial"/>
                <a:ea typeface="DejaVu Sans"/>
              </a:rPr>
              <a:t>d. delay both tasks E and F by one day. 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AU" sz="1600" spc="-1" strike="noStrike">
                <a:solidFill>
                  <a:srgbClr val="ff0000"/>
                </a:solidFill>
                <a:latin typeface="Arial"/>
                <a:ea typeface="DejaVu Sans"/>
              </a:rPr>
              <a:t>Answer is A. Why?</a:t>
            </a:r>
            <a:endParaRPr b="0" lang="en-A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4761D097-C57F-4F79-9255-2DF83ED31F3E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2003 Exam  Multichoice Q16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1527120" y="3755880"/>
            <a:ext cx="6212880" cy="284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Is Task D is a predecessor for :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(A) Tasks E &amp; F?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(B) Tasks B &amp; C?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(C) Tasks C &amp; F?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(D) Tasks B &amp; E?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72" name="Picture 4" descr="q16"/>
          <p:cNvPicPr/>
          <p:nvPr/>
        </p:nvPicPr>
        <p:blipFill>
          <a:blip r:embed="rId1"/>
          <a:stretch/>
        </p:blipFill>
        <p:spPr>
          <a:xfrm>
            <a:off x="1641600" y="1413000"/>
            <a:ext cx="5809680" cy="199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33E6F905-0799-4C19-AE41-A522490B1963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2003 Exam Multichoice Q16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75" name="Rectangle 4"/>
          <p:cNvSpPr/>
          <p:nvPr/>
        </p:nvSpPr>
        <p:spPr>
          <a:xfrm>
            <a:off x="684360" y="3645000"/>
            <a:ext cx="7992360" cy="269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8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No dependency arrows – be prepared for this in exam questions.  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Assume that any task that does not start on day 1 </a:t>
            </a:r>
            <a:r>
              <a:rPr b="1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must</a:t>
            </a: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 be dependent on some other task. 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Which tasks are dependent on task D?  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8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ff0000"/>
                </a:solidFill>
                <a:latin typeface="Arial"/>
                <a:ea typeface="DejaVu Sans"/>
              </a:rPr>
              <a:t>Find the tasks that start as soon as task D has finished… E and F. So the answer is [A].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176" name="Picture 5" descr="q16"/>
          <p:cNvPicPr/>
          <p:nvPr/>
        </p:nvPicPr>
        <p:blipFill>
          <a:blip r:embed="rId1"/>
          <a:stretch/>
        </p:blipFill>
        <p:spPr>
          <a:xfrm>
            <a:off x="1641600" y="1293840"/>
            <a:ext cx="5809680" cy="199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Gantt tools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Study design says that Gantt charts (‘project plans’) </a:t>
            </a:r>
            <a:r>
              <a:rPr b="1" lang="en-AU" sz="3200" spc="-1" strike="noStrike">
                <a:solidFill>
                  <a:srgbClr val="000000"/>
                </a:solidFill>
                <a:latin typeface="Arial"/>
              </a:rPr>
              <a:t>must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 be created with software. Not hand-drawn!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F8EF8FE0-569E-4142-98B2-121214917D73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pic>
        <p:nvPicPr>
          <p:cNvPr id="180" name="Picture 2" descr="Gantt Chart"/>
          <p:cNvPicPr/>
          <p:nvPr/>
        </p:nvPicPr>
        <p:blipFill>
          <a:blip r:embed="rId1"/>
          <a:stretch/>
        </p:blipFill>
        <p:spPr>
          <a:xfrm>
            <a:off x="1403640" y="3359520"/>
            <a:ext cx="6442920" cy="295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Gantt tools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1" lang="en-AU" sz="3200" spc="-1" strike="noStrike">
                <a:solidFill>
                  <a:srgbClr val="000000"/>
                </a:solidFill>
                <a:latin typeface="Arial"/>
              </a:rPr>
              <a:t>Excel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 is possible but NOT recommended.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Dependency arrows are nearly impossible.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Updating charts is a major pain because tasks are not logically connected. Changing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</a:rPr>
              <a:t>one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 task means manually adjusting several others.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A69A1332-0A08-41DC-9BB3-46C499268E86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pic>
        <p:nvPicPr>
          <p:cNvPr id="184" name="Picture 4" descr="q16"/>
          <p:cNvPicPr/>
          <p:nvPr/>
        </p:nvPicPr>
        <p:blipFill>
          <a:blip r:embed="rId1"/>
          <a:stretch/>
        </p:blipFill>
        <p:spPr>
          <a:xfrm>
            <a:off x="1691640" y="4754520"/>
            <a:ext cx="4535640" cy="1553760"/>
          </a:xfrm>
          <a:prstGeom prst="rect">
            <a:avLst/>
          </a:prstGeom>
          <a:ln w="0">
            <a:noFill/>
          </a:ln>
        </p:spPr>
      </p:pic>
      <p:sp>
        <p:nvSpPr>
          <p:cNvPr id="185" name="TextBox 5"/>
          <p:cNvSpPr/>
          <p:nvPr/>
        </p:nvSpPr>
        <p:spPr>
          <a:xfrm>
            <a:off x="6444360" y="5404680"/>
            <a:ext cx="143928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Wingdings"/>
                <a:ea typeface="DejaVu Sans"/>
              </a:rPr>
              <a:t></a:t>
            </a:r>
            <a:r>
              <a:rPr b="0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Yuk!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/>
          </p:nvPr>
        </p:nvSpPr>
        <p:spPr>
          <a:xfrm>
            <a:off x="457200" y="33264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1" lang="en-AU" sz="3200" spc="-1" strike="noStrike">
                <a:solidFill>
                  <a:srgbClr val="000000"/>
                </a:solidFill>
                <a:latin typeface="Arial"/>
              </a:rPr>
              <a:t>GanttProject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 (free)  at ganttproject.biz</a:t>
            </a:r>
            <a:endParaRPr b="0" lang="en-AU" sz="32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A nice, simple tool. Lacks a few fancy features (e.g. allowing different working hours for different tasks) but will suit all Informatics needs.</a:t>
            </a:r>
            <a:endParaRPr b="0" lang="en-AU" sz="24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The textbook uses GanttProject for its examples.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E822C942-F861-4E05-BA5C-754ED25DB61F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pic>
        <p:nvPicPr>
          <p:cNvPr id="188" name="Picture 2" descr="Image result for ganttproject"/>
          <p:cNvPicPr/>
          <p:nvPr/>
        </p:nvPicPr>
        <p:blipFill>
          <a:blip r:embed="rId1"/>
          <a:stretch/>
        </p:blipFill>
        <p:spPr>
          <a:xfrm>
            <a:off x="1763640" y="2935440"/>
            <a:ext cx="5867280" cy="355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/>
          </p:nvPr>
        </p:nvSpPr>
        <p:spPr>
          <a:xfrm>
            <a:off x="484200" y="47664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"/>
            </a:pPr>
            <a:r>
              <a:rPr b="1" lang="en-AU" sz="2800" spc="-1" strike="noStrike">
                <a:solidFill>
                  <a:srgbClr val="000000"/>
                </a:solidFill>
                <a:latin typeface="Arial"/>
              </a:rPr>
              <a:t>Microsoft Project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. </a:t>
            </a:r>
            <a:endParaRPr b="0" lang="en-AU" sz="28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Big, fully-featured, $$$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3C5EE488-FA42-4EAD-ADF1-0A63B2D5C745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pic>
        <p:nvPicPr>
          <p:cNvPr id="191" name="Picture 2" descr="Image result for microsoft project gantt"/>
          <p:cNvPicPr/>
          <p:nvPr/>
        </p:nvPicPr>
        <p:blipFill>
          <a:blip r:embed="rId1"/>
          <a:stretch/>
        </p:blipFill>
        <p:spPr>
          <a:xfrm>
            <a:off x="827640" y="1845000"/>
            <a:ext cx="7108200" cy="423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/>
          </p:nvPr>
        </p:nvSpPr>
        <p:spPr>
          <a:xfrm>
            <a:off x="478440" y="5004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1" lang="en-AU" sz="3200" spc="-1" strike="noStrike">
                <a:solidFill>
                  <a:srgbClr val="000000"/>
                </a:solidFill>
                <a:latin typeface="Arial"/>
              </a:rPr>
              <a:t>Online Gantt creators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Dozens of sites exist, e.g.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</a:rPr>
              <a:t>Ganttpro.com</a:t>
            </a: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i="1" lang="en-AU" sz="2800" spc="-1" strike="noStrike">
                <a:solidFill>
                  <a:srgbClr val="000000"/>
                </a:solidFill>
                <a:latin typeface="Arial"/>
              </a:rPr>
              <a:t>smartsheet.com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Many are free.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Problem: charts are not portable, and must be saved and edited on the site.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Need internet access.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28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029EAD67-9556-4882-889A-3C93B19D85D1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pic>
        <p:nvPicPr>
          <p:cNvPr id="194" name="Picture 2" descr="Image result for microsoft project gantt"/>
          <p:cNvPicPr/>
          <p:nvPr/>
        </p:nvPicPr>
        <p:blipFill>
          <a:blip r:embed="rId1"/>
          <a:stretch/>
        </p:blipFill>
        <p:spPr>
          <a:xfrm>
            <a:off x="899640" y="4572000"/>
            <a:ext cx="5714280" cy="1313640"/>
          </a:xfrm>
          <a:prstGeom prst="rect">
            <a:avLst/>
          </a:prstGeom>
          <a:ln w="0">
            <a:noFill/>
          </a:ln>
        </p:spPr>
      </p:pic>
      <p:sp>
        <p:nvSpPr>
          <p:cNvPr id="195" name="TextBox 4"/>
          <p:cNvSpPr/>
          <p:nvPr/>
        </p:nvSpPr>
        <p:spPr>
          <a:xfrm>
            <a:off x="6725160" y="5179320"/>
            <a:ext cx="18716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Wingdings"/>
                <a:ea typeface="DejaVu Sans"/>
              </a:rPr>
              <a:t></a:t>
            </a:r>
            <a:r>
              <a:rPr b="0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smartsheet.com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931F1ED6-0011-449A-BD5F-3ACE039D396A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315000" y="194400"/>
            <a:ext cx="8228880" cy="96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5400" spc="-1" strike="noStrike">
                <a:solidFill>
                  <a:srgbClr val="000000"/>
                </a:solidFill>
                <a:latin typeface="Arial"/>
              </a:rPr>
              <a:t>What is Gantt</a:t>
            </a:r>
            <a:r>
              <a:rPr b="0" lang="en-AU" sz="4800" spc="-1" strike="noStrike">
                <a:solidFill>
                  <a:srgbClr val="000000"/>
                </a:solidFill>
                <a:latin typeface="Arial"/>
              </a:rPr>
              <a:t>?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86" name="Rectangle 5"/>
          <p:cNvSpPr/>
          <p:nvPr/>
        </p:nvSpPr>
        <p:spPr>
          <a:xfrm>
            <a:off x="374760" y="1268280"/>
            <a:ext cx="8228880" cy="491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Gantt charts :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are timelines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manage the tasks involved in big and complex projects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let project managers organise time, people, equipment and money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ensure the right people and equipment are in the right place and the right time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87" name="Rectangle 8"/>
          <p:cNvSpPr/>
          <p:nvPr/>
        </p:nvSpPr>
        <p:spPr>
          <a:xfrm>
            <a:off x="324000" y="3429000"/>
            <a:ext cx="8228880" cy="10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Rectangle 9"/>
          <p:cNvSpPr/>
          <p:nvPr/>
        </p:nvSpPr>
        <p:spPr>
          <a:xfrm>
            <a:off x="324000" y="4521240"/>
            <a:ext cx="8228880" cy="10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Rectangle 10"/>
          <p:cNvSpPr/>
          <p:nvPr/>
        </p:nvSpPr>
        <p:spPr>
          <a:xfrm>
            <a:off x="446040" y="5589720"/>
            <a:ext cx="8228880" cy="10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17"/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nodeType="clickEffect" fill="hold">
                      <p:stCondLst>
                        <p:cond delay="indefinite"/>
                      </p:stCondLst>
                      <p:childTnLst>
                        <p:par>
                          <p:cTn id="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23"/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Because you’ve been good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97" name="Picture 4" descr=""/>
          <p:cNvPicPr/>
          <p:nvPr/>
        </p:nvPicPr>
        <p:blipFill>
          <a:blip r:embed="rId1"/>
          <a:stretch/>
        </p:blipFill>
        <p:spPr>
          <a:xfrm>
            <a:off x="1439640" y="1628640"/>
            <a:ext cx="6264000" cy="470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0B91F6E0-3C81-461D-8081-000A709794AF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4400" spc="-1" strike="noStrike">
                <a:solidFill>
                  <a:srgbClr val="000000"/>
                </a:solidFill>
                <a:latin typeface="Arial"/>
              </a:rPr>
              <a:t>Thanks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57200" y="17118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Applied Computing Slideshows</a:t>
            </a:r>
            <a:endParaRPr b="0" lang="en-A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by Mark Kelly</a:t>
            </a:r>
            <a:endParaRPr b="0" lang="en-A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vcedata.com</a:t>
            </a:r>
            <a:endParaRPr b="0" lang="en-A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mark@vcedata.com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66C8D897-49B2-4B3E-A6EE-F5F25DD9FCEF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title"/>
          </p:nvPr>
        </p:nvSpPr>
        <p:spPr>
          <a:xfrm>
            <a:off x="323640" y="194400"/>
            <a:ext cx="8228880" cy="96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5400" spc="-1" strike="noStrike">
                <a:solidFill>
                  <a:srgbClr val="000000"/>
                </a:solidFill>
                <a:latin typeface="Arial"/>
              </a:rPr>
              <a:t>What is Gantt</a:t>
            </a:r>
            <a:r>
              <a:rPr b="0" lang="en-AU" sz="4800" spc="-1" strike="noStrike">
                <a:solidFill>
                  <a:srgbClr val="000000"/>
                </a:solidFill>
                <a:latin typeface="Arial"/>
              </a:rPr>
              <a:t>?</a:t>
            </a:r>
            <a:endParaRPr b="0" lang="en-AU" sz="4800" spc="-1" strike="noStrike">
              <a:latin typeface="Arial"/>
            </a:endParaRPr>
          </a:p>
        </p:txBody>
      </p:sp>
      <p:sp>
        <p:nvSpPr>
          <p:cNvPr id="92" name="Rectangle 5"/>
          <p:cNvSpPr/>
          <p:nvPr/>
        </p:nvSpPr>
        <p:spPr>
          <a:xfrm>
            <a:off x="374760" y="1268280"/>
            <a:ext cx="8228880" cy="491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Gantt charts :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allow managers to monitor the progress of a project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are adjusted to reflect actual project progress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93" name="Rectangle 8"/>
          <p:cNvSpPr/>
          <p:nvPr/>
        </p:nvSpPr>
        <p:spPr>
          <a:xfrm>
            <a:off x="324000" y="3429000"/>
            <a:ext cx="8228880" cy="10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Rectangle 9"/>
          <p:cNvSpPr/>
          <p:nvPr/>
        </p:nvSpPr>
        <p:spPr>
          <a:xfrm>
            <a:off x="324000" y="4521240"/>
            <a:ext cx="8228880" cy="10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Rectangle 10"/>
          <p:cNvSpPr/>
          <p:nvPr/>
        </p:nvSpPr>
        <p:spPr>
          <a:xfrm>
            <a:off x="446040" y="5589720"/>
            <a:ext cx="8228880" cy="10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nodeType="clickEffect" fill="hold">
                      <p:stCondLst>
                        <p:cond delay="indefinite"/>
                      </p:stCondLst>
                      <p:childTnLst>
                        <p:par>
                          <p:cTn id="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nodeType="clickEffect" fill="hold">
                      <p:stCondLst>
                        <p:cond delay="indefinite"/>
                      </p:stCondLst>
                      <p:childTnLst>
                        <p:par>
                          <p:cTn id="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37"/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nodeType="clickEffect" fill="hold">
                      <p:stCondLst>
                        <p:cond delay="indefinite"/>
                      </p:stCondLst>
                      <p:childTnLst>
                        <p:par>
                          <p:cTn id="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" presetSubtype="8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43"/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EE374645-C00F-4FBB-9092-F00DB736088C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title"/>
          </p:nvPr>
        </p:nvSpPr>
        <p:spPr>
          <a:xfrm>
            <a:off x="601560" y="-100080"/>
            <a:ext cx="8217720" cy="300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9600" spc="-1" strike="noStrike">
                <a:solidFill>
                  <a:srgbClr val="808080"/>
                </a:solidFill>
                <a:latin typeface="Arial"/>
              </a:rPr>
              <a:t>Gantt </a:t>
            </a:r>
            <a:br/>
            <a:r>
              <a:rPr b="0" lang="en-AU" sz="9600" spc="-1" strike="noStrike">
                <a:solidFill>
                  <a:srgbClr val="808080"/>
                </a:solidFill>
                <a:latin typeface="Arial"/>
              </a:rPr>
              <a:t>Charts</a:t>
            </a:r>
            <a:endParaRPr b="0" lang="en-AU" sz="9600" spc="-1" strike="noStrike">
              <a:latin typeface="Arial"/>
            </a:endParaRPr>
          </a:p>
        </p:txBody>
      </p:sp>
      <p:sp>
        <p:nvSpPr>
          <p:cNvPr id="98" name="Text Box 4"/>
          <p:cNvSpPr/>
          <p:nvPr/>
        </p:nvSpPr>
        <p:spPr>
          <a:xfrm>
            <a:off x="2627280" y="2708280"/>
            <a:ext cx="40316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1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Henry Laurence Gantt</a:t>
            </a:r>
            <a:r>
              <a:rPr b="0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 (1861-1919)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9" name="Rectangle 5"/>
          <p:cNvSpPr/>
          <p:nvPr/>
        </p:nvSpPr>
        <p:spPr>
          <a:xfrm>
            <a:off x="554040" y="-141120"/>
            <a:ext cx="8217720" cy="300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9600" spc="-1" strike="noStrike">
                <a:solidFill>
                  <a:srgbClr val="ffffff"/>
                </a:solidFill>
                <a:latin typeface="Arial"/>
                <a:ea typeface="DejaVu Sans"/>
              </a:rPr>
              <a:t>Gantt </a:t>
            </a:r>
            <a:br/>
            <a:r>
              <a:rPr b="0" lang="en-AU" sz="9600" spc="-1" strike="noStrike">
                <a:solidFill>
                  <a:srgbClr val="ffffff"/>
                </a:solidFill>
                <a:latin typeface="Arial"/>
                <a:ea typeface="DejaVu Sans"/>
              </a:rPr>
              <a:t>Charts</a:t>
            </a:r>
            <a:endParaRPr b="0" lang="en-AU" sz="9600" spc="-1" strike="noStrike">
              <a:latin typeface="Arial"/>
            </a:endParaRPr>
          </a:p>
        </p:txBody>
      </p:sp>
      <p:pic>
        <p:nvPicPr>
          <p:cNvPr id="100" name="Picture 6" descr="gantt"/>
          <p:cNvPicPr/>
          <p:nvPr/>
        </p:nvPicPr>
        <p:blipFill>
          <a:blip r:embed="rId1"/>
          <a:stretch/>
        </p:blipFill>
        <p:spPr>
          <a:xfrm>
            <a:off x="3286080" y="3357720"/>
            <a:ext cx="2940840" cy="344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516BDE9C-D103-4F70-82D2-93F815C4D8F7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title"/>
          </p:nvPr>
        </p:nvSpPr>
        <p:spPr>
          <a:xfrm>
            <a:off x="601560" y="-100080"/>
            <a:ext cx="8217720" cy="300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9600" spc="-1" strike="noStrike">
                <a:solidFill>
                  <a:srgbClr val="808080"/>
                </a:solidFill>
                <a:latin typeface="Arial"/>
              </a:rPr>
              <a:t>Gantt </a:t>
            </a:r>
            <a:br/>
            <a:r>
              <a:rPr b="0" lang="en-AU" sz="9600" spc="-1" strike="noStrike">
                <a:solidFill>
                  <a:srgbClr val="808080"/>
                </a:solidFill>
                <a:latin typeface="Arial"/>
              </a:rPr>
              <a:t>Charts</a:t>
            </a:r>
            <a:endParaRPr b="0" lang="en-AU" sz="9600" spc="-1" strike="noStrike">
              <a:latin typeface="Arial"/>
            </a:endParaRPr>
          </a:p>
        </p:txBody>
      </p:sp>
      <p:sp>
        <p:nvSpPr>
          <p:cNvPr id="103" name="Text Box 4"/>
          <p:cNvSpPr/>
          <p:nvPr/>
        </p:nvSpPr>
        <p:spPr>
          <a:xfrm>
            <a:off x="2627280" y="2708280"/>
            <a:ext cx="40316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1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Henry Laurence Gantt</a:t>
            </a:r>
            <a:r>
              <a:rPr b="0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 (1861-1919)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04" name="Rectangle 5"/>
          <p:cNvSpPr/>
          <p:nvPr/>
        </p:nvSpPr>
        <p:spPr>
          <a:xfrm>
            <a:off x="554040" y="-141120"/>
            <a:ext cx="8217720" cy="300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9600" spc="-1" strike="noStrike">
                <a:solidFill>
                  <a:srgbClr val="ffffff"/>
                </a:solidFill>
                <a:latin typeface="Arial"/>
                <a:ea typeface="DejaVu Sans"/>
              </a:rPr>
              <a:t>Gantt </a:t>
            </a:r>
            <a:br/>
            <a:r>
              <a:rPr b="0" lang="en-AU" sz="9600" spc="-1" strike="noStrike">
                <a:solidFill>
                  <a:srgbClr val="ffffff"/>
                </a:solidFill>
                <a:latin typeface="Arial"/>
                <a:ea typeface="DejaVu Sans"/>
              </a:rPr>
              <a:t>Charts</a:t>
            </a:r>
            <a:endParaRPr b="0" lang="en-AU" sz="9600" spc="-1" strike="noStrike">
              <a:latin typeface="Arial"/>
            </a:endParaRPr>
          </a:p>
        </p:txBody>
      </p:sp>
      <p:pic>
        <p:nvPicPr>
          <p:cNvPr id="105" name="Picture 6" descr="gantt"/>
          <p:cNvPicPr/>
          <p:nvPr/>
        </p:nvPicPr>
        <p:blipFill>
          <a:blip r:embed="rId1"/>
          <a:stretch/>
        </p:blipFill>
        <p:spPr>
          <a:xfrm>
            <a:off x="3286080" y="3357720"/>
            <a:ext cx="2940840" cy="3445920"/>
          </a:xfrm>
          <a:prstGeom prst="rect">
            <a:avLst/>
          </a:prstGeom>
          <a:ln w="0">
            <a:noFill/>
          </a:ln>
        </p:spPr>
      </p:pic>
      <p:sp>
        <p:nvSpPr>
          <p:cNvPr id="106" name="Speech Bubble: Oval 1"/>
          <p:cNvSpPr/>
          <p:nvPr/>
        </p:nvSpPr>
        <p:spPr>
          <a:xfrm>
            <a:off x="5652000" y="3141000"/>
            <a:ext cx="2879640" cy="1871640"/>
          </a:xfrm>
          <a:prstGeom prst="wedgeEllipseCallout">
            <a:avLst>
              <a:gd name="adj1" fmla="val -68453"/>
              <a:gd name="adj2" fmla="val 45246"/>
            </a:avLst>
          </a:prstGeom>
          <a:solidFill>
            <a:schemeClr val="tx1"/>
          </a:solidFill>
          <a:ln w="15875"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ffffff"/>
                </a:solidFill>
                <a:latin typeface="Arial"/>
                <a:ea typeface="DejaVu Sans"/>
              </a:rPr>
              <a:t>And please spell my name right.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ffffff"/>
                </a:solidFill>
                <a:latin typeface="Arial"/>
                <a:ea typeface="DejaVu Sans"/>
              </a:rPr>
              <a:t>It’s Gantt.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ffffff"/>
                </a:solidFill>
                <a:latin typeface="Arial"/>
                <a:ea typeface="DejaVu Sans"/>
              </a:rPr>
              <a:t>Not ‘Gannt’.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ffffff"/>
                </a:solidFill>
                <a:latin typeface="Arial"/>
                <a:ea typeface="DejaVu Sans"/>
              </a:rPr>
              <a:t>Not GANTT.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A04D6B26-353D-4735-9663-C66C81511685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title"/>
          </p:nvPr>
        </p:nvSpPr>
        <p:spPr>
          <a:xfrm>
            <a:off x="601560" y="-100080"/>
            <a:ext cx="8217720" cy="3009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9600" spc="-1" strike="noStrike">
                <a:solidFill>
                  <a:srgbClr val="808080"/>
                </a:solidFill>
                <a:latin typeface="Arial"/>
              </a:rPr>
              <a:t>Gantt </a:t>
            </a:r>
            <a:br/>
            <a:r>
              <a:rPr b="0" lang="en-AU" sz="9600" spc="-1" strike="noStrike">
                <a:solidFill>
                  <a:srgbClr val="808080"/>
                </a:solidFill>
                <a:latin typeface="Arial"/>
              </a:rPr>
              <a:t>Charts</a:t>
            </a:r>
            <a:endParaRPr b="0" lang="en-AU" sz="9600" spc="-1" strike="noStrike">
              <a:latin typeface="Arial"/>
            </a:endParaRPr>
          </a:p>
        </p:txBody>
      </p:sp>
      <p:sp>
        <p:nvSpPr>
          <p:cNvPr id="109" name="Text Box 4"/>
          <p:cNvSpPr/>
          <p:nvPr/>
        </p:nvSpPr>
        <p:spPr>
          <a:xfrm>
            <a:off x="2627280" y="2708280"/>
            <a:ext cx="40316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1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Henry Laurence Gantt</a:t>
            </a:r>
            <a:r>
              <a:rPr b="0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 (1861-1919)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10" name="Rectangle 5"/>
          <p:cNvSpPr/>
          <p:nvPr/>
        </p:nvSpPr>
        <p:spPr>
          <a:xfrm>
            <a:off x="554040" y="-141120"/>
            <a:ext cx="8217720" cy="300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9600" spc="-1" strike="noStrike">
                <a:solidFill>
                  <a:srgbClr val="ffffff"/>
                </a:solidFill>
                <a:latin typeface="Arial"/>
                <a:ea typeface="DejaVu Sans"/>
              </a:rPr>
              <a:t>Gantt </a:t>
            </a:r>
            <a:br/>
            <a:r>
              <a:rPr b="0" lang="en-AU" sz="9600" spc="-1" strike="noStrike">
                <a:solidFill>
                  <a:srgbClr val="ffffff"/>
                </a:solidFill>
                <a:latin typeface="Arial"/>
                <a:ea typeface="DejaVu Sans"/>
              </a:rPr>
              <a:t>Charts</a:t>
            </a:r>
            <a:endParaRPr b="0" lang="en-AU" sz="9600" spc="-1" strike="noStrike">
              <a:latin typeface="Arial"/>
            </a:endParaRPr>
          </a:p>
        </p:txBody>
      </p:sp>
      <p:pic>
        <p:nvPicPr>
          <p:cNvPr id="111" name="Picture 6" descr="gantt"/>
          <p:cNvPicPr/>
          <p:nvPr/>
        </p:nvPicPr>
        <p:blipFill>
          <a:blip r:embed="rId1"/>
          <a:stretch/>
        </p:blipFill>
        <p:spPr>
          <a:xfrm>
            <a:off x="3286080" y="3357720"/>
            <a:ext cx="2940840" cy="3445920"/>
          </a:xfrm>
          <a:prstGeom prst="rect">
            <a:avLst/>
          </a:prstGeom>
          <a:ln w="0">
            <a:noFill/>
          </a:ln>
        </p:spPr>
      </p:pic>
      <p:sp>
        <p:nvSpPr>
          <p:cNvPr id="112" name="Speech Bubble: Oval 1"/>
          <p:cNvSpPr/>
          <p:nvPr/>
        </p:nvSpPr>
        <p:spPr>
          <a:xfrm>
            <a:off x="5652000" y="3213000"/>
            <a:ext cx="2879640" cy="1655640"/>
          </a:xfrm>
          <a:prstGeom prst="wedgeEllipseCallout">
            <a:avLst>
              <a:gd name="adj1" fmla="val -68453"/>
              <a:gd name="adj2" fmla="val 45246"/>
            </a:avLst>
          </a:prstGeom>
          <a:solidFill>
            <a:schemeClr val="tx1"/>
          </a:solidFill>
          <a:ln w="15875">
            <a:solidFill>
              <a:srgbClr val="8aa5a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ffffff"/>
                </a:solidFill>
                <a:latin typeface="Arial"/>
                <a:ea typeface="DejaVu Sans"/>
              </a:rPr>
              <a:t>Thanks.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ffffff"/>
                </a:solidFill>
                <a:latin typeface="Arial"/>
                <a:ea typeface="DejaVu Sans"/>
              </a:rPr>
              <a:t>And did you know that Gantt charts are a huge hit at parties?</a:t>
            </a:r>
            <a:endParaRPr b="0" lang="en-A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How much do you need to know?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A48DAED5-AADD-4655-81D1-9D311E5C1000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62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The study design requires you to have a </a:t>
            </a:r>
            <a:r>
              <a:rPr b="0" i="1" lang="en-AU" sz="3200" spc="-1" strike="noStrike">
                <a:solidFill>
                  <a:srgbClr val="000000"/>
                </a:solidFill>
                <a:latin typeface="Arial"/>
              </a:rPr>
              <a:t>basic understanding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 of project management concepts.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You need to be able to create and modify a simple Gantt chart with software.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You do </a:t>
            </a:r>
            <a:r>
              <a:rPr b="1" lang="en-AU" sz="3200" spc="-1" strike="noStrike">
                <a:solidFill>
                  <a:srgbClr val="000000"/>
                </a:solidFill>
                <a:latin typeface="Arial"/>
              </a:rPr>
              <a:t>not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 have to know anything about PERT charts (another common project management tool)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ldNum"/>
          </p:nvPr>
        </p:nvSpPr>
        <p:spPr>
          <a:xfrm>
            <a:off x="7380360" y="6237360"/>
            <a:ext cx="1305720" cy="475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6F8D114E-E686-4CB2-9D84-F908322D6554}" type="slidenum">
              <a:rPr b="0" lang="en-A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AU" sz="1400" spc="-1" strike="noStrike"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Gantt Basics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Basically, a timeline with tasks that can be connected to each other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19" name="Picture 8" descr="Snap004"/>
          <p:cNvPicPr/>
          <p:nvPr/>
        </p:nvPicPr>
        <p:blipFill>
          <a:blip r:embed="rId1"/>
          <a:stretch/>
        </p:blipFill>
        <p:spPr>
          <a:xfrm>
            <a:off x="992160" y="3213000"/>
            <a:ext cx="7158960" cy="210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Application>LibreOffice/7.2.2.2$Windows_X86_64 LibreOffice_project/02b2acce88a210515b4a5bb2e46cbfb63fe97d56</Application>
  <AppVersion>15.0000</AppVersion>
  <Words>1150</Words>
  <Paragraphs>160</Paragraphs>
  <Company>Department of Education and Training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2005-08-24T01:18:09Z</dcterms:created>
  <dc:creator>KEL</dc:creator>
  <dc:description/>
  <dc:language>en-AU</dc:language>
  <cp:lastModifiedBy>Mark Kelly</cp:lastModifiedBy>
  <dcterms:modified xsi:type="dcterms:W3CDTF">2022-01-22T11:03:35Z</dcterms:modified>
  <cp:revision>33</cp:revision>
  <dc:subject/>
  <dc:title>Gantt and PERT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31</vt:i4>
  </property>
</Properties>
</file>