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755640" y="116640"/>
            <a:ext cx="7771680" cy="1439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6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2600" spc="-1" strike="noStrike">
              <a:latin typeface="Arial"/>
            </a:endParaRPr>
          </a:p>
        </p:txBody>
      </p:sp>
      <p:sp>
        <p:nvSpPr>
          <p:cNvPr id="77" name="Title 1"/>
          <p:cNvSpPr/>
          <p:nvPr/>
        </p:nvSpPr>
        <p:spPr>
          <a:xfrm>
            <a:off x="827640" y="2024640"/>
            <a:ext cx="7771680" cy="171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en-A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Qualitative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and</a:t>
            </a:r>
            <a:r>
              <a:rPr b="0" i="1" lang="en-AU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 Quantitative </a:t>
            </a:r>
            <a:r>
              <a:rPr b="0" i="1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data </a:t>
            </a:r>
            <a:endParaRPr b="0" lang="en-AU" sz="4000" spc="-1" strike="noStrike">
              <a:latin typeface="Arial"/>
            </a:endParaRPr>
          </a:p>
        </p:txBody>
      </p:sp>
      <p:pic>
        <p:nvPicPr>
          <p:cNvPr id="78" name="Picture 2" descr="http://s2.hubimg.com/u/6435323_f260.jpg"/>
          <p:cNvPicPr/>
          <p:nvPr/>
        </p:nvPicPr>
        <p:blipFill>
          <a:blip r:embed="rId1"/>
          <a:stretch/>
        </p:blipFill>
        <p:spPr>
          <a:xfrm>
            <a:off x="1260000" y="4140000"/>
            <a:ext cx="2475720" cy="2018520"/>
          </a:xfrm>
          <a:prstGeom prst="rect">
            <a:avLst/>
          </a:prstGeom>
          <a:ln w="0">
            <a:noFill/>
          </a:ln>
        </p:spPr>
      </p:pic>
      <p:pic>
        <p:nvPicPr>
          <p:cNvPr id="79" name="Picture 4" descr="http://www.oxfamblogs.org/fp2p/wp-content/uploads/Quants-and-WB-cartoon-300x212.jpg"/>
          <p:cNvPicPr/>
          <p:nvPr/>
        </p:nvPicPr>
        <p:blipFill>
          <a:blip r:embed="rId2"/>
          <a:stretch/>
        </p:blipFill>
        <p:spPr>
          <a:xfrm>
            <a:off x="4680000" y="4140000"/>
            <a:ext cx="2856960" cy="2018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Acquiring data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Qualitative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Interviews</a:t>
            </a:r>
            <a:endParaRPr b="0" lang="en-AU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Observation</a:t>
            </a:r>
            <a:endParaRPr b="0" lang="en-A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Quantitative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Surveys</a:t>
            </a:r>
            <a:endParaRPr b="0" lang="en-AU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Questionnaires (watch the spelling! Two “n”s, one “r”)</a:t>
            </a:r>
            <a:endParaRPr b="0" lang="en-AU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Sensors (</a:t>
            </a:r>
            <a:r>
              <a:rPr b="0" lang="en-US" sz="1800" spc="-1" strike="noStrike">
                <a:solidFill>
                  <a:srgbClr val="ff0000"/>
                </a:solidFill>
                <a:latin typeface="Calibri"/>
              </a:rPr>
              <a:t>Examples?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A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18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7E8B16E9-6D62-4C0E-9EFB-70F60055A713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Coding qualitative data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Unstructured qualitative answers don’t easily fall into neat categories for counting, averaging.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Answers need to be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coded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 (or </a:t>
            </a:r>
            <a:r>
              <a:rPr b="0" i="1" lang="en-US" sz="2400" spc="-1" strike="noStrike">
                <a:solidFill>
                  <a:srgbClr val="000000"/>
                </a:solidFill>
                <a:latin typeface="Calibri"/>
              </a:rPr>
              <a:t>encoded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Coding takes human interpretation, judgement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May introduce error, bias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ff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0000"/>
                </a:solidFill>
                <a:latin typeface="Calibri"/>
              </a:rPr>
              <a:t>Examples? – join the vceit.com VIP club.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Descriptive coding – reduces original wordiness.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Theoretical coding – replaces ideas with symbols, labels, numbers.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19BE4DC4-B5FB-426B-8C7E-BAA0EB888460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Rubric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980640"/>
            <a:ext cx="8228880" cy="5328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 set of performance criteria corresponding with marks, categories, labels.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Guides decisions of people encoding qualitative answers.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E.g. English essays.</a:t>
            </a:r>
            <a:endParaRPr b="0" lang="en-AU" sz="2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VCE IT outcomes.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en-AU" sz="1800" spc="-1" strike="noStrike">
                <a:solidFill>
                  <a:srgbClr val="000000"/>
                </a:solidFill>
                <a:latin typeface="Calibri"/>
              </a:rPr>
              <a:t>33-40 marks</a:t>
            </a:r>
            <a:endParaRPr b="0" lang="en-AU" sz="1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i="1" lang="en-AU" sz="1400" spc="-1" strike="noStrike">
                <a:solidFill>
                  <a:srgbClr val="000000"/>
                </a:solidFill>
                <a:latin typeface="Calibri"/>
              </a:rPr>
              <a:t>Thorough and insightful analysis correctly identifies all the website requirements of an online community and acknowledges all relevant technical and non-technical constraints. </a:t>
            </a:r>
            <a:endParaRPr b="0" lang="en-AU" sz="1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i="1" lang="en-AU" sz="1400" spc="-1" strike="noStrike">
                <a:solidFill>
                  <a:srgbClr val="000000"/>
                </a:solidFill>
                <a:latin typeface="Calibri"/>
              </a:rPr>
              <a:t>All selected design tools are appropriate. </a:t>
            </a:r>
            <a:endParaRPr b="0" lang="en-AU" sz="1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i="1" lang="en-AU" sz="1400" spc="-1" strike="noStrike">
                <a:solidFill>
                  <a:srgbClr val="000000"/>
                </a:solidFill>
                <a:latin typeface="Calibri"/>
              </a:rPr>
              <a:t>Correct design techniques are consistently applied to fully represent the functionality and appearance of a website that is feasible and accordant with the analysis. </a:t>
            </a:r>
            <a:endParaRPr b="0" lang="en-AU" sz="1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i="1" lang="en-AU" sz="1400" spc="-1" strike="noStrike">
                <a:solidFill>
                  <a:srgbClr val="000000"/>
                </a:solidFill>
                <a:latin typeface="Calibri"/>
              </a:rPr>
              <a:t>All manual and electronic validation techniques effectively check the reasonableness of data… </a:t>
            </a:r>
            <a:endParaRPr b="0" lang="en-A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14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83F2168-D0BC-4D1A-8C26-C18EC892333C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705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fbfcff">
                    <a:alpha val="55000"/>
                  </a:srgbClr>
                </a:solidFill>
                <a:latin typeface="Calibri"/>
              </a:rPr>
              <a:t>THANKS!</a:t>
            </a:r>
            <a:endParaRPr b="0" lang="en-AU" sz="60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395640" y="980640"/>
            <a:ext cx="8228880" cy="791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 algn="ctr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Because you’ve been so good, here’s a picture you can look at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while your teacher works out what to do next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E936B7DA-3728-4354-8E4E-6BFB70555B8D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pic>
        <p:nvPicPr>
          <p:cNvPr id="116" name="Picture 6" descr="Cat Proximity"/>
          <p:cNvPicPr/>
          <p:nvPr/>
        </p:nvPicPr>
        <p:blipFill>
          <a:blip r:embed="rId1"/>
          <a:stretch/>
        </p:blipFill>
        <p:spPr>
          <a:xfrm>
            <a:off x="2411640" y="1845000"/>
            <a:ext cx="4285440" cy="4180680"/>
          </a:xfrm>
          <a:prstGeom prst="rect">
            <a:avLst/>
          </a:prstGeom>
          <a:ln w="0">
            <a:noFill/>
          </a:ln>
        </p:spPr>
      </p:pic>
      <p:sp>
        <p:nvSpPr>
          <p:cNvPr id="117" name="Rectangle 8"/>
          <p:cNvSpPr/>
          <p:nvPr/>
        </p:nvSpPr>
        <p:spPr>
          <a:xfrm>
            <a:off x="3856680" y="6093360"/>
            <a:ext cx="150804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1200" spc="-1" strike="noStrike">
                <a:solidFill>
                  <a:srgbClr val="000000"/>
                </a:solidFill>
                <a:latin typeface="Arial"/>
                <a:ea typeface="DejaVu Sans"/>
              </a:rPr>
              <a:t>http://xkcd.com/231</a:t>
            </a:r>
            <a:endParaRPr b="0" lang="en-A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457200" y="720000"/>
            <a:ext cx="8228880" cy="25653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rmAutofit/>
          </a:bodyPr>
          <a:p>
            <a:pPr marL="343080" indent="-34308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endParaRPr b="0" lang="en-AU" sz="36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by Mark Kelly</a:t>
            </a:r>
            <a:endParaRPr b="0" lang="en-AU" sz="36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vcedata.com</a:t>
            </a:r>
            <a:endParaRPr b="0" lang="en-AU" sz="36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600" spc="-1" strike="noStrike">
              <a:latin typeface="Arial"/>
            </a:endParaRPr>
          </a:p>
        </p:txBody>
      </p:sp>
      <p:sp>
        <p:nvSpPr>
          <p:cNvPr id="119" name="TextBox 3"/>
          <p:cNvSpPr/>
          <p:nvPr/>
        </p:nvSpPr>
        <p:spPr>
          <a:xfrm>
            <a:off x="428760" y="3500280"/>
            <a:ext cx="8357400" cy="20692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but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</a:t>
            </a:r>
            <a:r>
              <a:rPr b="1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NOT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be sold.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</a:t>
            </a:r>
            <a:r>
              <a:rPr b="1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NOT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be redistributed if you modify them.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This is not a VCAA publication and does not speak for VCAA.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Portions (e.g. exam questions, study design extracts, glossary terms) may be copyright </a:t>
            </a:r>
            <a:r>
              <a:rPr b="0" lang="en-A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Victorian Curriculum and Assessment Authority and are used with permission for educational purposes.</a:t>
            </a:r>
            <a:endParaRPr b="0" lang="en-A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90F759F1-7CB0-4438-AB1A-30ADE089355F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AU" sz="1200" spc="-1" strike="noStrike">
              <a:latin typeface="Times New Roman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ftr"/>
          </p:nvPr>
        </p:nvSpPr>
        <p:spPr>
          <a:xfrm>
            <a:off x="2555640" y="6381360"/>
            <a:ext cx="4391640" cy="359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AU" sz="1400" spc="-1" strike="noStrike"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b="0" lang="en-AU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340640"/>
            <a:ext cx="8228880" cy="47847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Qualitative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Quantitative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Data collection methods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Data purposes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82D687D0-A30C-41F5-BD14-4E4EF9C8EF71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Calibri"/>
              </a:rPr>
              <a:t>In brief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2CDAD9F2-BFC0-4256-BECA-2F590F8231A6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  <p:pic>
        <p:nvPicPr>
          <p:cNvPr id="85" name="Picture 2" descr="https://sheilapontis.files.wordpress.com/2014/05/133-content.jpg?w=710&amp;h=293"/>
          <p:cNvPicPr/>
          <p:nvPr/>
        </p:nvPicPr>
        <p:blipFill>
          <a:blip r:embed="rId1"/>
          <a:stretch/>
        </p:blipFill>
        <p:spPr>
          <a:xfrm>
            <a:off x="-180360" y="1484640"/>
            <a:ext cx="9323640" cy="3860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Quantitative data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Answers “When?” “How often?” “How many?” questions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Numeric or coded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acquired by measurement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can be directly analysed statistically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usually obtained using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closed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questions 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E.g. multiple choice, limited range of answers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gathered in large quantities, without much depth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objective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(factual, unemotional) 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e.g. “x% of teenagers drink alcohol weekly”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can be used to make comparisons with other places or times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can investigate the current status of an issue.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4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35659D3B-B2C9-4585-81A9-8B622018E725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Quantitative data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Acquired with Likert scales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Graduated scale of values (Very much, Somewhat, Rarely, Never)</a:t>
            </a:r>
            <a:endParaRPr b="0" lang="en-AU" sz="2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Numeric scale – “How strongly do you believe…?”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Multiple choice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Ranking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Put the numbers 1 to 10 beside these options to rank your favourite modes of public transport.”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May use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Radio buttons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- </a:t>
            </a:r>
            <a:r>
              <a:rPr b="0" i="1" lang="en-US" sz="2000" spc="-1" strike="noStrike">
                <a:solidFill>
                  <a:srgbClr val="ff0000"/>
                </a:solidFill>
                <a:latin typeface="Calibri"/>
              </a:rPr>
              <a:t>when?</a:t>
            </a:r>
            <a:endParaRPr b="0" lang="en-AU" sz="2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Checkboxes – </a:t>
            </a:r>
            <a:r>
              <a:rPr b="0" i="1" lang="en-US" sz="2000" spc="-1" strike="noStrike">
                <a:solidFill>
                  <a:srgbClr val="ff0000"/>
                </a:solidFill>
                <a:latin typeface="Calibri"/>
              </a:rPr>
              <a:t>when?</a:t>
            </a:r>
            <a:endParaRPr b="0" lang="en-AU" sz="2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Combo boxes, drop-down lists of options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 –</a:t>
            </a:r>
            <a:r>
              <a:rPr b="0" i="1" lang="en-US" sz="2000" spc="-1" strike="noStrike">
                <a:solidFill>
                  <a:srgbClr val="ff0000"/>
                </a:solidFill>
                <a:latin typeface="Calibri"/>
              </a:rPr>
              <a:t> when?</a:t>
            </a: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0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28AFC076-5EFF-4823-92A5-6989FD51A6D0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Qualitative data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Answers “Why…?” or “How…?”questions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Descriptive answers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expressed in words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concerned with opinions, personal views, feelings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must be encoded to be analysed statistically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looks at the total picture, not tiny details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Investigates motives, reasons, reactions, likes, dislikes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gathered in depth, not quantity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usually acquired using </a:t>
            </a: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open-ended questions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unstructured, free-form textual answers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subjective (opinion-based)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i="1" lang="en-AU" sz="2000" spc="-1" strike="noStrike">
                <a:solidFill>
                  <a:srgbClr val="000000"/>
                </a:solidFill>
                <a:latin typeface="Calibri"/>
              </a:rPr>
              <a:t>Why</a:t>
            </a:r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 do you drink alcohol weekly? How does it affect your life?</a:t>
            </a: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0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C06013A5-9D4C-409E-A236-86DC9AE416FF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Which one to use?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Both have their uses. 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Use the right type of data for the right occasion.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When little is known about a subject,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qualitative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research can discover ideas and categories for later large-scale </a:t>
            </a:r>
            <a:r>
              <a:rPr b="1" lang="en-AU" sz="2400" spc="-1" strike="noStrike">
                <a:solidFill>
                  <a:srgbClr val="000000"/>
                </a:solidFill>
                <a:latin typeface="Calibri"/>
              </a:rPr>
              <a:t>quantitative</a:t>
            </a: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 research.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Examples? Join the VIP club at vceit.com</a:t>
            </a:r>
            <a:endParaRPr b="0" lang="en-A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0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F6A92C0A-FF49-49D6-9CB6-7FB71761EC03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Pros and cons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Interviews, Observation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Expensive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Slow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Labour-intensive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Processing-intensive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Rich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Detailed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Explanations, reasons, detail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Non-verbal information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Respondents more likely to cooperate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24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C1067A20-B49C-4D39-A503-52186B5133B3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</a:rPr>
              <a:t>Pros and cons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052640"/>
            <a:ext cx="8228880" cy="52560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Surveys, Questionnaires, Sensors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Collect lots of data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Relatively cheap, quick, little labour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Easy to process statistically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Lacks depth, explanation, reasons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No non-verbal cues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pauses, passion, facial expressions, speed of response etc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Less chance of people bothering to respond</a:t>
            </a:r>
            <a:endParaRPr b="0" lang="en-AU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Especially with detailed written answers to open questions</a:t>
            </a: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AU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AU" sz="20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/>
          </p:nvPr>
        </p:nvSpPr>
        <p:spPr>
          <a:xfrm>
            <a:off x="8388360" y="6453360"/>
            <a:ext cx="297720" cy="267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ED0BEFF0-D883-4048-8ADB-71835349B336}" type="slidenum">
              <a:rPr b="0" lang="en-A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AU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Application>LibreOffice/7.2.2.2$Windows_X86_64 LibreOffice_project/02b2acce88a210515b4a5bb2e46cbfb63fe97d56</Application>
  <AppVersion>15.0000</AppVersion>
  <Words>857</Words>
  <Paragraphs>140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>Mark Kelly</cp:lastModifiedBy>
  <dcterms:modified xsi:type="dcterms:W3CDTF">2022-01-25T10:20:24Z</dcterms:modified>
  <cp:revision>19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14</vt:i4>
  </property>
</Properties>
</file>