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Image result for testing"/>
          <p:cNvPicPr/>
          <p:nvPr/>
        </p:nvPicPr>
        <p:blipFill>
          <a:blip r:embed="rId1"/>
          <a:stretch/>
        </p:blipFill>
        <p:spPr>
          <a:xfrm>
            <a:off x="2267640" y="3780000"/>
            <a:ext cx="4696200" cy="266256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55640" y="476640"/>
            <a:ext cx="7770600" cy="1150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622440" y="1628640"/>
            <a:ext cx="8016120" cy="178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en-US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Testing</a:t>
            </a:r>
            <a:endParaRPr b="0" lang="en-A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v1.1 - 2022-02-11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Documenting your 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39640" y="1196640"/>
            <a:ext cx="8145360" cy="2014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Your client will not simply accept you saying “Yeah, I tested it. It works great.”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Evidence is needed – </a:t>
            </a:r>
            <a:r>
              <a:rPr b="0" lang="en-AU" sz="1800" spc="-1" strike="noStrike">
                <a:solidFill>
                  <a:srgbClr val="000000"/>
                </a:solidFill>
                <a:latin typeface="Calibri"/>
              </a:rPr>
              <a:t>especially if you want to be paid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Create a testing table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E8BEDF0-7F49-408E-BD33-38D611812F5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graphicFrame>
        <p:nvGraphicFramePr>
          <p:cNvPr id="108" name="Table 6"/>
          <p:cNvGraphicFramePr/>
          <p:nvPr/>
        </p:nvGraphicFramePr>
        <p:xfrm>
          <a:off x="791640" y="3357000"/>
          <a:ext cx="7560000" cy="2663640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  <a:gridCol w="1512360"/>
              </a:tblGrid>
              <a:tr h="941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What was tested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How it was tested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Expected result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Actual </a:t>
                      </a:r>
                      <a:endParaRPr b="0" lang="en-A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result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Fix (if needed)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03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 of birth calculation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Enter 28 Feb 1994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22.4 years (at July 2016)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19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‘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Play video’ button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Clicked button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Play video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Nothing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Added codec for MKV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227800" cy="518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Also SEE THE </a:t>
            </a: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TEST DATA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 SLIDESHOW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In the previous slide, how was the ‘28 Feb 1994’ date chosen as the test data?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Randomly? It should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be random.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Good test data tests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every possible class of inputs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–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typical,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unusual but still valid,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borderline conditions,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invalid.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E7E9493-FC56-401B-912B-53825E801FC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4176000" y="2811960"/>
            <a:ext cx="4379040" cy="378468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91480" y="1051560"/>
            <a:ext cx="8227800" cy="3194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Also SEE THE </a:t>
            </a: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TEST DATA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 SLIDESHOW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e.g.  to test code logic that classifies people by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voting age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(below or above 18) you need data to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thoroughly test all possible inputs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17 (below the cutoff)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18 (exactly on the borderline)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19 (above the cutoff)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866AA1B-296C-499F-BC96-AC97D5047BE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4101840" y="2309400"/>
            <a:ext cx="4537440" cy="452988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227800" cy="2294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Test data must be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thorough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but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not pointlessly repetitive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There is no point to add tests for people 20, 30, 40, 50, 60 and 67 because the test for “19” already covers all such ages over the cutoff value.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34D1B63-5970-407E-9FA2-4525F3DFBAE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560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7800" cy="532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Focus test data on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boundary conditions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– the points at which the behaviour of the solution is expected to change.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Also known as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tipping points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Boundary conditions are where most logical errors occur.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Exams often have questions that rely on testing for boundary conditions.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892D5D3-7E94-4B27-8D88-0881CDC65D7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560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7800" cy="532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Focus test data on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boundary conditions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– the points at which the behaviour of the solution is expected to change.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Also known as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tipping points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IN SOFTWARE DEVELOPMENT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Especially beware of tests for &lt; &gt; and  &lt;= and &gt;=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For example a club accepts members who are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55 and over.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The code checks an applicant’s eligibility with this code: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If Age </a:t>
            </a:r>
            <a:r>
              <a:rPr b="1" lang="en-AU" sz="2000" spc="-1" strike="noStrike">
                <a:solidFill>
                  <a:srgbClr val="000000"/>
                </a:solidFill>
                <a:latin typeface="Calibri"/>
              </a:rPr>
              <a:t>&gt;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55 then “Welcome to the club!”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The test fails on the borderline condition because it rejects people who are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exactly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55.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It should have used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&gt;=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(greater than or equal to)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6DC7CB9-D2D6-473E-8D5E-CDA7B3A83B5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560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Audience participation time</a:t>
            </a:r>
            <a:br/>
            <a:r>
              <a:rPr b="1" lang="en-AU" sz="1800" spc="-1" strike="noStrike">
                <a:solidFill>
                  <a:srgbClr val="ff3333"/>
                </a:solidFill>
                <a:latin typeface="Calibri"/>
              </a:rPr>
              <a:t>Yes, that’s </a:t>
            </a:r>
            <a:r>
              <a:rPr b="1" i="1" lang="en-AU" sz="1800" spc="-1" strike="noStrike">
                <a:solidFill>
                  <a:srgbClr val="ff3333"/>
                </a:solidFill>
                <a:latin typeface="Calibri"/>
              </a:rPr>
              <a:t>you. Grab a pen and paper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7800" cy="3878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 swimming club divides its members into these age groups: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Tadpoles – from 4 to 6 years old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Minnows – 7 to 10 years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Sardines – 11 to 15 years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Piranha – 16 to 20 years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Sharks – 21 to 54 years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Whales – 55 and over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Create a set of test data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 that tests all possible data inputs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BEGIN... </a:t>
            </a:r>
            <a:r>
              <a:rPr b="1" i="1" lang="en-A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You have 3 minutes starting NOW &gt;&gt;&gt;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07E9BF1-5387-43EB-8FFE-0986282522D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560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Solution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7800" cy="5326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Minimal test data (</a:t>
            </a: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and minimal is best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3 (to test an </a:t>
            </a:r>
            <a:r>
              <a:rPr b="1" lang="en-AU" sz="2000" spc="-1" strike="noStrike">
                <a:solidFill>
                  <a:srgbClr val="000000"/>
                </a:solidFill>
                <a:latin typeface="Calibri"/>
              </a:rPr>
              <a:t>invalid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applicant age)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4, 6 (tadpoles)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7,10 (minnows)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11,15 (sardines)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16,20 (piranha)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21,54 (sharks)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55 (whales)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Note that testing intermediate values (e.g.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30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) not really useful, since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21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54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already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test that range’s limits.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8E98FC0-CA7F-43A5-9B10-D44E39EF0D8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9330480" y="2784600"/>
            <a:ext cx="3809160" cy="369504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Beta 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800" cy="5254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The problem with informal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testing by developers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is that creators of solutions usually don’t do the really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dumb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human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things that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non-developers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might do.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e.g. when </a:t>
            </a: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you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 get home, you know there’s a redback spider in the letterbox so you don’t stick your hand in. Your </a:t>
            </a: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visitors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 would not know that, and they die.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Developers often cannot anticipate the strange things that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other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people will do with their product.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Beta testing means giving a developed and in-house-tested product to outsiders to try out and give feedback.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AB5DF03-6F58-4213-BCA4-008170FCAA5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Beta 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800" cy="5254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Beta testers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(non-developers) can often find problems in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usability,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readability,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completeness,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navigation, </a:t>
            </a:r>
            <a:endParaRPr b="0" lang="en-AU" sz="24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tolerance </a:t>
            </a:r>
            <a:r>
              <a:rPr b="0" lang="en-AU" sz="1500" spc="-1" strike="noStrike">
                <a:solidFill>
                  <a:srgbClr val="000000"/>
                </a:solidFill>
                <a:latin typeface="Calibri"/>
              </a:rPr>
              <a:t>(the ability of a solution to predict and cope with user error and stupidity)</a:t>
            </a:r>
            <a:endParaRPr b="0" lang="en-AU" sz="15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affordance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(see the AFFORDANCE slideshow)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that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developers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could never have anticipated.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200" spc="-1" strike="noStrike">
                <a:solidFill>
                  <a:srgbClr val="000000"/>
                </a:solidFill>
                <a:latin typeface="Calibri"/>
              </a:rPr>
              <a:t>e.g. a developer never questions that everyone knows what an “Upload” button does, but beta testers may not know it means “Send”</a:t>
            </a:r>
            <a:endParaRPr b="0" lang="en-AU" sz="2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6EBC86A-4FAE-4365-87DD-1BDBF907C66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7800" cy="4783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Informal testing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Recording test results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Test data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Beta testing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Formal testing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User acceptance testing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8AC269A-7BD7-4AD0-B6AF-F9A3116705B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Formal 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93200" y="980640"/>
            <a:ext cx="8227800" cy="369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Once the solution produces accurate output and works as expected, the </a:t>
            </a:r>
            <a:r>
              <a:rPr b="0" lang="en-AU" sz="2400" spc="-1" strike="noStrike">
                <a:solidFill>
                  <a:srgbClr val="c9211e"/>
                </a:solidFill>
                <a:latin typeface="Calibri"/>
              </a:rPr>
              <a:t>client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will expect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proof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that it satisfies the requirements set down during the product’s analysis.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c9211e"/>
                </a:solidFill>
                <a:latin typeface="Calibri"/>
              </a:rPr>
              <a:t>The client may be an external customer, the developers’ boss, a corporate partner etc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0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3B6AEA8-4D20-428C-A758-1C36895BC34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692000" y="3060000"/>
            <a:ext cx="5327640" cy="351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Formal 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93200" y="980640"/>
            <a:ext cx="8227800" cy="511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e.g. a payroll system must be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able to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(FRs)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generate summary charts, 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email employees and 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communicate with the tax office.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It must also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be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(NFRs)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easy to use and 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secure from hacking.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212EDC1-9FB5-4A41-A9B8-AC61F0158A6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4303080" y="3420000"/>
            <a:ext cx="4228920" cy="325404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Formal 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93200" y="980640"/>
            <a:ext cx="8227800" cy="279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During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formal testing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, the developers demonstrate the achievement of each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functional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non-function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requirement to the client.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Each successful demonstration is ticked off.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When all is done, the developers get paid.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/>
          </p:nvPr>
        </p:nvSpPr>
        <p:spPr>
          <a:xfrm>
            <a:off x="8532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01CA3D3-8BD8-4937-BD6D-627C817436E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540000" y="3960000"/>
            <a:ext cx="3779640" cy="239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6600"/>
                </a:solidFill>
                <a:latin typeface="Arial"/>
              </a:rPr>
              <a:t>HERE’S A TIP</a:t>
            </a:r>
            <a:r>
              <a:rPr b="0" lang="en-AU" sz="1800" spc="-1" strike="noStrike">
                <a:latin typeface="Arial"/>
              </a:rPr>
              <a:t>: for some students: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1800" spc="-1" strike="noStrike">
                <a:latin typeface="Arial"/>
              </a:rPr>
              <a:t>You don’t get paid until you have proved that you have done the work, or delivered the goods.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6600"/>
                </a:solidFill>
                <a:latin typeface="Arial"/>
              </a:rPr>
              <a:t>Get used to it.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User acceptance 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800" cy="362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Since the client is often a high-level manager and will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not actually ever use the solution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, his/her/its opinion of it may be uninformed or irrelevant.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 typical end-user (who will actually need to use the solution) should judge its suitability.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For example getting the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CEO of Coles Australia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to try new checkout software is not going to prove much. Ask a real checkout person to use it.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Real users may find issues relating to usability, appropriateness, responsiveness, accuracy, robustness etc.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749A1C7-95EA-4886-964B-1DBEB7032D0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Testing is not evaluation!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800" cy="218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Testing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determines whether a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solution works as expected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and produces accurate output.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Evaluation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determines that a deployed system, in use for some time,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is achieving the organisational goals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for which it was originally created.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EC654A9-3669-4432-A2B7-D48EC961CAB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4976640" y="3176640"/>
            <a:ext cx="3302640" cy="3302640"/>
          </a:xfrm>
          <a:prstGeom prst="rect">
            <a:avLst/>
          </a:prstGeom>
          <a:ln w="0"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900000" y="3306960"/>
            <a:ext cx="3599280" cy="263232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/>
          <p:nvPr/>
        </p:nvSpPr>
        <p:spPr>
          <a:xfrm>
            <a:off x="900000" y="6120000"/>
            <a:ext cx="359928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ff3333"/>
                </a:solidFill>
                <a:latin typeface="Arial"/>
                <a:ea typeface="DejaVu Sans"/>
              </a:rPr>
              <a:t>Test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during development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4976640" y="6133680"/>
            <a:ext cx="341100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AU" sz="1800" spc="-1" strike="noStrike">
                <a:solidFill>
                  <a:srgbClr val="ff3333"/>
                </a:solidFill>
                <a:latin typeface="Arial"/>
                <a:ea typeface="DejaVu Sans"/>
              </a:rPr>
              <a:t>Evaluate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after deployment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f3333"/>
                </a:solidFill>
                <a:latin typeface="Calibri"/>
              </a:rPr>
              <a:t>Testing is not evaluation!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7800" cy="5254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For example a website is created to increase a company’s profit.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The website is tested and works 100% accurately.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Millions of people visit the site and report their joy.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Three months after the site’s launch, evaluators look at historical records and find profits have not changed.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Conclusions: 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the </a:t>
            </a: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testing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showed </a:t>
            </a:r>
            <a:r>
              <a:rPr b="1" lang="en-AU" sz="2000" spc="-1" strike="noStrike">
                <a:solidFill>
                  <a:srgbClr val="000000"/>
                </a:solidFill>
                <a:latin typeface="Calibri"/>
              </a:rPr>
              <a:t>no problems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The </a:t>
            </a: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evaluation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showed the website solution to be a </a:t>
            </a:r>
            <a:r>
              <a:rPr b="1" lang="en-AU" sz="2000" spc="-1" strike="noStrike">
                <a:solidFill>
                  <a:srgbClr val="000000"/>
                </a:solidFill>
                <a:latin typeface="Calibri"/>
              </a:rPr>
              <a:t>complete failure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9C48776-19FD-4615-AF12-70688BED429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704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3541320" cy="2446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ftr"/>
          </p:nvPr>
        </p:nvSpPr>
        <p:spPr>
          <a:xfrm>
            <a:off x="3124080" y="6453360"/>
            <a:ext cx="289368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Visit vceit.com for more goodies</a:t>
            </a:r>
            <a:endParaRPr b="0" lang="en-AU" sz="12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7FAB306-39D5-4B1B-A414-0C512288F13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68" name="Picture 5" descr=""/>
          <p:cNvPicPr/>
          <p:nvPr/>
        </p:nvPicPr>
        <p:blipFill>
          <a:blip r:embed="rId1"/>
          <a:stretch/>
        </p:blipFill>
        <p:spPr>
          <a:xfrm>
            <a:off x="4140000" y="1047960"/>
            <a:ext cx="4055760" cy="537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3"/>
          <p:cNvSpPr/>
          <p:nvPr/>
        </p:nvSpPr>
        <p:spPr>
          <a:xfrm>
            <a:off x="428760" y="3500280"/>
            <a:ext cx="8356320" cy="206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Thanks, guys!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260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93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19DB48A-1072-4203-9D0C-A284DD6CA2B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ftr"/>
          </p:nvPr>
        </p:nvSpPr>
        <p:spPr>
          <a:xfrm>
            <a:off x="2555640" y="6381360"/>
            <a:ext cx="4390560" cy="35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7800" cy="4490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Find whether solutions do what is intended, for example correct behaviour when a link is clicked, accurate output by a formula.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Testing is done 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1" lang="en-AU" sz="2000" spc="-1" strike="noStrike">
                <a:solidFill>
                  <a:srgbClr val="000000"/>
                </a:solidFill>
                <a:latin typeface="Calibri"/>
              </a:rPr>
              <a:t>during development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 (informal testing, by developers)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to check that the solution meets the needs of a typical user (user acceptance testing)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when development is complete (beta testing, by several external end-users)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to prove to the client that the solution satisfies all necessary functional and non-functional requirements (formal testing)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pc="-1" strike="noStrike">
                <a:solidFill>
                  <a:srgbClr val="c9211e"/>
                </a:solidFill>
                <a:latin typeface="Calibri"/>
              </a:rPr>
              <a:t>Is </a:t>
            </a:r>
            <a:r>
              <a:rPr b="1" i="1" lang="en-AU" sz="2400" spc="-1" strike="noStrike">
                <a:solidFill>
                  <a:srgbClr val="c9211e"/>
                </a:solidFill>
                <a:latin typeface="Calibri"/>
              </a:rPr>
              <a:t>not</a:t>
            </a:r>
            <a:r>
              <a:rPr b="1" lang="en-AU" sz="2400" spc="-1" strike="noStrike">
                <a:solidFill>
                  <a:srgbClr val="c9211e"/>
                </a:solidFill>
                <a:latin typeface="Calibri"/>
              </a:rPr>
              <a:t> the same as </a:t>
            </a:r>
            <a:r>
              <a:rPr b="1" i="1" lang="en-AU" sz="2400" spc="-1" strike="noStrike">
                <a:solidFill>
                  <a:srgbClr val="c9211e"/>
                </a:solidFill>
                <a:latin typeface="Calibri"/>
              </a:rPr>
              <a:t>evaluation</a:t>
            </a:r>
            <a:r>
              <a:rPr b="1" lang="en-AU" sz="2400" spc="-1" strike="noStrike">
                <a:solidFill>
                  <a:srgbClr val="c9211e"/>
                </a:solidFill>
                <a:latin typeface="Calibri"/>
              </a:rPr>
              <a:t>!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DBC608C-EE1B-41C0-A9DC-009A1E3ADB7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4680000" y="5580000"/>
            <a:ext cx="945360" cy="77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Other testing types</a:t>
            </a:r>
            <a:br/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Unit testing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2691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Testing a component of a system (e.g. a subprogram or hardware part)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 isolation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see that it does what it’s supposed to do.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Integration Testing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Joining the component (software or hardware) to see that it behaves properly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when joined to related components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does a subprogram accept parameters or return values correctly to/from another subprogram?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a piece of hardware pin-compatible with the device it plugs into?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System Testing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Finding out whether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entire system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with all of its components is working as it should.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92" name="Picture 3" descr=""/>
          <p:cNvPicPr/>
          <p:nvPr/>
        </p:nvPicPr>
        <p:blipFill>
          <a:blip r:embed="rId1"/>
          <a:stretch/>
        </p:blipFill>
        <p:spPr>
          <a:xfrm>
            <a:off x="3143160" y="2781000"/>
            <a:ext cx="2855880" cy="285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6243120" y="1681200"/>
            <a:ext cx="2900160" cy="389808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Informal 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1200" y="1196640"/>
            <a:ext cx="6922080" cy="5102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Carried out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by developers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during development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to check whether the latest piece of functionality or code works as expected.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Examples: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Test a webpage link by clicking it to see whether the right destination appears.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Test a formula by entering data for which the correct answer is already known, and seeing if the formula produces the same answer. 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Timing an operation how long it takes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34B7862-52A5-4625-9A23-057EA5596DF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6840000" y="5412600"/>
            <a:ext cx="1475280" cy="124668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c9211e"/>
                </a:solidFill>
                <a:latin typeface="Calibri"/>
              </a:rPr>
              <a:t>Informal testing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7800" cy="511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Examples: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Trying to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bypass security measures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to see if the solution is secure against unauthorised attack.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Testing a program/website on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various platforms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(computers+operating systems) with different sized displays, amounts of RAM etc.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Test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readability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by getting subjects to read a solution’s output and then test them on their understanding of it.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Test documentation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by giving it to users and observing how many hesitations or errors they show when carrying out the actions described in the documentation.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B374D65-E5B3-4963-A898-34234154387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5280" cy="776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latin typeface="Calibri"/>
              </a:rPr>
              <a:t>What needs to be tested?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7800" cy="511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Everything that the solution is expected to do properly.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Different solutions need to test different things. Each solution has key requirements which need to be tested with special thoroughness.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Missile defence system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– speed, accuracy.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Web browser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– rendering time, compliance to standards, security.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Encryption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– security.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Webpage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– readability, ease of navigation, communication of message, compliance to standards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Dog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– barking at burglars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Sorting algorithm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– correct sorting, speed.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20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200" cy="26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B7829E2-47BE-4EB0-B709-BEB18E5B8D0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375840" y="1728720"/>
            <a:ext cx="8227800" cy="511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Application>LibreOffice/7.2.2.2$Windows_X86_64 LibreOffice_project/02b2acce88a210515b4a5bb2e46cbfb63fe97d56</Application>
  <AppVersion>15.0000</AppVersion>
  <Words>1751</Words>
  <Paragraphs>197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/>
  <dcterms:modified xsi:type="dcterms:W3CDTF">2022-02-11T21:40:19Z</dcterms:modified>
  <cp:revision>32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22</vt:i4>
  </property>
</Properties>
</file>