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32.xml" ContentType="application/vnd.openxmlformats-officedocument.presentationml.slide+xml"/>
  <Override PartName="/ppt/slides/slide11.xml" ContentType="application/vnd.openxmlformats-officedocument.presentationml.slide+xml"/>
  <Override PartName="/ppt/slides/slide33.xml" ContentType="application/vnd.openxmlformats-officedocument.presentationml.slide+xml"/>
  <Override PartName="/ppt/slides/slide12.xml" ContentType="application/vnd.openxmlformats-officedocument.presentationml.slide+xml"/>
  <Override PartName="/ppt/slides/slide34.xml" ContentType="application/vnd.openxmlformats-officedocument.presentationml.slide+xml"/>
  <Override PartName="/ppt/slides/slide13.xml" ContentType="application/vnd.openxmlformats-officedocument.presentationml.slide+xml"/>
  <Override PartName="/ppt/slides/slide35.xml" ContentType="application/vnd.openxmlformats-officedocument.presentationml.slide+xml"/>
  <Override PartName="/ppt/slides/slide14.xml" ContentType="application/vnd.openxmlformats-officedocument.presentationml.slide+xml"/>
  <Override PartName="/ppt/slides/slide36.xml" ContentType="application/vnd.openxmlformats-officedocument.presentationml.slide+xml"/>
  <Override PartName="/ppt/slides/slide15.xml" ContentType="application/vnd.openxmlformats-officedocument.presentationml.slide+xml"/>
  <Override PartName="/ppt/slides/slide37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s/slide17.xml" ContentType="application/vnd.openxmlformats-officedocument.presentationml.slide+xml"/>
  <Override PartName="/ppt/slides/slide39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4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32.xml.rels" ContentType="application/vnd.openxmlformats-package.relationships+xml"/>
  <Override PartName="/ppt/slides/_rels/slide10.xml.rels" ContentType="application/vnd.openxmlformats-package.relationships+xml"/>
  <Override PartName="/ppt/slides/_rels/slide33.xml.rels" ContentType="application/vnd.openxmlformats-package.relationships+xml"/>
  <Override PartName="/ppt/slides/_rels/slide11.xml.rels" ContentType="application/vnd.openxmlformats-package.relationships+xml"/>
  <Override PartName="/ppt/slides/_rels/slide34.xml.rels" ContentType="application/vnd.openxmlformats-package.relationships+xml"/>
  <Override PartName="/ppt/slides/_rels/slide12.xml.rels" ContentType="application/vnd.openxmlformats-package.relationships+xml"/>
  <Override PartName="/ppt/slides/_rels/slide35.xml.rels" ContentType="application/vnd.openxmlformats-package.relationships+xml"/>
  <Override PartName="/ppt/slides/_rels/slide13.xml.rels" ContentType="application/vnd.openxmlformats-package.relationships+xml"/>
  <Override PartName="/ppt/slides/_rels/slide36.xml.rels" ContentType="application/vnd.openxmlformats-package.relationships+xml"/>
  <Override PartName="/ppt/slides/_rels/slide14.xml.rels" ContentType="application/vnd.openxmlformats-package.relationships+xml"/>
  <Override PartName="/ppt/slides/_rels/slide37.xml.rels" ContentType="application/vnd.openxmlformats-package.relationships+xml"/>
  <Override PartName="/ppt/slides/_rels/slide15.xml.rels" ContentType="application/vnd.openxmlformats-package.relationships+xml"/>
  <Override PartName="/ppt/slides/_rels/slide38.xml.rels" ContentType="application/vnd.openxmlformats-package.relationships+xml"/>
  <Override PartName="/ppt/slides/_rels/slide16.xml.rels" ContentType="application/vnd.openxmlformats-package.relationships+xml"/>
  <Override PartName="/ppt/slides/_rels/slide39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42.xml.rels" ContentType="application/vnd.openxmlformats-package.relationships+xml"/>
  <Override PartName="/ppt/slides/_rels/slide20.xml.rels" ContentType="application/vnd.openxmlformats-package.relationships+xml"/>
  <Override PartName="/ppt/slides/_rels/slide43.xml.rels" ContentType="application/vnd.openxmlformats-package.relationships+xml"/>
  <Override PartName="/ppt/slides/_rels/slide21.xml.rels" ContentType="application/vnd.openxmlformats-package.relationships+xml"/>
  <Override PartName="/ppt/slides/_rels/slide44.xml.rels" ContentType="application/vnd.openxmlformats-package.relationships+xml"/>
  <Override PartName="/ppt/slides/_rels/slide22.xml.rels" ContentType="application/vnd.openxmlformats-package.relationships+xml"/>
  <Override PartName="/ppt/slides/_rels/slide45.xml.rels" ContentType="application/vnd.openxmlformats-package.relationships+xml"/>
  <Override PartName="/ppt/slides/_rels/slide23.xml.rels" ContentType="application/vnd.openxmlformats-package.relationships+xml"/>
  <Override PartName="/ppt/slides/_rels/slide46.xml.rels" ContentType="application/vnd.openxmlformats-package.relationships+xml"/>
  <Override PartName="/ppt/slides/_rels/slide24.xml.rels" ContentType="application/vnd.openxmlformats-package.relationships+xml"/>
  <Override PartName="/ppt/slides/_rels/slide47.xml.rels" ContentType="application/vnd.openxmlformats-package.relationships+xml"/>
  <Override PartName="/ppt/slides/_rels/slide25.xml.rels" ContentType="application/vnd.openxmlformats-package.relationships+xml"/>
  <Override PartName="/ppt/slides/_rels/slide48.xml.rels" ContentType="application/vnd.openxmlformats-package.relationships+xml"/>
  <Override PartName="/ppt/slides/_rels/slide26.xml.rels" ContentType="application/vnd.openxmlformats-package.relationships+xml"/>
  <Override PartName="/ppt/slides/_rels/slide4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slide21.xml" ContentType="application/vnd.openxmlformats-officedocument.presentationml.slide+xml"/>
  <Override PartName="/ppt/slides/slide43.xml" ContentType="application/vnd.openxmlformats-officedocument.presentationml.slide+xml"/>
  <Override PartName="/ppt/slides/slide22.xml" ContentType="application/vnd.openxmlformats-officedocument.presentationml.slide+xml"/>
  <Override PartName="/ppt/slides/slide44.xml" ContentType="application/vnd.openxmlformats-officedocument.presentationml.slide+xml"/>
  <Override PartName="/ppt/slides/slide23.xml" ContentType="application/vnd.openxmlformats-officedocument.presentationml.slide+xml"/>
  <Override PartName="/ppt/slides/slide45.xml" ContentType="application/vnd.openxmlformats-officedocument.presentationml.slide+xml"/>
  <Override PartName="/ppt/slides/slide24.xml" ContentType="application/vnd.openxmlformats-officedocument.presentationml.slide+xml"/>
  <Override PartName="/ppt/slides/slide46.xml" ContentType="application/vnd.openxmlformats-officedocument.presentationml.slide+xml"/>
  <Override PartName="/ppt/slides/slide25.xml" ContentType="application/vnd.openxmlformats-officedocument.presentationml.slide+xml"/>
  <Override PartName="/ppt/slides/slide47.xml" ContentType="application/vnd.openxmlformats-officedocument.presentationml.slide+xml"/>
  <Override PartName="/ppt/slides/slide26.xml" ContentType="application/vnd.openxmlformats-officedocument.presentationml.slide+xml"/>
  <Override PartName="/ppt/slides/slide48.xml" ContentType="application/vnd.openxmlformats-officedocument.presentationml.slide+xml"/>
  <Override PartName="/ppt/slides/slide27.xml" ContentType="application/vnd.openxmlformats-officedocument.presentationml.slide+xml"/>
  <Override PartName="/ppt/slides/slide4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media/image1.jpeg" ContentType="image/jpeg"/>
  <Override PartName="/ppt/media/image2.jpeg" ContentType="image/jpeg"/>
  <Override PartName="/ppt/media/image7.png" ContentType="image/png"/>
  <Override PartName="/ppt/media/image3.png" ContentType="image/png"/>
  <Override PartName="/ppt/media/image8.gif" ContentType="image/gif"/>
  <Override PartName="/ppt/media/image4.png" ContentType="image/png"/>
  <Override PartName="/ppt/media/image5.png" ContentType="image/png"/>
  <Override PartName="/ppt/media/image17.jpeg" ContentType="image/jpeg"/>
  <Override PartName="/ppt/media/image10.png" ContentType="image/png"/>
  <Override PartName="/ppt/media/image6.png" ContentType="image/png"/>
  <Override PartName="/ppt/media/image9.png" ContentType="image/png"/>
  <Override PartName="/ppt/media/image14.png" ContentType="image/png"/>
  <Override PartName="/ppt/media/image11.jpeg" ContentType="image/jpeg"/>
  <Override PartName="/ppt/media/image16.png" ContentType="image/png"/>
  <Override PartName="/ppt/media/image12.jpeg" ContentType="image/jpeg"/>
  <Override PartName="/ppt/media/image13.png" ContentType="image/png"/>
  <Override PartName="/ppt/media/image15.png" ContentType="image/png"/>
  <Override PartName="/ppt/media/image18.png" ContentType="image/png"/>
  <Override PartName="/ppt/media/image19.png" ContentType="image/png"/>
  <Override PartName="/ppt/media/image20.jpeg" ContentType="image/jpeg"/>
  <Override PartName="/ppt/media/image21.gif" ContentType="image/gif"/>
  <Override PartName="/ppt/media/image22.jpeg" ContentType="image/jpeg"/>
  <Override PartName="/ppt/media/image23.gif" ContentType="image/gif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gif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21.gif"/><Relationship Id="rId2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23.gif"/><Relationship Id="rId2" Type="http://schemas.openxmlformats.org/officeDocument/2006/relationships/slideLayout" Target="../slideLayouts/slideLayout1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5" descr=""/>
          <p:cNvPicPr/>
          <p:nvPr/>
        </p:nvPicPr>
        <p:blipFill>
          <a:blip r:embed="rId1"/>
          <a:stretch/>
        </p:blipFill>
        <p:spPr>
          <a:xfrm>
            <a:off x="-972000" y="-196920"/>
            <a:ext cx="10285920" cy="6856920"/>
          </a:xfrm>
          <a:prstGeom prst="rect">
            <a:avLst/>
          </a:prstGeom>
          <a:ln w="0">
            <a:noFill/>
          </a:ln>
        </p:spPr>
      </p:pic>
      <p:sp>
        <p:nvSpPr>
          <p:cNvPr id="77" name="PlaceHolder 1"/>
          <p:cNvSpPr>
            <a:spLocks noGrp="1"/>
          </p:cNvSpPr>
          <p:nvPr>
            <p:ph type="subTitle"/>
          </p:nvPr>
        </p:nvSpPr>
        <p:spPr>
          <a:xfrm>
            <a:off x="720" y="6004800"/>
            <a:ext cx="1979280" cy="47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AU" sz="1100" spc="-1" strike="noStrike">
                <a:solidFill>
                  <a:srgbClr val="ffffff"/>
                </a:solidFill>
                <a:latin typeface="Calibri"/>
              </a:rPr>
              <a:t>Applied Computing Slideshows </a:t>
            </a:r>
            <a:endParaRPr b="0" lang="en-AU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AU" sz="1100" spc="-1" strike="noStrike">
                <a:solidFill>
                  <a:srgbClr val="ffffff"/>
                </a:solidFill>
                <a:latin typeface="Calibri"/>
              </a:rPr>
              <a:t>by Mark Kelly</a:t>
            </a:r>
            <a:endParaRPr b="0" lang="en-A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Title 1"/>
          <p:cNvSpPr/>
          <p:nvPr/>
        </p:nvSpPr>
        <p:spPr>
          <a:xfrm>
            <a:off x="866880" y="1652760"/>
            <a:ext cx="7771320" cy="192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i="1" lang="en-AU" sz="6000" spc="-1" strike="noStrike">
                <a:solidFill>
                  <a:srgbClr val="dce6f2"/>
                </a:solidFill>
                <a:latin typeface="Calibri"/>
                <a:ea typeface="DejaVu Sans"/>
              </a:rPr>
              <a:t>Threats to data and information</a:t>
            </a:r>
            <a:endParaRPr b="0" lang="en-AU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Title 1"/>
          <p:cNvSpPr/>
          <p:nvPr/>
        </p:nvSpPr>
        <p:spPr>
          <a:xfrm>
            <a:off x="830880" y="1616760"/>
            <a:ext cx="7771320" cy="192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i="1" lang="en-AU" sz="6000" spc="-1" strike="noStrike">
                <a:solidFill>
                  <a:srgbClr val="000000"/>
                </a:solidFill>
                <a:latin typeface="Calibri"/>
                <a:ea typeface="DejaVu Sans"/>
              </a:rPr>
              <a:t>Threats to data and information</a:t>
            </a:r>
            <a:endParaRPr b="0" lang="en-AU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Subtitle 1"/>
          <p:cNvSpPr/>
          <p:nvPr/>
        </p:nvSpPr>
        <p:spPr>
          <a:xfrm>
            <a:off x="5220000" y="180000"/>
            <a:ext cx="2880000" cy="47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algn="r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AU" sz="1400" spc="-1" strike="noStrike">
                <a:solidFill>
                  <a:srgbClr val="ffffff"/>
                </a:solidFill>
                <a:latin typeface="Calibri"/>
                <a:ea typeface="DejaVu Sans"/>
              </a:rPr>
              <a:t>vcedata.com </a:t>
            </a: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AU" sz="1400" spc="-1" strike="noStrike">
                <a:solidFill>
                  <a:srgbClr val="ffffff"/>
                </a:solidFill>
                <a:latin typeface="Calibri"/>
                <a:ea typeface="DejaVu Sans"/>
              </a:rPr>
              <a:t>mark@vcedata.com</a:t>
            </a:r>
            <a:endParaRPr b="0" lang="en-A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Theft of computers and data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57200" y="1357200"/>
            <a:ext cx="8228520" cy="4767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Thieves probably just want the computer, but unique &amp; valuable data is lost with the PC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Sensitive data can be leaked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Laptops, smartphones, USB hard disks, Flash drives are particularly easy to steal (or carelessly leave behind)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Tip: don’t use a laptop bag that </a:t>
            </a:r>
            <a:br>
              <a:rPr sz="3200"/>
            </a:b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makes its contents obvious to </a:t>
            </a:r>
            <a:br>
              <a:rPr sz="3200"/>
            </a:b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everyone.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1" name="Picture 4" descr=""/>
          <p:cNvPicPr/>
          <p:nvPr/>
        </p:nvPicPr>
        <p:blipFill>
          <a:blip r:embed="rId1"/>
          <a:stretch/>
        </p:blipFill>
        <p:spPr>
          <a:xfrm>
            <a:off x="6786720" y="4514760"/>
            <a:ext cx="2356200" cy="2342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28760" y="60480"/>
            <a:ext cx="822852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Prevention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500040" y="785880"/>
            <a:ext cx="8228520" cy="56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ff0000"/>
                </a:solidFill>
                <a:latin typeface="Calibri"/>
              </a:rPr>
              <a:t>Physical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 security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fences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locked doors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bars on windows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alarms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video surveillance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fire detectors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fire extinguishers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armed guards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guard dogs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armed guard dogs with fire extinguishers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743040" indent="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br>
              <a:rPr sz="2800"/>
            </a:b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28760" y="60480"/>
            <a:ext cx="822852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Prevention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500040" y="642960"/>
            <a:ext cx="8228520" cy="5713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Physical security (continued)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security cables or cradles to bolt down or tie computers to furniture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locks on computer cases so they can't be opened and hard disks removed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glue up USB ports to prevent devices being plugged in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UPS (uninterruptible power supply)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LOCKED DOORS! Simples!</a:t>
            </a:r>
            <a:br>
              <a:rPr sz="3200"/>
            </a:b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581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Prevention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457200" y="785880"/>
            <a:ext cx="8471520" cy="578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en-AU" sz="3200" spc="-1" strike="noStrike">
                <a:solidFill>
                  <a:srgbClr val="ff0000"/>
                </a:solidFill>
                <a:latin typeface="Calibri"/>
              </a:rPr>
              <a:t>Procedural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 security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Not letting the public near computers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Not letting the public see what’s on the screen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Never logging in with an outsider watching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Shredding all paper waste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Forbidding the use of personal hard disks or USB storage devices (to prevent staff taking valuable data home)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581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Prevention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785880"/>
            <a:ext cx="8471520" cy="5785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Procedural security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Staff hand in their keys before going on holiday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Change passwords regularly – prevent the re-use of old passwords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Never give passwords over the phone or in email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Never open unexpected attachments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Monitor email to detect suspiciously large data exports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Mandate corporate procedures for backups, filenaming.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581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Prevention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457200" y="928800"/>
            <a:ext cx="8228520" cy="5196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en-AU" sz="3200" spc="-1" strike="noStrike">
                <a:solidFill>
                  <a:srgbClr val="ff0000"/>
                </a:solidFill>
                <a:latin typeface="Calibri"/>
              </a:rPr>
              <a:t>Electronic/software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 security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Usernames and passwords on computer startup, operating system,  databases, Office documents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Audit trails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Encryption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Biometric identification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2" name="Picture 4" descr=""/>
          <p:cNvPicPr/>
          <p:nvPr/>
        </p:nvPicPr>
        <p:blipFill>
          <a:blip r:embed="rId1"/>
          <a:stretch/>
        </p:blipFill>
        <p:spPr>
          <a:xfrm>
            <a:off x="6362640" y="4219560"/>
            <a:ext cx="2780280" cy="2637360"/>
          </a:xfrm>
          <a:prstGeom prst="rect">
            <a:avLst/>
          </a:prstGeom>
          <a:ln w="0">
            <a:noFill/>
          </a:ln>
        </p:spPr>
      </p:pic>
      <p:pic>
        <p:nvPicPr>
          <p:cNvPr id="113" name="Picture 5" descr=""/>
          <p:cNvPicPr/>
          <p:nvPr/>
        </p:nvPicPr>
        <p:blipFill>
          <a:blip r:embed="rId2"/>
          <a:stretch/>
        </p:blipFill>
        <p:spPr>
          <a:xfrm>
            <a:off x="785880" y="4786200"/>
            <a:ext cx="2227680" cy="1970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Biometric Identification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285840" y="1332000"/>
            <a:ext cx="8228520" cy="452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Keys and passwords only prove someone possesses the key or password, not that they are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entitled to use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them. 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Keys, passwords etc can be stolen, copied, lost, forgotten – fingerprints, eyes cannot.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Biometric ID ensures that a person requesting access is actually the person who was granted access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0" y="274680"/>
            <a:ext cx="9142920" cy="1510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Biometric Identification:</a:t>
            </a:r>
            <a:br>
              <a:rPr sz="4400"/>
            </a:b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U</a:t>
            </a: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nique and unchanging features*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857240"/>
            <a:ext cx="7685640" cy="4267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Fingerprints </a:t>
            </a:r>
            <a:r>
              <a:rPr b="0" lang="en-AU" sz="2100" spc="-1" strike="noStrike">
                <a:solidFill>
                  <a:srgbClr val="000000"/>
                </a:solidFill>
                <a:latin typeface="Calibri"/>
              </a:rPr>
              <a:t>(supposedly – open to debate)</a:t>
            </a:r>
            <a:endParaRPr b="0" lang="en-AU" sz="21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Retinal scans (blood vessels at the back of the eye)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Iris scans (coloured part at the front of the eye)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Hand vein pattern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TextBox 3"/>
          <p:cNvSpPr/>
          <p:nvPr/>
        </p:nvSpPr>
        <p:spPr>
          <a:xfrm>
            <a:off x="1000080" y="5572080"/>
            <a:ext cx="7214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*Yes – even between identical twins.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2" descr=""/>
          <p:cNvPicPr/>
          <p:nvPr/>
        </p:nvPicPr>
        <p:blipFill>
          <a:blip r:embed="rId1"/>
          <a:stretch/>
        </p:blipFill>
        <p:spPr>
          <a:xfrm>
            <a:off x="2571840" y="3695760"/>
            <a:ext cx="2561040" cy="3161160"/>
          </a:xfrm>
          <a:prstGeom prst="rect">
            <a:avLst/>
          </a:prstGeom>
          <a:ln w="0">
            <a:noFill/>
          </a:ln>
        </p:spPr>
      </p:pic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42920" y="-11160"/>
            <a:ext cx="6499800" cy="15102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AU" sz="2800" spc="-1" strike="noStrike">
                <a:solidFill>
                  <a:srgbClr val="ff0000"/>
                </a:solidFill>
                <a:latin typeface="Calibri"/>
              </a:rPr>
              <a:t>Less reliable biometric features: </a:t>
            </a:r>
            <a:br>
              <a:rPr sz="4400"/>
            </a:br>
            <a:r>
              <a:rPr b="0" lang="en-AU" sz="2800" spc="-1" strike="noStrike">
                <a:solidFill>
                  <a:srgbClr val="ff0000"/>
                </a:solidFill>
                <a:latin typeface="Calibri"/>
              </a:rPr>
              <a:t>not unique, or may change over time</a:t>
            </a:r>
            <a:br>
              <a:rPr sz="2800"/>
            </a:br>
            <a:r>
              <a:rPr b="0" lang="en-AU" sz="1800" spc="-1" strike="noStrike">
                <a:solidFill>
                  <a:srgbClr val="ff0000"/>
                </a:solidFill>
                <a:latin typeface="Calibri"/>
              </a:rPr>
              <a:t>But can be detected at a distance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100080" y="1428840"/>
            <a:ext cx="5256720" cy="4053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Face recognition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You’ve seen lookalikes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Voice recognition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It’s easy to imitate voices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Walk (gait) recognition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Can be rehearsed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2" name="Picture 4" descr="face_recognition.gif"/>
          <p:cNvPicPr/>
          <p:nvPr/>
        </p:nvPicPr>
        <p:blipFill>
          <a:blip r:embed="rId2"/>
          <a:stretch/>
        </p:blipFill>
        <p:spPr>
          <a:xfrm>
            <a:off x="5929200" y="214200"/>
            <a:ext cx="3047040" cy="2284920"/>
          </a:xfrm>
          <a:prstGeom prst="rect">
            <a:avLst/>
          </a:prstGeom>
          <a:ln w="0">
            <a:noFill/>
          </a:ln>
        </p:spPr>
      </p:pic>
      <p:pic>
        <p:nvPicPr>
          <p:cNvPr id="123" name="Picture 3" descr=""/>
          <p:cNvPicPr/>
          <p:nvPr/>
        </p:nvPicPr>
        <p:blipFill>
          <a:blip r:embed="rId3"/>
          <a:stretch/>
        </p:blipFill>
        <p:spPr>
          <a:xfrm>
            <a:off x="5477040" y="2847960"/>
            <a:ext cx="3523320" cy="2723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581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Prevention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285840" y="928800"/>
            <a:ext cx="6714000" cy="5196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en-AU" sz="3200" spc="-1" strike="noStrike">
                <a:solidFill>
                  <a:srgbClr val="ff0000"/>
                </a:solidFill>
                <a:latin typeface="Calibri"/>
              </a:rPr>
              <a:t>Electronic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 security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Use swipe cards instead of keys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Most hotels use them now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Cards can be deauthorised immediately if lost, or a user becomes a risk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Can be programmed to only open certain doors at certain times of day (e.g. not after 5pm or on weekends or when its user is on holidays)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6" name="Picture 2" descr=""/>
          <p:cNvPicPr/>
          <p:nvPr/>
        </p:nvPicPr>
        <p:blipFill>
          <a:blip r:embed="rId1"/>
          <a:stretch/>
        </p:blipFill>
        <p:spPr>
          <a:xfrm>
            <a:off x="6643800" y="4476600"/>
            <a:ext cx="2380320" cy="2380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Contents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Deliberate actions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Accidental actions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Technical failure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Events-based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…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during …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Storage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Communication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Disposal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Espionage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457200" y="1357200"/>
            <a:ext cx="8228520" cy="4767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Political – can threaten national security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Industrial – steal competitor’s secrets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Encryption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can make stolen data useless to unauthorised people.  See: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SSL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RSA, PGP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Public Key encryption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9" name="Picture 4" descr=""/>
          <p:cNvPicPr/>
          <p:nvPr/>
        </p:nvPicPr>
        <p:blipFill>
          <a:blip r:embed="rId1"/>
          <a:stretch/>
        </p:blipFill>
        <p:spPr>
          <a:xfrm>
            <a:off x="6286680" y="3051000"/>
            <a:ext cx="2856600" cy="3805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653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d9d9d9"/>
                </a:solidFill>
                <a:latin typeface="Calibri"/>
              </a:rPr>
              <a:t>Hackers</a:t>
            </a:r>
            <a:endParaRPr b="0" lang="en-AU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357120" y="1000080"/>
            <a:ext cx="8214120" cy="1713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d9d9d9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Usually now organised crime rings aiming to steal money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2" name="Picture 4" descr=""/>
          <p:cNvPicPr/>
          <p:nvPr/>
        </p:nvPicPr>
        <p:blipFill>
          <a:blip r:embed="rId1"/>
          <a:stretch/>
        </p:blipFill>
        <p:spPr>
          <a:xfrm>
            <a:off x="1785960" y="2833560"/>
            <a:ext cx="5713920" cy="3808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28760" y="214200"/>
            <a:ext cx="8228520" cy="72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d9d9d9"/>
                </a:solidFill>
                <a:latin typeface="Calibri"/>
              </a:rPr>
              <a:t>Hackers</a:t>
            </a:r>
            <a:endParaRPr b="0" lang="en-AU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d9d9d9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Hackers can control PCs compromised by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d9d9d9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Trojans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– steal bank account info, credit card numbers, passwords etc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d9d9d9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Will sell the info or use it themselves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d9d9d9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Defence =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firewall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to prevent hacker activating or being reported to by an installed Trojan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fcd5b5"/>
                </a:solidFill>
                <a:latin typeface="Calibri"/>
              </a:rPr>
              <a:t>F</a:t>
            </a:r>
            <a:r>
              <a:rPr b="0" lang="en-AU" sz="4400" spc="-1" strike="noStrike">
                <a:solidFill>
                  <a:srgbClr val="ffff00"/>
                </a:solidFill>
                <a:latin typeface="Calibri"/>
              </a:rPr>
              <a:t>i</a:t>
            </a:r>
            <a:r>
              <a:rPr b="0" lang="en-AU" sz="4400" spc="-1" strike="noStrike">
                <a:solidFill>
                  <a:srgbClr val="ff0000"/>
                </a:solidFill>
                <a:latin typeface="Calibri"/>
              </a:rPr>
              <a:t>r</a:t>
            </a:r>
            <a:r>
              <a:rPr b="0" lang="en-AU" sz="4400" spc="-1" strike="noStrike">
                <a:solidFill>
                  <a:srgbClr val="c00000"/>
                </a:solidFill>
                <a:latin typeface="Calibri"/>
              </a:rPr>
              <a:t>e</a:t>
            </a:r>
            <a:r>
              <a:rPr b="0" lang="en-AU" sz="4400" spc="-1" strike="noStrike">
                <a:solidFill>
                  <a:srgbClr val="e46c0a"/>
                </a:solidFill>
                <a:latin typeface="Calibri"/>
              </a:rPr>
              <a:t>w</a:t>
            </a:r>
            <a:r>
              <a:rPr b="0" lang="en-AU" sz="4400" spc="-1" strike="noStrike">
                <a:solidFill>
                  <a:srgbClr val="fac090"/>
                </a:solidFill>
                <a:latin typeface="Calibri"/>
              </a:rPr>
              <a:t>a</a:t>
            </a:r>
            <a:r>
              <a:rPr b="0" lang="en-AU" sz="4400" spc="-1" strike="noStrike">
                <a:solidFill>
                  <a:srgbClr val="fcd5b5"/>
                </a:solidFill>
                <a:latin typeface="Calibri"/>
              </a:rPr>
              <a:t>l</a:t>
            </a:r>
            <a:r>
              <a:rPr b="0" lang="en-AU" sz="4400" spc="-1" strike="noStrike">
                <a:solidFill>
                  <a:srgbClr val="fdeada"/>
                </a:solidFill>
                <a:latin typeface="Calibri"/>
              </a:rPr>
              <a:t>l</a:t>
            </a:r>
            <a:r>
              <a:rPr b="0" lang="en-AU" sz="4400" spc="-1" strike="noStrike">
                <a:solidFill>
                  <a:srgbClr val="ff0000"/>
                </a:solidFill>
                <a:latin typeface="Calibri"/>
              </a:rPr>
              <a:t>s</a:t>
            </a:r>
            <a:endParaRPr b="0" lang="en-AU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214200" y="1285920"/>
            <a:ext cx="8785800" cy="5285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c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Block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communication ports that are usually open and can be entered by hackers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c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Make a computer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invisible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to port sniffing software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c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Built into most home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routers –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good &amp; easy protection from incoming threats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fcd5b5"/>
                </a:solidFill>
                <a:latin typeface="Calibri"/>
              </a:rPr>
              <a:t>F</a:t>
            </a:r>
            <a:r>
              <a:rPr b="0" lang="en-AU" sz="4400" spc="-1" strike="noStrike">
                <a:solidFill>
                  <a:srgbClr val="ffff00"/>
                </a:solidFill>
                <a:latin typeface="Calibri"/>
              </a:rPr>
              <a:t>i</a:t>
            </a:r>
            <a:r>
              <a:rPr b="0" lang="en-AU" sz="4400" spc="-1" strike="noStrike">
                <a:solidFill>
                  <a:srgbClr val="ff0000"/>
                </a:solidFill>
                <a:latin typeface="Calibri"/>
              </a:rPr>
              <a:t>r</a:t>
            </a:r>
            <a:r>
              <a:rPr b="0" lang="en-AU" sz="4400" spc="-1" strike="noStrike">
                <a:solidFill>
                  <a:srgbClr val="c00000"/>
                </a:solidFill>
                <a:latin typeface="Calibri"/>
              </a:rPr>
              <a:t>e</a:t>
            </a:r>
            <a:r>
              <a:rPr b="0" lang="en-AU" sz="4400" spc="-1" strike="noStrike">
                <a:solidFill>
                  <a:srgbClr val="e46c0a"/>
                </a:solidFill>
                <a:latin typeface="Calibri"/>
              </a:rPr>
              <a:t>w</a:t>
            </a:r>
            <a:r>
              <a:rPr b="0" lang="en-AU" sz="4400" spc="-1" strike="noStrike">
                <a:solidFill>
                  <a:srgbClr val="fac090"/>
                </a:solidFill>
                <a:latin typeface="Calibri"/>
              </a:rPr>
              <a:t>a</a:t>
            </a:r>
            <a:r>
              <a:rPr b="0" lang="en-AU" sz="4400" spc="-1" strike="noStrike">
                <a:solidFill>
                  <a:srgbClr val="fcd5b5"/>
                </a:solidFill>
                <a:latin typeface="Calibri"/>
              </a:rPr>
              <a:t>l</a:t>
            </a:r>
            <a:r>
              <a:rPr b="0" lang="en-AU" sz="4400" spc="-1" strike="noStrike">
                <a:solidFill>
                  <a:srgbClr val="fdeada"/>
                </a:solidFill>
                <a:latin typeface="Calibri"/>
              </a:rPr>
              <a:t>l</a:t>
            </a:r>
            <a:r>
              <a:rPr b="0" lang="en-AU" sz="4400" spc="-1" strike="noStrike">
                <a:solidFill>
                  <a:srgbClr val="ff0000"/>
                </a:solidFill>
                <a:latin typeface="Calibri"/>
              </a:rPr>
              <a:t>s</a:t>
            </a:r>
            <a:endParaRPr b="0" lang="en-AU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214200" y="1285920"/>
            <a:ext cx="8785800" cy="2713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c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Software firewalls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also block unauthorised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outgoing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traffic (e.g. a trojan mailing its keylogger data back to a hacker)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ffc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Software firewalls can need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training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to teach them what programs are allowed to send data.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4" descr=""/>
          <p:cNvPicPr/>
          <p:nvPr/>
        </p:nvPicPr>
        <p:blipFill>
          <a:blip r:embed="rId1"/>
          <a:stretch/>
        </p:blipFill>
        <p:spPr>
          <a:xfrm>
            <a:off x="4860000" y="2143080"/>
            <a:ext cx="4968000" cy="3436920"/>
          </a:xfrm>
          <a:prstGeom prst="rect">
            <a:avLst/>
          </a:prstGeom>
          <a:ln w="0">
            <a:noFill/>
          </a:ln>
        </p:spPr>
      </p:pic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Disgruntled employees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142920" y="1357200"/>
            <a:ext cx="6142680" cy="5499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‘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Disgruntled’ = sulky, dissatisfied, seeking revenge (e.g. just been fired or yelled at)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Can do harm with carelessness or active malice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May steal data to hurt employer </a:t>
            </a:r>
            <a:br>
              <a:rPr sz="3200"/>
            </a:b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and offer to new employer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Solution: remove network/data access privileges </a:t>
            </a: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before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 sacking people!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Audit trails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 record all network actions &amp; who was responsible.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buNone/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Distributed Denial of Service attack</a:t>
            </a:r>
            <a:br>
              <a:rPr sz="4400"/>
            </a:b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(DDOS)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540000" y="2094840"/>
            <a:ext cx="8228520" cy="3485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Usually set up by a hacker taking control of zombie PCs infected by a Trojan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Hacker can direct many zombies to bombard server with Pings or data requests to the point it can’t cope and cannot work properly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2" descr=""/>
          <p:cNvPicPr/>
          <p:nvPr/>
        </p:nvPicPr>
        <p:blipFill>
          <a:blip r:embed="rId1"/>
          <a:stretch/>
        </p:blipFill>
        <p:spPr>
          <a:xfrm>
            <a:off x="2314440" y="3772080"/>
            <a:ext cx="4113720" cy="3085200"/>
          </a:xfrm>
          <a:prstGeom prst="rect">
            <a:avLst/>
          </a:prstGeom>
          <a:ln w="0">
            <a:noFill/>
          </a:ln>
        </p:spPr>
      </p:pic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DDOS attack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571680" y="1500120"/>
            <a:ext cx="8228520" cy="2713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DDOS are often aimed at commercial, political, religious, or personal enemies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Not many defences against DDOS: keep server’s NOS up to date and security holes patched.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653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Phishing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0" y="1000080"/>
            <a:ext cx="6371280" cy="5124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‘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Social engineering’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Depends on gullibility of victims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Often uses scare tactics, e.g.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Your bank account has been compromised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This (fake) Paypal transaction has happened. Click here to find out more.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You need to verify your login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‘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Spear Phishing’ –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a phishing attack aimed at a specific victim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9" name="Picture 4" descr=""/>
          <p:cNvPicPr/>
          <p:nvPr/>
        </p:nvPicPr>
        <p:blipFill>
          <a:blip r:embed="rId1"/>
          <a:stretch/>
        </p:blipFill>
        <p:spPr>
          <a:xfrm>
            <a:off x="6286680" y="1500120"/>
            <a:ext cx="2856600" cy="3808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653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Phishing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142920" y="1000080"/>
            <a:ext cx="8228520" cy="5124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Can be convincing – fake website logins look real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Solution: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educate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employees; never click a link in a suspicious email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2" name="Picture 2" descr=""/>
          <p:cNvPicPr/>
          <p:nvPr/>
        </p:nvPicPr>
        <p:blipFill>
          <a:blip r:embed="rId1"/>
          <a:stretch/>
        </p:blipFill>
        <p:spPr>
          <a:xfrm>
            <a:off x="4857840" y="2990880"/>
            <a:ext cx="4285080" cy="3866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72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ff0000"/>
                </a:solidFill>
                <a:latin typeface="Calibri"/>
              </a:rPr>
              <a:t>Examples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84" name="Content Placeholder 3"/>
          <p:cNvGraphicFramePr/>
          <p:nvPr/>
        </p:nvGraphicFramePr>
        <p:xfrm>
          <a:off x="457200" y="1071720"/>
          <a:ext cx="8257320" cy="4465440"/>
        </p:xfrm>
        <a:graphic>
          <a:graphicData uri="http://schemas.openxmlformats.org/drawingml/2006/table">
            <a:tbl>
              <a:tblPr/>
              <a:tblGrid>
                <a:gridCol w="1185480"/>
                <a:gridCol w="2943000"/>
                <a:gridCol w="2064240"/>
                <a:gridCol w="2064960"/>
              </a:tblGrid>
              <a:tr h="420480">
                <a:tc>
                  <a:txBody>
                    <a:bodyPr anchor="t">
                      <a:noAutofit/>
                    </a:bodyPr>
                    <a:p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A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Accidental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A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Deliberate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A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Tech Failure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16592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Storage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216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Char char="-"/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Jostling a computer when HDD is active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Char char="-"/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Damaging a DVD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Char char="-"/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Fire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216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Char char="-"/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Illicitly copying data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Char char="-"/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Theft of computer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216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Char char="-"/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Hard disk failure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Char char="-"/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Unreliable storage media (e.g. bad DVD)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Char char="-"/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Power failure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</a:tr>
              <a:tr h="13482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Communication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216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Char char="-"/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Files/emails are sent to the wrong person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216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Char char="-"/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Intercepting private data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Char char="-"/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Infecting files with viruses, trojans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 Damage to packets during transmission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</a:tr>
              <a:tr h="10375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Disposal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 Deleting the wrong file or folder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 Deleting someone’s valuable data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72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Internet scams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457200" y="1071720"/>
            <a:ext cx="8228520" cy="5053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Rely on victim’s humanity (e.g. fake charities) or greed (e.g. Nigerian ‘419’ scam)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People give bank account info or donate directly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Solution: educate users; don’t </a:t>
            </a:r>
            <a:br>
              <a:rPr sz="3200"/>
            </a:b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believe ‘too good to be true’ </a:t>
            </a:r>
            <a:br>
              <a:rPr sz="3200"/>
            </a:b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offers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5" name="Picture 4" descr=""/>
          <p:cNvPicPr/>
          <p:nvPr/>
        </p:nvPicPr>
        <p:blipFill>
          <a:blip r:embed="rId1"/>
          <a:stretch/>
        </p:blipFill>
        <p:spPr>
          <a:xfrm>
            <a:off x="6286680" y="4381560"/>
            <a:ext cx="2856600" cy="2475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ab5e4">
                <a:alpha val="31000"/>
              </a:srgbClr>
            </a:gs>
            <a:gs pos="100000">
              <a:srgbClr val="c2d1ed">
                <a:alpha val="31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Accidental actions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Incompetent employees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"Misplaced" data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Natural disasters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8" name="Picture 4" descr=""/>
          <p:cNvPicPr/>
          <p:nvPr/>
        </p:nvPicPr>
        <p:blipFill>
          <a:blip r:embed="rId1"/>
          <a:stretch/>
        </p:blipFill>
        <p:spPr>
          <a:xfrm>
            <a:off x="5538960" y="2571840"/>
            <a:ext cx="3532680" cy="4199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214200" y="0"/>
            <a:ext cx="8228520" cy="72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Incompetent employees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214200" y="1214280"/>
            <a:ext cx="7471440" cy="56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One of the most common threats to data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Poorly-trained staff destroy more data than any number of hackers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Good intentions won’t bring back</a:t>
            </a:r>
            <a:br>
              <a:rPr sz="3200"/>
            </a:b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deleted data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Train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users fully; give good documentation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1" name="Picture 4" descr=""/>
          <p:cNvPicPr/>
          <p:nvPr/>
        </p:nvPicPr>
        <p:blipFill>
          <a:blip r:embed="rId1"/>
          <a:stretch/>
        </p:blipFill>
        <p:spPr>
          <a:xfrm>
            <a:off x="6286680" y="3924360"/>
            <a:ext cx="2856600" cy="2932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214200" y="357120"/>
            <a:ext cx="8228520" cy="72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Incompetent employees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857160" y="1571760"/>
            <a:ext cx="7471440" cy="56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Only give users enough access to data so they can do their job. 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Hierarchical data access – limits the damage they can do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Use good software that makes mistakes harder to make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"Misplaced" data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457200" y="1285920"/>
            <a:ext cx="8228520" cy="4827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Poor file handling procedures can lead to files being impossible to find without huge searches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May not be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</a:rPr>
              <a:t>destroyed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, but data is equally inaccessible.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Solution: properly planned and enforced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file and folder naming scheme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Version control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– to prevent overwriting recent documents with old data.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4" descr=""/>
          <p:cNvPicPr/>
          <p:nvPr/>
        </p:nvPicPr>
        <p:blipFill>
          <a:blip r:embed="rId1"/>
          <a:stretch/>
        </p:blipFill>
        <p:spPr>
          <a:xfrm>
            <a:off x="6000840" y="3429000"/>
            <a:ext cx="3427920" cy="3427920"/>
          </a:xfrm>
          <a:prstGeom prst="rect">
            <a:avLst/>
          </a:prstGeom>
          <a:ln w="0">
            <a:noFill/>
          </a:ln>
        </p:spPr>
      </p:pic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57120" y="285840"/>
            <a:ext cx="8228520" cy="79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‘</a:t>
            </a: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Natural’ disasters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243000" y="1143000"/>
            <a:ext cx="8256960" cy="3142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E.g. fire, flood, earthquake, falling tree, runaway truck, power surge, riot, war, lightning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Uninterruptible Power Supply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(UPS)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can filter out dangerous power surges to protect hardware, and cope with blackouts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Content Placeholder 2"/>
          <p:cNvSpPr/>
          <p:nvPr/>
        </p:nvSpPr>
        <p:spPr>
          <a:xfrm>
            <a:off x="285840" y="4286160"/>
            <a:ext cx="5856840" cy="18561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Disaster may not be preventable, but can be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recovered from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with a good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data disaster recovery plan…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79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Disaster Recovery Plan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457200" y="1214280"/>
            <a:ext cx="8228520" cy="4910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Relies on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backups.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Effective backups must be: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Regular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 (incremental daily, full backup weekly)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Tested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 (with sample data, not real data!)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Stored </a:t>
            </a: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offsite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Key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recovery info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should also be stored offsite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Insurance company, policy number etc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Details of backup software and hardware to allow restore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etc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Disaster Recovery Plan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Any DRP must be tested to find weaknesses or omissions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Perform test restores of backed up data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Practice fire drills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Ensure that the emergency administrator password works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Test smoke alarms, burglar alarms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Ensure emergency contacts list is up to date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etc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ab5e4">
                <a:alpha val="31000"/>
              </a:srgbClr>
            </a:gs>
            <a:gs pos="100000">
              <a:srgbClr val="c2d1ed">
                <a:alpha val="31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Technical Failure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Hardware failure (e.g. hard disk crash, file server failure)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Operating system failure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Software failure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79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Hardware Failure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428760" y="1143000"/>
            <a:ext cx="8228520" cy="4899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Typically: hard disk, power supplies (moving parts age quickly), solder joints on motherboards dry out and break)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Solution: redundant equipment (e.g. two power supplies, NICs)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Solution: good environment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Air conditioned server room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UPS to prevent power surges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ab5e4">
                <a:alpha val="31000"/>
              </a:srgbClr>
            </a:gs>
            <a:gs pos="100000">
              <a:srgbClr val="c2d1ed">
                <a:alpha val="31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-712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Deliberate Actions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457200" y="857160"/>
            <a:ext cx="8228520" cy="5499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Viruses / worms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Trojans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Rootkits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Malware = Adware, spyware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Theft of computers and data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Espionage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Hackers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Disgruntled employees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Denial of Service attacks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Phishing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Internet scams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Software Failure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OS crash or application failure can cause data loss if work in progress has not been saved recently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Not likely to damage any hardware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Can waste time and cause annoyance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Solution: save frequently! Backup the entire data set frequently.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Consequences of ignoring safety measures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Loss of valuable data that can’t be replaced at all, or only with huge effort and cost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Competitors finding out your secrets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Damage to or loss of expensive equipment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Financial loss through misuse of credit cards or bank accounts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Consequences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Unwitting participation in illegal actions such as spamming or DDOS attacks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Loss of reputation through negligently letting customer information go public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Penalties by the tax office for not having proper GST or tax records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Prosecution under the Privacy Act if sensitive information is not properly protected.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If you are getting bored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1980000" y="1260000"/>
            <a:ext cx="5662800" cy="559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</a:pPr>
            <a:r>
              <a:rPr b="0" lang="en-AU" sz="2600" spc="-1" strike="noStrike">
                <a:solidFill>
                  <a:srgbClr val="000000"/>
                </a:solidFill>
                <a:latin typeface="Calibri"/>
              </a:rPr>
              <a:t>Here is a picture of a pussy cat.</a:t>
            </a:r>
            <a:endParaRPr b="0" lang="en-AU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6" name="" descr=""/>
          <p:cNvPicPr/>
          <p:nvPr/>
        </p:nvPicPr>
        <p:blipFill>
          <a:blip r:embed="rId1"/>
          <a:stretch/>
        </p:blipFill>
        <p:spPr>
          <a:xfrm>
            <a:off x="3240000" y="2088360"/>
            <a:ext cx="2571480" cy="457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79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Consequences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Loss of income when unable to do business due to system failure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Total failure of the organisation after catastrophic data loss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79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Organisational death.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Remember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457200" y="1285920"/>
            <a:ext cx="8228520" cy="5428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No system is 100% invulnerable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If someone is sufficiently determined to get in, they will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No one protection measure is perfect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combination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of simple measures is very powerful…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142920"/>
            <a:ext cx="8228520" cy="79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Remember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214200" y="928800"/>
            <a:ext cx="8714160" cy="5428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Implement protection against the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most likely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risks: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Do good backups 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Lock doors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Use strong passwords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Run antivirus software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Use a router and firewall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Train staff against phishing and opening attachments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Such simple measures will mean 99.99% protection 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28760" y="214200"/>
            <a:ext cx="822852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Remember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285840" y="1214280"/>
            <a:ext cx="4970880" cy="6142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Recommend sensible strategies that are </a:t>
            </a: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appropriate to the organisation in the case study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Don’t invent outlandish, unlikely risks that are not in the case study.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Forget the 24x7 armed guard protecting the fish &amp; chip shop’s PC.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Forget the ceiling-mounted lasers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5" name="Picture 3" descr=""/>
          <p:cNvPicPr/>
          <p:nvPr/>
        </p:nvPicPr>
        <p:blipFill>
          <a:blip r:embed="rId1"/>
          <a:stretch/>
        </p:blipFill>
        <p:spPr>
          <a:xfrm>
            <a:off x="5514840" y="1285920"/>
            <a:ext cx="3628080" cy="4761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Because you’ve been good</a:t>
            </a:r>
            <a:br>
              <a:rPr sz="4400"/>
            </a:b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here’s a picture you can look at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7" name="Picture 3" descr=""/>
          <p:cNvPicPr/>
          <p:nvPr/>
        </p:nvPicPr>
        <p:blipFill>
          <a:blip r:embed="rId1"/>
          <a:stretch/>
        </p:blipFill>
        <p:spPr>
          <a:xfrm>
            <a:off x="1403640" y="1340640"/>
            <a:ext cx="7127640" cy="5355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/>
          </p:nvPr>
        </p:nvSpPr>
        <p:spPr>
          <a:xfrm>
            <a:off x="457200" y="720000"/>
            <a:ext cx="8228520" cy="2565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rmAutofit/>
          </a:bodyPr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Applied Computing Slideshows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by Mark Kelly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vcedata.com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mark@vcedata.com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TextBox 3"/>
          <p:cNvSpPr/>
          <p:nvPr/>
        </p:nvSpPr>
        <p:spPr>
          <a:xfrm>
            <a:off x="428760" y="3500280"/>
            <a:ext cx="835704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These slideshows may be freely used, modified or distributed by teachers and students anywhere on the planet (but not elsewhere).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They may NOT be sold.  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They must NOT be redistributed if you modify them.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Viruses / worms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Viruses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attach to EXE files – rare now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Worms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travel in email – self-contained.  Common now.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Must have reliable antivirus scanner running with up-to-date virus/worm definitions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Free ones (e.g. MS Defender) often just as good as the paid-for ones.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Malware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285840" y="1600200"/>
            <a:ext cx="8857080" cy="452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Malware = ‘Malicious software’ = Adware, spyware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Adware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– tracks internet use to target ads at users.  Not usually malicious, but often badly written and buggy: slows computers down or crashes them.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Spyware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– deliberately, stealthily monitors users’ actions and can redirect web surfing, change internet settings, disable firewalls etc.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143760" y="274680"/>
            <a:ext cx="254196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Trojans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285840" y="357120"/>
            <a:ext cx="5399640" cy="6356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Named after the Trojan Horse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Pretends to be harmless software – actually is malicious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Hides itself from detection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Often hidden in illegal downloads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Can be picked up on malicious websites (“drive-by download”)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3" name="Picture 5" descr=""/>
          <p:cNvPicPr/>
          <p:nvPr/>
        </p:nvPicPr>
        <p:blipFill>
          <a:blip r:embed="rId1"/>
          <a:stretch/>
        </p:blipFill>
        <p:spPr>
          <a:xfrm>
            <a:off x="5915160" y="1571760"/>
            <a:ext cx="3227760" cy="2580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Trojans (continued)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Trojan “Payload” can include: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Keylogger – steals passwords, credit card #, bank details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Spam server – forces victim PC to send spam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DDOS – becomes ‘zombie computer’ participating in Distributed Denial of Service attack.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</a:pP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572080" y="274680"/>
            <a:ext cx="3113640" cy="1141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Rootkits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214200" y="214200"/>
            <a:ext cx="5542560" cy="6499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Installed secretly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Very hard to detect and remove – they hide.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Gains very intimate access to operating system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Risky if hacker can take over a rootkit and use its intimate access to the OS for the hacker’s benefit.  (This has already happened)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8" name="Picture 4" descr=""/>
          <p:cNvPicPr/>
          <p:nvPr/>
        </p:nvPicPr>
        <p:blipFill>
          <a:blip r:embed="rId1"/>
          <a:stretch/>
        </p:blipFill>
        <p:spPr>
          <a:xfrm>
            <a:off x="5810400" y="2214720"/>
            <a:ext cx="3332520" cy="3447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</TotalTime>
  <Application>LibreOffice/7.6.2.1$Windows_X86_64 LibreOffice_project/56f7684011345957bbf33a7ee678afaf4d2ba333</Application>
  <AppVersion>15.0000</AppVersion>
  <Words>1938</Words>
  <Paragraphs>288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2009-02-06T03:31:51Z</dcterms:created>
  <dc:creator>kel</dc:creator>
  <dc:description/>
  <dc:language>en-AU</dc:language>
  <cp:lastModifiedBy/>
  <dcterms:modified xsi:type="dcterms:W3CDTF">2023-10-09T15:24:04Z</dcterms:modified>
  <cp:revision>76</cp:revision>
  <dc:subject/>
  <dc:title>IT Applications Theory Slideshows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  <property fmtid="{D5CDD505-2E9C-101B-9397-08002B2CF9AE}" pid="3" name="Slides">
    <vt:i4>48</vt:i4>
  </property>
</Properties>
</file>