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-720" y="-2160000"/>
            <a:ext cx="10080000" cy="791928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720000" y="3125160"/>
            <a:ext cx="9070200" cy="8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2000" spc="-1" strike="noStrike">
                <a:solidFill>
                  <a:srgbClr val="000099"/>
                </a:solidFill>
                <a:latin typeface="Gentium Book Basic"/>
                <a:ea typeface="Times New Roman"/>
              </a:rPr>
              <a:t>Advantages and disadvantages of using 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2000" spc="-1" strike="noStrike">
                <a:solidFill>
                  <a:srgbClr val="000099"/>
                </a:solidFill>
                <a:latin typeface="Gentium Book Basic"/>
                <a:ea typeface="Times New Roman"/>
              </a:rPr>
              <a:t>network attached storage 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2000" spc="-1" strike="noStrike">
                <a:solidFill>
                  <a:srgbClr val="000099"/>
                </a:solidFill>
                <a:latin typeface="Gentium Book Basic"/>
                <a:ea typeface="Times New Roman"/>
              </a:rPr>
              <a:t>and 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2000" spc="-1" strike="noStrike">
                <a:solidFill>
                  <a:srgbClr val="000099"/>
                </a:solidFill>
                <a:latin typeface="Gentium Book Basic"/>
                <a:ea typeface="Times New Roman"/>
              </a:rPr>
              <a:t>cloud computing 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2000" spc="-1" strike="noStrike">
                <a:solidFill>
                  <a:srgbClr val="000099"/>
                </a:solidFill>
                <a:latin typeface="Gentium Book Basic"/>
                <a:ea typeface="Times New Roman"/>
              </a:rPr>
              <a:t>for storing, communicating and disposing of data and information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720000" y="1902960"/>
            <a:ext cx="9070200" cy="64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99"/>
                </a:solidFill>
                <a:latin typeface="Gentium Book Basic"/>
                <a:ea typeface="DejaVu Sans"/>
              </a:rPr>
              <a:t>NAS and 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1300" spc="-1" strike="noStrike">
                <a:solidFill>
                  <a:srgbClr val="000099"/>
                </a:solidFill>
                <a:latin typeface="Gentium Book Basic"/>
                <a:ea typeface="DejaVu Sans"/>
              </a:rPr>
              <a:t>Last changed 2023-12-03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4014360" y="180000"/>
            <a:ext cx="2284200" cy="684000"/>
          </a:xfrm>
          <a:prstGeom prst="rect">
            <a:avLst/>
          </a:prstGeom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4284000" y="865440"/>
            <a:ext cx="1693800" cy="24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disadvantages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If more than one disk fails in the array, data may be lost.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are not cheap (e.g. $900), and large disks are expensive (e.g. 4 x 12TB = $2,000)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91F88D41-4ADF-4193-9E7F-6BEDA856AF56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10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E813830F-10EE-4E56-B6AF-650F8E824458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84000" y="1620000"/>
            <a:ext cx="525528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disadvantages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If a NAS is not backed up, and it is stolen or damaged, ALL data is lost.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264CAF8F-1F78-4B9E-8DC5-4E829968AA69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11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412B0416-590B-49A5-8B6E-5477280C4D9F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6368400" y="1585800"/>
            <a:ext cx="3408840" cy="326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disadvantages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You cannot remove a disk from a NAS and try to recover a single file from it.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Its parts are distributed across multiple disks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000" spc="-1" strike="noStrike">
                <a:solidFill>
                  <a:srgbClr val="000099"/>
                </a:solidFill>
                <a:latin typeface="Gentium Book Basic"/>
              </a:rPr>
              <a:t>(Except in “JBOD” RAID where the unit is configured as  </a:t>
            </a:r>
            <a:r>
              <a:rPr b="0" lang="en-AU" sz="2000" spc="-1" strike="noStrike">
                <a:solidFill>
                  <a:srgbClr val="ff3333"/>
                </a:solidFill>
                <a:latin typeface="Gentium Book Basic"/>
              </a:rPr>
              <a:t>J</a:t>
            </a:r>
            <a:r>
              <a:rPr b="0" lang="en-AU" sz="2000" spc="-1" strike="noStrike">
                <a:solidFill>
                  <a:srgbClr val="000099"/>
                </a:solidFill>
                <a:latin typeface="Gentium Book Basic"/>
              </a:rPr>
              <a:t>ust a </a:t>
            </a:r>
            <a:r>
              <a:rPr b="0" lang="en-AU" sz="2000" spc="-1" strike="noStrike">
                <a:solidFill>
                  <a:srgbClr val="ff3333"/>
                </a:solidFill>
                <a:latin typeface="Gentium Book Basic"/>
              </a:rPr>
              <a:t>B</a:t>
            </a:r>
            <a:r>
              <a:rPr b="0" lang="en-AU" sz="2000" spc="-1" strike="noStrike">
                <a:solidFill>
                  <a:srgbClr val="000099"/>
                </a:solidFill>
                <a:latin typeface="Gentium Book Basic"/>
              </a:rPr>
              <a:t>unch </a:t>
            </a:r>
            <a:r>
              <a:rPr b="0" lang="en-AU" sz="2000" spc="-1" strike="noStrike">
                <a:solidFill>
                  <a:srgbClr val="ff3333"/>
                </a:solidFill>
                <a:latin typeface="Gentium Book Basic"/>
              </a:rPr>
              <a:t>o</a:t>
            </a:r>
            <a:r>
              <a:rPr b="0" lang="en-AU" sz="2000" spc="-1" strike="noStrike">
                <a:solidFill>
                  <a:srgbClr val="000099"/>
                </a:solidFill>
                <a:latin typeface="Gentium Book Basic"/>
              </a:rPr>
              <a:t>f </a:t>
            </a:r>
            <a:r>
              <a:rPr b="0" lang="en-AU" sz="2000" spc="-1" strike="noStrike">
                <a:solidFill>
                  <a:srgbClr val="ff3333"/>
                </a:solidFill>
                <a:latin typeface="Gentium Book Basic"/>
              </a:rPr>
              <a:t>D</a:t>
            </a:r>
            <a:r>
              <a:rPr b="0" lang="en-AU" sz="2000" spc="-1" strike="noStrike">
                <a:solidFill>
                  <a:srgbClr val="000099"/>
                </a:solidFill>
                <a:latin typeface="Gentium Book Basic"/>
              </a:rPr>
              <a:t>isks)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9919F45D-DDF2-4685-9970-8FB67EEB7124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12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52EEB454-95F2-4478-B6B5-6D886EC38B17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191600" y="1326960"/>
            <a:ext cx="5795280" cy="389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My home storage setup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1. A Synology DS418 NAS with 4 x 12TB HDD configured as RAID5, giving 36TB storage.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2. A 5-bay Orico HDD enclosure to back up the NAS.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3. Multiple old HDDs to back up the Orico.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No, I am </a:t>
            </a:r>
            <a:r>
              <a:rPr b="0" i="1" lang="en-AU" sz="2200" spc="-1" strike="noStrike">
                <a:solidFill>
                  <a:srgbClr val="000099"/>
                </a:solidFill>
                <a:latin typeface="Gentium Book Basic"/>
              </a:rPr>
              <a:t>NOT</a:t>
            </a: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 paranoid. Stop saying that.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And, yes, much of it is also backed up to the </a:t>
            </a:r>
            <a:r>
              <a:rPr b="0" i="1" lang="en-AU" sz="2200" spc="-1" strike="noStrike">
                <a:solidFill>
                  <a:srgbClr val="000099"/>
                </a:solidFill>
                <a:latin typeface="Gentium Book Basic"/>
              </a:rPr>
              <a:t>cloud</a:t>
            </a: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...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D0A5A1A7-B0A0-4DBB-9529-C62C59F72D37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13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5B7C77A0-46E3-45B1-9BCC-3BCCF6E058AF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6987240" y="1063080"/>
            <a:ext cx="1472400" cy="1096560"/>
          </a:xfrm>
          <a:prstGeom prst="rect">
            <a:avLst/>
          </a:prstGeom>
          <a:ln w="0">
            <a:noFill/>
          </a:ln>
        </p:spPr>
      </p:pic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7020000" y="2262960"/>
            <a:ext cx="848880" cy="144432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7020000" y="3780000"/>
            <a:ext cx="248472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9280" cy="671904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What is it?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is not ‘Cloud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Computing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’ as the study design says.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computing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and cloud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storage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are very different things.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AF4E829E-2001-491C-B5B0-8CC34AA70C20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14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0658EAB9-4A80-41FA-83DF-4B9A54A52242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9280" cy="671904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What is it?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stores your data on unknown computers somewhere on the internet.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Examples: Amazon AWS, Google Cloud,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pCloud, Mega, Degoo – hundreds more.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EE1DCF34-A2C3-4A13-A178-25DE4714F175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15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FE4E0287-EB77-4084-B86A-496C225CFB65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9280" cy="671904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666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It’s offsite. If your local data is burnt or flooded or stolen, a copy is safely stored elsewhere.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It’s accessible from any location on earth with an internet connection.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Files and data can easily be shared globally.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CB6EF21A-DDFE-4847-A975-F568B7908B68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16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0CD66EC4-D37D-427B-A589-7BB98A7BE12C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9280" cy="671904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disadvantages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If the cloud provider goes out of business, or is hacked, you may lose access to all of your data.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Downloading data (and especially uploading data) is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very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slow compared with local storage.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It’s relatively expensive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e.g. 200GB storage can cost $5 a month.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Google Drive can cost $US12 per month for 2TB storage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2CD0511F-F129-487F-919F-155B190DF2F4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17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8E090484-D99E-46E8-955C-DD0E09DD7B6D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9280" cy="671904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disadvantages (continued)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 provider may be fussy about storing copyrighted media, even if you own a legal copy.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 provider may decide to cancel your ‘lifetime’ storage contract on such a whim.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7868E5DA-E09E-4FD6-BA17-0EFB5F42EC5C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18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166F1097-B9BD-4A33-A9DE-5A21F924A117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9280" cy="671904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disadvantages (continued)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Who knows what the cloud provider may be doing with your stored personal documents?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Some providers charge you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more 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to guarantee that they have zero knowledge of what you store. Really!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924185BA-1BEE-4774-9C27-CC4F5895F9EF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19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B2F5DE1A-4B08-45EB-9742-BCB201728862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0" y="22320"/>
            <a:ext cx="10080000" cy="566964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Contents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ff6600"/>
                </a:solidFill>
                <a:latin typeface="Gentium Book Basic"/>
              </a:rPr>
              <a:t>Network Attached Storage (NAS)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ff6600"/>
                </a:solidFill>
                <a:latin typeface="Gentium Book Basic"/>
              </a:rPr>
              <a:t>Cloud storage </a:t>
            </a:r>
            <a:r>
              <a:rPr b="0" lang="en-AU" sz="2000" spc="-1" strike="noStrike">
                <a:solidFill>
                  <a:srgbClr val="ff6600"/>
                </a:solidFill>
                <a:latin typeface="Gentium Book Basic"/>
              </a:rPr>
              <a:t>(</a:t>
            </a:r>
            <a:r>
              <a:rPr b="0" i="1" lang="en-AU" sz="2000" spc="-1" strike="noStrike">
                <a:solidFill>
                  <a:srgbClr val="ff6600"/>
                </a:solidFill>
                <a:latin typeface="Gentium Book Basic"/>
              </a:rPr>
              <a:t>not</a:t>
            </a:r>
            <a:r>
              <a:rPr b="0" lang="en-AU" sz="2000" spc="-1" strike="noStrike">
                <a:solidFill>
                  <a:srgbClr val="ff6600"/>
                </a:solidFill>
                <a:latin typeface="Gentium Book Basic"/>
              </a:rPr>
              <a:t> ‘cloud </a:t>
            </a:r>
            <a:r>
              <a:rPr b="0" i="1" lang="en-AU" sz="2000" spc="-1" strike="noStrike">
                <a:solidFill>
                  <a:srgbClr val="ff6600"/>
                </a:solidFill>
                <a:latin typeface="Gentium Book Basic"/>
              </a:rPr>
              <a:t>computing</a:t>
            </a:r>
            <a:r>
              <a:rPr b="0" lang="en-AU" sz="2000" spc="-1" strike="noStrike">
                <a:solidFill>
                  <a:srgbClr val="ff6600"/>
                </a:solidFill>
                <a:latin typeface="Gentium Book Basic"/>
              </a:rPr>
              <a:t>’)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2023 - </a:t>
            </a:r>
            <a:fld id="{21B92AE1-C101-4375-9888-9C638D398155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A6C83672-CA0F-4489-9834-90ECD5A9B3D9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9280" cy="671904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disadvantages (continued)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If you are sharing files from your cloud storage, there are probably limits to your allowed download traffic.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19EB97AF-8054-42D3-9D29-08DA4A34F709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20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F77E7FA7-3F21-4974-90E1-A2ED57D8CF3E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9280" cy="6719040"/>
          </a:xfrm>
          <a:prstGeom prst="rect">
            <a:avLst/>
          </a:prstGeom>
          <a:ln w="0">
            <a:noFill/>
          </a:ln>
        </p:spPr>
      </p:pic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disadvantages (continued)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Disposing of data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Can you be sure that data deleted from the cloud is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actually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gone forever?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may be backed up on multiple global servers and may live forever, beyond your knowledge or control.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66B5EE81-B510-4B3F-AE6E-84F38EAAF97A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21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67160AB1-C5C0-4066-B944-ABF29F501653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864000" y="1260000"/>
            <a:ext cx="8278560" cy="13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These slideshows may be freely used, modified or distributed by teachers and students anywhere.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They may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be sold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You must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change or remove their authorship information or copyright notices.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You must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redistribute them if you modify them.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This is not a VCAA publication and does not speak for VCAA.</a:t>
            </a:r>
            <a:r>
              <a:rPr b="0" lang="en-US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Portions (e.g. exam questions, study design extracts, glossary terms) may be copyright 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Victorian Curriculum and Assessment Authority and are used with permission for educational purposes.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3942720" y="180000"/>
            <a:ext cx="2284200" cy="68400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4248360" y="865440"/>
            <a:ext cx="1693800" cy="24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What is it?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A NAS is a box containing several hard disks (or SSDs) that operate as a single storage unit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is attached to a LAN (local area network) and is accessible to all authorised devices on the network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is a reliable and efficient central storage device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1296000" indent="0">
              <a:lnSpc>
                <a:spcPct val="100000"/>
              </a:lnSpc>
              <a:spcBef>
                <a:spcPts val="850"/>
              </a:spcBef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3227ECB2-2602-499C-AE36-2E822922AA6F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3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33FCE1C7-131E-4EEB-817D-2D3FCE3AF6F1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Hard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disks? Why not SSDs?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Yes, SSDs are smaller and faster, but in 2024 are still much more expensive than equivalent HDD.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Crucial 2TB SSD = $179 = $89 per TB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WD 8TB HDD = $249 = $31 per TB.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And in terms of sheer capacity, HDD still wins the prize in 2024.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Homework: research the cost/capacity of the current biggest SSDs and HDDs.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9493D74C-33A0-409A-A3B2-A52EEF79DBD6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4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91C5CFF2-BC82-4167-A745-2357F23EB29F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Features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Most NAS are set up with a RAID configuration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RAID =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R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edundant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A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rray of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I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ndependent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D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isks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 most popular RAID format is RAID5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DE34A266-5FA2-4356-BC89-40B0413629DA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5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D8830A21-1976-4D29-A323-7EC5F0B14EE8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RAID5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Data is not saved on one particular disk in the array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is broken into chunks which are saved on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all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of the available disks. This is called ‘striping’.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 ‘Redundant’ saving feature means that if one disk fails, all the parts of a file can still be retrieved from the surviving disks.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FE6D86F3-1DD0-4161-933B-0C918E95F1CE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6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B012123B-BD40-4980-A0B2-69E45950655B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RAID5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Advantage: good data protection. A dead disk can be easily replaced and the NAS will rebuild all data from the surviving disks onto the replacement disk.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Disadvantage: in a 4 disk NAS, you only get 75% storage space since 25% is used for ‘parity’ (recovery information).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A2659E81-580E-46C3-8B43-1651D48317DB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7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8F7EF84C-2E39-4BA8-B9CE-4CE71EE37696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RAID5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Advantage: Since there are multiple disks containing parts of of a file, each disk can supply different parts of the file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simultaneously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So, access speeds can be much faster than a single hard disk.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F93BC13B-E64D-42C2-B960-D3208B045824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8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1579735B-83C7-4FFE-8047-7492DF1599FB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Unlike the disk on a workstation, the data stored on a NAS is shared with the entire network.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it accessible to any (authorised) computer or user on the LAN.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AB0D9484-BC6C-42A9-A512-F7B6576950FE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9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2A40F4FA-CC1D-4F7A-AB9A-15A54254B8E6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Application>LibreOffice/7.6.2.1$Windows_X86_64 LibreOffice_project/56f7684011345957bbf33a7ee678afaf4d2ba333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2022-01-19T13:21:46Z</dcterms:created>
  <dc:creator>Mark Kelly</dc:creator>
  <dc:description/>
  <dc:language>en-AU</dc:language>
  <cp:lastModifiedBy/>
  <dcterms:modified xsi:type="dcterms:W3CDTF">2023-12-04T10:23:39Z</dcterms:modified>
  <cp:revision>10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